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62" r:id="rId7"/>
    <p:sldId id="264" r:id="rId8"/>
    <p:sldId id="263" r:id="rId9"/>
    <p:sldId id="265" r:id="rId10"/>
    <p:sldId id="267" r:id="rId11"/>
    <p:sldId id="266" r:id="rId12"/>
    <p:sldId id="268" r:id="rId13"/>
    <p:sldId id="269" r:id="rId14"/>
    <p:sldId id="270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1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7688-AEB0-7E48-95BC-7D1E0E11E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2579E-B947-584A-B75C-3E34B99F1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1E965-9BB4-6848-BBF2-8302EF8CC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5D6E-C6DD-B54E-A938-A1E93736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48608-75D6-D343-AF17-EA8CF330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2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B9840-9DEE-944A-9238-76EC085D2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166E8-104E-E04C-A2CB-1221C8A57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AAC8-44AB-EC4D-81F3-2B51512A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02A55-6CEA-C24B-8A13-045E8D29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2A71-3FE0-934F-9367-CE050532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1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27984C-F21C-EE4E-8F6F-347D61B84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F1BD5-9D67-244C-8D0C-793723FFB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C2A21-877B-A24F-A09E-5831A547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CD35-7DA5-3C40-9106-0FE18730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7602F-31F4-5346-91BD-9D50FC93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0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F2BD-63ED-5E4F-B801-CB1CA2EF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C7BCC-24FC-5E4D-91FC-02C96EFCD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DE0FF-AA09-2647-A872-4D0EC176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60A4-5FFA-7A44-B0F7-51333C5F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4D145-3FA6-0C4E-A615-4C8137C6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0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E8D7-DE54-574F-9B6A-915BD6AE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8F9A9-037B-174E-8FDC-6A057539A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5CBA6-AD82-4E46-A5EF-01C126FF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CC81C-A175-2544-B282-0F5B6A822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E76A5-944C-404F-BE73-7AE63824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3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BD6E-88E4-284E-9218-E198FC95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7C08B-9D52-964F-B634-04C3FA248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B474-8CD0-F542-9004-6262B2F49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5666D-6352-5442-9479-8C6E2EF7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9E819-C3B8-B74B-95C0-6B6DDC5A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24521-DA91-6343-897E-26994B7B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7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861C-5F8C-6B42-84BE-C9715F7C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889F0-4F9D-6643-BF67-C355A6C45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4940D-DA52-684E-81AF-45BD3D6A9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0A6AE-7E98-1F46-AEF0-42BF7A178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C9C65F-B8AA-3D40-8DE7-25DA0716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64DD69-02A4-CD49-B7FB-8A8C3FEE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70C778-6F66-2D4D-8F5A-A52C5AD3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F700B-32AB-2945-9E8F-D00FE098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5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D1E1-6D62-CC4D-9E31-3CB7C56F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422AD-8371-184D-B794-D5C7D787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D3A92-D1EE-F342-A666-DCC6592F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B845A-1D04-8B4E-9BB5-BC357F79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3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00BBE-CCCA-A449-B494-7DBE294C2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B6546-B754-0040-B5E9-D64F67DC3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B94D1-74F2-2F44-8E4E-04ED24B9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0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E01B-4C85-4F44-9C72-464ADC37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9A8AB-1A40-5645-862D-9F1E0199C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5CB6F-097A-6D49-BDA7-C20BC8AD3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3D3A9-302C-6C45-A453-C70A1A2C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D5EC8-9E5E-0945-B8D2-CAFD5BF0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5081A-A50F-6E4C-9FAC-D750C381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4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95B7D-DB8E-D246-A3D1-FD7130DE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88218-E8D5-E349-8C84-E2BB00EEE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FBFFD-58C9-1142-A8A9-58D104001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2286-6EA2-F444-8ED8-04D0ED3BD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0E424-D4A3-0543-8FF5-C372F7DE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768BE-6591-8E40-A289-331465EE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54836-5741-A848-B05C-04F80F41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A81BB-37CA-484D-8CC9-2C8260B6E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5A6D4-D7C4-F345-9873-5D17DF0D5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9C3A4-CD3D-CA4E-B36B-80460BF2466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DCBE5-601A-3D45-A116-4266DA407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F76AE-9078-E84E-8CEF-3A0BB9960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68CBA-5473-464C-B8BE-6006CF31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4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CE6F-D977-8344-B0E3-1E8FA7E1E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79" y="1149388"/>
            <a:ext cx="10510345" cy="2008223"/>
          </a:xfrm>
        </p:spPr>
        <p:txBody>
          <a:bodyPr>
            <a:noAutofit/>
          </a:bodyPr>
          <a:lstStyle/>
          <a:p>
            <a:pPr algn="l"/>
            <a:r>
              <a:rPr lang="en-GB" sz="3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Automated Detection of Atmospheric NO</a:t>
            </a:r>
            <a:r>
              <a:rPr lang="en-GB" sz="3800" b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GB" sz="3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Plumes From Satellite Data: A Tool to Help Infer Anthropogenic Combustion Emissions</a:t>
            </a:r>
            <a:endParaRPr lang="en-US" sz="3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B9A3D-D5AD-8B4D-B798-2C28A06B1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379" y="3700389"/>
            <a:ext cx="7020911" cy="1376107"/>
          </a:xfrm>
        </p:spPr>
        <p:txBody>
          <a:bodyPr>
            <a:normAutofit lnSpcReduction="10000"/>
          </a:bodyPr>
          <a:lstStyle/>
          <a:p>
            <a:pPr algn="l" defTabSz="882030">
              <a:defRPr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Douglas Finch</a:t>
            </a:r>
            <a:r>
              <a:rPr lang="en-GB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1,2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Paul Palmer</a:t>
            </a:r>
            <a:r>
              <a:rPr lang="en-GB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1,2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&amp;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Tianran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Zhang</a:t>
            </a:r>
            <a:r>
              <a:rPr lang="en-GB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  <a:p>
            <a:pPr algn="l" defTabSz="882030">
              <a:defRPr/>
            </a:pPr>
            <a:r>
              <a:rPr lang="en-GB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1) National Centre for Earth Observation</a:t>
            </a:r>
          </a:p>
          <a:p>
            <a:pPr algn="l" defTabSz="882030">
              <a:defRPr/>
            </a:pPr>
            <a:r>
              <a:rPr lang="en-GB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2) School of Geosciences, University of Edinburgh</a:t>
            </a:r>
          </a:p>
          <a:p>
            <a:pPr algn="l" defTabSz="882030">
              <a:defRPr/>
            </a:pPr>
            <a:r>
              <a:rPr lang="en-GB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3) King‘s College London, now at Satellite Vu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0A36B-08B2-BC4A-92E3-354F3BEC3A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949" y="3539905"/>
            <a:ext cx="3214859" cy="849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EAB26-2BAB-FA49-97EA-FD2C7CD65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987" y="4388442"/>
            <a:ext cx="3657930" cy="126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2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82B7B-6A7D-BC4E-927A-983FFD7E42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00" y="1961276"/>
            <a:ext cx="5477186" cy="3405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B9EB3-33E3-0146-A0FB-0AD0AAC86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657" y="1937657"/>
            <a:ext cx="5515175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EDE07D-B5E5-884D-956D-E65C13B8B640}"/>
              </a:ext>
            </a:extLst>
          </p:cNvPr>
          <p:cNvSpPr txBox="1"/>
          <p:nvPr/>
        </p:nvSpPr>
        <p:spPr>
          <a:xfrm>
            <a:off x="6588579" y="5748049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*Could be multiple sources within one pixel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9A88D-D3C0-DC42-858B-64109B8F4509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 CNN Process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46000-57D6-D540-B558-94094238C3E6}"/>
              </a:ext>
            </a:extLst>
          </p:cNvPr>
          <p:cNvSpPr txBox="1"/>
          <p:nvPr/>
        </p:nvSpPr>
        <p:spPr>
          <a:xfrm>
            <a:off x="488731" y="1043438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Latitude: -20.406º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Longitude: -40.498º</a:t>
            </a:r>
          </a:p>
        </p:txBody>
      </p:sp>
    </p:spTree>
    <p:extLst>
      <p:ext uri="{BB962C8B-B14F-4D97-AF65-F5344CB8AC3E}">
        <p14:creationId xmlns:p14="http://schemas.microsoft.com/office/powerpoint/2010/main" val="54494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F30F68-1D06-A841-A32D-C5D07D62226C}"/>
              </a:ext>
            </a:extLst>
          </p:cNvPr>
          <p:cNvSpPr txBox="1"/>
          <p:nvPr/>
        </p:nvSpPr>
        <p:spPr>
          <a:xfrm>
            <a:off x="219600" y="338881"/>
            <a:ext cx="1176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Separating Biomass Burning</a:t>
            </a:r>
          </a:p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Convolutional Neural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2C9C2-CFDA-B94D-83DF-D5DBC018B660}"/>
              </a:ext>
            </a:extLst>
          </p:cNvPr>
          <p:cNvSpPr txBox="1"/>
          <p:nvPr/>
        </p:nvSpPr>
        <p:spPr>
          <a:xfrm>
            <a:off x="219600" y="1771538"/>
            <a:ext cx="76316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Biomass burning also produces NO</a:t>
            </a:r>
            <a:r>
              <a:rPr lang="en-US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plumes. Especially large forest fires.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active fire data we can map where fires coincide with plumes spotted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from the Visible Infrared Imaging Radiometer Suite (VIIRS) - SUOMI NPP satellite (NASA/NOAA)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Give locations and times of fires (at 375 m resolution)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Any time a fire falls within a plume pixel it is labelled ‘biomass burning plume’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Errors could be introduced here - imperfect system but works ok for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ED85B-5D07-F14F-8A37-5B2470431E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230" y="2233299"/>
            <a:ext cx="4181304" cy="30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5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48780C-A30D-5841-9C3E-2A101153D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6361"/>
            <a:ext cx="7262891" cy="5942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5B679-3028-1343-9031-0B19E5DB53FB}"/>
              </a:ext>
            </a:extLst>
          </p:cNvPr>
          <p:cNvSpPr txBox="1"/>
          <p:nvPr/>
        </p:nvSpPr>
        <p:spPr>
          <a:xfrm>
            <a:off x="3898291" y="3161054"/>
            <a:ext cx="3364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Anthropogenic Combustion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A7C0B-EA4D-1D4D-8862-0A55C11727A1}"/>
              </a:ext>
            </a:extLst>
          </p:cNvPr>
          <p:cNvSpPr txBox="1"/>
          <p:nvPr/>
        </p:nvSpPr>
        <p:spPr>
          <a:xfrm>
            <a:off x="4844223" y="5813139"/>
            <a:ext cx="5218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Biomass Burning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38059-C6C7-DE48-87E4-AF3DFAE763BA}"/>
              </a:ext>
            </a:extLst>
          </p:cNvPr>
          <p:cNvSpPr txBox="1"/>
          <p:nvPr/>
        </p:nvSpPr>
        <p:spPr>
          <a:xfrm>
            <a:off x="7262891" y="5690029"/>
            <a:ext cx="3507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Dots on map much much larger than TROPOMI pixel - hence saturation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7EE45-AE59-3342-902A-D6DC7D445A40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26A15-4264-C740-8B68-656BDA1F3158}"/>
              </a:ext>
            </a:extLst>
          </p:cNvPr>
          <p:cNvSpPr txBox="1"/>
          <p:nvPr/>
        </p:nvSpPr>
        <p:spPr>
          <a:xfrm>
            <a:off x="7232636" y="1898507"/>
            <a:ext cx="47820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Found &gt; 310,000 plumes over two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Focused around areas you would expect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Features appear on closer inspection  </a:t>
            </a:r>
          </a:p>
        </p:txBody>
      </p:sp>
    </p:spTree>
    <p:extLst>
      <p:ext uri="{BB962C8B-B14F-4D97-AF65-F5344CB8AC3E}">
        <p14:creationId xmlns:p14="http://schemas.microsoft.com/office/powerpoint/2010/main" val="104661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C49BA-7BCC-8345-9B5F-452583B290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3" y="1080459"/>
            <a:ext cx="6005839" cy="4371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8A83C-D973-5743-9C24-9CC2F9BB82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085" y="1080459"/>
            <a:ext cx="5883402" cy="429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00FC0-BF19-3741-B063-FE85623CB64A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Plume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92805-807C-CA49-A20C-D9A4D180E0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3" y="5547658"/>
            <a:ext cx="10673668" cy="56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4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00FC0-BF19-3741-B063-FE85623CB64A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Plume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92805-807C-CA49-A20C-D9A4D180E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3" y="5547658"/>
            <a:ext cx="10673668" cy="569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186AD6-E01C-E44D-9BFC-3C2CBDB22C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821" y="1428712"/>
            <a:ext cx="5908392" cy="400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F424C-6921-0E43-ABB7-0C338AF67C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0208"/>
            <a:ext cx="6112669" cy="398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4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00FC0-BF19-3741-B063-FE85623CB64A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Relating Back to CO</a:t>
            </a:r>
            <a:r>
              <a:rPr lang="en-GB" sz="3600" b="1" baseline="-25000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EED81-EB0C-F148-AE5F-020C18C6E5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06" y="1502052"/>
            <a:ext cx="6982781" cy="4873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00078-7C53-5540-9CFE-E76674D5AB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80" y="2125310"/>
            <a:ext cx="3800428" cy="634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48940A-DD77-6C4B-A405-3B14288FC25F}"/>
              </a:ext>
            </a:extLst>
          </p:cNvPr>
          <p:cNvSpPr txBox="1"/>
          <p:nvPr/>
        </p:nvSpPr>
        <p:spPr>
          <a:xfrm>
            <a:off x="7202380" y="3116613"/>
            <a:ext cx="47820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look at coincident measurements &amp; ratios between species</a:t>
            </a:r>
          </a:p>
          <a:p>
            <a:pPr marL="285750" indent="-285750">
              <a:buFontTx/>
              <a:buChar char="-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Gives us information on combustion efficiency &amp; potential emissions</a:t>
            </a:r>
          </a:p>
          <a:p>
            <a:pPr marL="285750" indent="-285750">
              <a:buFontTx/>
              <a:buChar char="-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 currently enough information - more satellites will help!</a:t>
            </a:r>
          </a:p>
        </p:txBody>
      </p:sp>
    </p:spTree>
    <p:extLst>
      <p:ext uri="{BB962C8B-B14F-4D97-AF65-F5344CB8AC3E}">
        <p14:creationId xmlns:p14="http://schemas.microsoft.com/office/powerpoint/2010/main" val="3009602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7FED53-59BC-6E47-945D-10D0FCA2D936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7A772-DA15-F145-B48F-8BAB29C105A6}"/>
              </a:ext>
            </a:extLst>
          </p:cNvPr>
          <p:cNvSpPr txBox="1"/>
          <p:nvPr/>
        </p:nvSpPr>
        <p:spPr>
          <a:xfrm>
            <a:off x="405653" y="1271253"/>
            <a:ext cx="1071282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a convolutional neural network can be a really useful tool for helping to process large amounts of data</a:t>
            </a:r>
          </a:p>
          <a:p>
            <a:pPr marL="285750" indent="-285750">
              <a:buFontTx/>
              <a:buChar char="-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We’ve shown you can successfully locate major NO</a:t>
            </a:r>
            <a:r>
              <a:rPr lang="en-US" sz="20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emission globally</a:t>
            </a:r>
          </a:p>
          <a:p>
            <a:pPr marL="285750" indent="-285750">
              <a:buFontTx/>
              <a:buChar char="-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will become more and more useful as there is more and more data</a:t>
            </a:r>
          </a:p>
          <a:p>
            <a:pPr marL="285750" indent="-285750">
              <a:buFontTx/>
              <a:buChar char="-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Lots of possible uses for this, directly &amp; indirectly</a:t>
            </a:r>
          </a:p>
          <a:p>
            <a:pPr marL="285750" indent="-285750">
              <a:buFontTx/>
              <a:buChar char="-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Refinements can constantly be made to the model to improve output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E3212-43B2-8643-9A2F-6956FCE246CE}"/>
              </a:ext>
            </a:extLst>
          </p:cNvPr>
          <p:cNvSpPr txBox="1"/>
          <p:nvPr/>
        </p:nvSpPr>
        <p:spPr>
          <a:xfrm>
            <a:off x="865093" y="4724301"/>
            <a:ext cx="9793942" cy="12312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Paper: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Automated detection of atmospheric NO2 plumes from satellite data: a tool to help infer anthropogenic combustion emissions </a:t>
            </a:r>
          </a:p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Atmospheric Measurement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73BA5-8E6B-8A4E-A851-D929E7F6FDF9}"/>
              </a:ext>
            </a:extLst>
          </p:cNvPr>
          <p:cNvSpPr txBox="1"/>
          <p:nvPr/>
        </p:nvSpPr>
        <p:spPr>
          <a:xfrm>
            <a:off x="1835060" y="6119009"/>
            <a:ext cx="7403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Online plume map: 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ukatmosphere.org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dataplot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plume_map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9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FA3F47-458B-034E-8C49-F9414E10D673}"/>
              </a:ext>
            </a:extLst>
          </p:cNvPr>
          <p:cNvSpPr txBox="1"/>
          <p:nvPr/>
        </p:nvSpPr>
        <p:spPr>
          <a:xfrm>
            <a:off x="409903" y="24100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B6C46-FBBA-BD4E-9D30-ABCE184F7B70}"/>
              </a:ext>
            </a:extLst>
          </p:cNvPr>
          <p:cNvSpPr txBox="1"/>
          <p:nvPr/>
        </p:nvSpPr>
        <p:spPr>
          <a:xfrm>
            <a:off x="430922" y="729734"/>
            <a:ext cx="7945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Quantifying GHG Emissions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148222-58A1-0C48-AACC-DD1C81D95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537" y="991344"/>
            <a:ext cx="4033541" cy="4020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F82F56-BC65-A34F-8940-26ADEAC292F9}"/>
              </a:ext>
            </a:extLst>
          </p:cNvPr>
          <p:cNvSpPr txBox="1"/>
          <p:nvPr/>
        </p:nvSpPr>
        <p:spPr>
          <a:xfrm>
            <a:off x="174636" y="1579510"/>
            <a:ext cx="780918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 urgent need to reduce greenhouse gas emissions globally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Countries need to develop monitoring, reporting and verification systems of GHG emissions to comply with COP Aims (Paris &amp; Glasgow)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Country level annual reporting of GHG emissions is OK but need more precise &amp; more frequent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 would like to be able to monitor CO2 emissions from hot spots (e.g. particular cities, a power station)</a:t>
            </a:r>
          </a:p>
        </p:txBody>
      </p:sp>
    </p:spTree>
    <p:extLst>
      <p:ext uri="{BB962C8B-B14F-4D97-AF65-F5344CB8AC3E}">
        <p14:creationId xmlns:p14="http://schemas.microsoft.com/office/powerpoint/2010/main" val="52037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FA3F47-458B-034E-8C49-F9414E10D673}"/>
              </a:ext>
            </a:extLst>
          </p:cNvPr>
          <p:cNvSpPr txBox="1"/>
          <p:nvPr/>
        </p:nvSpPr>
        <p:spPr>
          <a:xfrm>
            <a:off x="409903" y="24100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B6C46-FBBA-BD4E-9D30-ABCE184F7B70}"/>
              </a:ext>
            </a:extLst>
          </p:cNvPr>
          <p:cNvSpPr txBox="1"/>
          <p:nvPr/>
        </p:nvSpPr>
        <p:spPr>
          <a:xfrm>
            <a:off x="430922" y="729734"/>
            <a:ext cx="7945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Quantifying GHG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098B3-883B-DC4A-97D7-CA129EACF04D}"/>
              </a:ext>
            </a:extLst>
          </p:cNvPr>
          <p:cNvSpPr txBox="1"/>
          <p:nvPr/>
        </p:nvSpPr>
        <p:spPr>
          <a:xfrm>
            <a:off x="409903" y="1466314"/>
            <a:ext cx="1064558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Satellite allow global, frequent and continuous observations of atmospheric gases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are a number of satellites directly monitoring CO</a:t>
            </a:r>
            <a:r>
              <a:rPr lang="en-US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(with more planned)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If you can detect a hot spot you can quantify emissions from one satellite overpass (with some other data) 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However…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Extracting emissions of CO</a:t>
            </a:r>
            <a:r>
              <a:rPr lang="en-GB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by looking at satellite data is difficult</a:t>
            </a:r>
          </a:p>
          <a:p>
            <a:pPr marL="285750" indent="-285750">
              <a:buFontTx/>
              <a:buChar char="-"/>
            </a:pP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Concentrations of CO</a:t>
            </a:r>
            <a:r>
              <a:rPr lang="en-GB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are (relatively) homogenous over the globe and therefore its hard to detect a hot spot against the background level</a:t>
            </a:r>
          </a:p>
          <a:p>
            <a:pPr marL="285750" indent="-285750">
              <a:buFontTx/>
              <a:buChar char="-"/>
            </a:pP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Monitoring anthropogenic CO</a:t>
            </a:r>
            <a:r>
              <a:rPr lang="en-GB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space is complicated by biogenic emissions 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48C11-BF53-8742-807D-5D9B92F018CE}"/>
              </a:ext>
            </a:extLst>
          </p:cNvPr>
          <p:cNvSpPr txBox="1"/>
          <p:nvPr/>
        </p:nvSpPr>
        <p:spPr>
          <a:xfrm>
            <a:off x="1875575" y="5713631"/>
            <a:ext cx="8440850" cy="6463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 at co-emitted species from combustion (e.g. NO</a:t>
            </a:r>
            <a:r>
              <a:rPr lang="en-US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or CO) to detect the hot spots and determine the emissions </a:t>
            </a:r>
          </a:p>
        </p:txBody>
      </p:sp>
    </p:spTree>
    <p:extLst>
      <p:ext uri="{BB962C8B-B14F-4D97-AF65-F5344CB8AC3E}">
        <p14:creationId xmlns:p14="http://schemas.microsoft.com/office/powerpoint/2010/main" val="210982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91545E-0FE9-144C-867E-085CC6CE6960}"/>
              </a:ext>
            </a:extLst>
          </p:cNvPr>
          <p:cNvSpPr txBox="1"/>
          <p:nvPr/>
        </p:nvSpPr>
        <p:spPr>
          <a:xfrm>
            <a:off x="209089" y="1551563"/>
            <a:ext cx="794582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TROPOspheric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Monitoring Instrument – level 2 tropospheric column NO</a:t>
            </a:r>
            <a:r>
              <a:rPr lang="en-US" sz="22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Launched 13th Oct 2017 (hopefully for at least 7 year mission)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Resolution of 5 x 3.5 km pixels, swath of 2600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13:30 local overpass time (near full earth coverage in a day in around 14 swaths)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 up a database of location and time of hotspots from daily data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97CB7-E477-9E4A-9387-5617406C1C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378" y="262384"/>
            <a:ext cx="2901096" cy="2656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0F2F2-B143-854D-88F1-2918608866DA}"/>
              </a:ext>
            </a:extLst>
          </p:cNvPr>
          <p:cNvSpPr txBox="1"/>
          <p:nvPr/>
        </p:nvSpPr>
        <p:spPr>
          <a:xfrm>
            <a:off x="409903" y="24100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Finding NO</a:t>
            </a:r>
            <a:r>
              <a:rPr lang="en-US" sz="3600" b="1" baseline="-25000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Hotspots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0C828-E4D7-F147-B536-611889401F6C}"/>
              </a:ext>
            </a:extLst>
          </p:cNvPr>
          <p:cNvSpPr txBox="1"/>
          <p:nvPr/>
        </p:nvSpPr>
        <p:spPr>
          <a:xfrm>
            <a:off x="409903" y="832417"/>
            <a:ext cx="7945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TROPOMI NO</a:t>
            </a:r>
            <a:r>
              <a:rPr lang="en-US" sz="2400" b="1" baseline="-25000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Observations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3E209-AF2F-3846-9B28-11A3C40B24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378" y="3459864"/>
            <a:ext cx="2904983" cy="2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4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485BE-DAF8-674C-A570-2C885AFE2FD2}"/>
              </a:ext>
            </a:extLst>
          </p:cNvPr>
          <p:cNvSpPr txBox="1"/>
          <p:nvPr/>
        </p:nvSpPr>
        <p:spPr>
          <a:xfrm>
            <a:off x="219600" y="338881"/>
            <a:ext cx="1176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are we looking for? </a:t>
            </a:r>
          </a:p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Finding Plumes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703A5-41A3-664A-8FA6-C393DE0E3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890" y="1752617"/>
            <a:ext cx="5483510" cy="3935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75640-5FAB-F74D-A229-9B456F77BF02}"/>
              </a:ext>
            </a:extLst>
          </p:cNvPr>
          <p:cNvSpPr txBox="1"/>
          <p:nvPr/>
        </p:nvSpPr>
        <p:spPr>
          <a:xfrm>
            <a:off x="219600" y="1735210"/>
            <a:ext cx="57316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plume is a long "cloud" of pollution spreading out from a point of origin.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classic example of a plume is from a smoke stack from a power station or factory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Could also be large plumes from cities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above they look like this:</a:t>
            </a:r>
          </a:p>
        </p:txBody>
      </p:sp>
    </p:spTree>
    <p:extLst>
      <p:ext uri="{BB962C8B-B14F-4D97-AF65-F5344CB8AC3E}">
        <p14:creationId xmlns:p14="http://schemas.microsoft.com/office/powerpoint/2010/main" val="375124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485BE-DAF8-674C-A570-2C885AFE2FD2}"/>
              </a:ext>
            </a:extLst>
          </p:cNvPr>
          <p:cNvSpPr txBox="1"/>
          <p:nvPr/>
        </p:nvSpPr>
        <p:spPr>
          <a:xfrm>
            <a:off x="219600" y="338881"/>
            <a:ext cx="1176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Building a Machine Learning Model</a:t>
            </a:r>
          </a:p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Convolutional Neural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1F7E1-5B49-1340-BB41-97E0D51EA1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02" y="4918717"/>
            <a:ext cx="6494656" cy="16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CA7C19-4DD7-B74C-A629-167620FC2D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752" y="1412526"/>
            <a:ext cx="2428024" cy="1420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406A01-F939-0C41-BE3A-660F8485CC3B}"/>
              </a:ext>
            </a:extLst>
          </p:cNvPr>
          <p:cNvSpPr txBox="1"/>
          <p:nvPr/>
        </p:nvSpPr>
        <p:spPr>
          <a:xfrm>
            <a:off x="219599" y="1716704"/>
            <a:ext cx="954296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Aim: Train a machine learning model to detect plumes within the data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Same principle as any image recognition model (e.g. face recognition)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Google’s TensorFlow (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Keras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source Python module that is easy to use (but black box)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 a convolutional neural network with multiple convolutional layers to detect features &amp; nodes to find statistical patterns 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6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485BE-DAF8-674C-A570-2C885AFE2FD2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 the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F36A9-9DF3-F446-B71B-E99FADE6A332}"/>
              </a:ext>
            </a:extLst>
          </p:cNvPr>
          <p:cNvSpPr txBox="1"/>
          <p:nvPr/>
        </p:nvSpPr>
        <p:spPr>
          <a:xfrm>
            <a:off x="421051" y="1206795"/>
            <a:ext cx="94622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Needs examples of images of both plumes and no plumes (inc. confusing ones)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Created labelled database of 6,086 images. 50/50 split of plume/no plume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Tried crowd-sourcing but was unsuccessful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 coverage (but skipped over oceans) &amp; all times of year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Randomly split the data, 80% to train the model &amp; 20% to test performance after training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701A4C-4DE1-B649-9B65-1C54E6DF3D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752" y="1181693"/>
            <a:ext cx="1651000" cy="165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39FFE-32F8-FB4F-877D-FBBBBFF3E0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449" y="2956568"/>
            <a:ext cx="1657303" cy="1651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B08B6D-17FF-4D40-823D-9B851E7FD7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752" y="4728865"/>
            <a:ext cx="1651000" cy="165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4CBEFA-9454-7C41-B7C2-C0AF83B9E502}"/>
              </a:ext>
            </a:extLst>
          </p:cNvPr>
          <p:cNvSpPr txBox="1"/>
          <p:nvPr/>
        </p:nvSpPr>
        <p:spPr>
          <a:xfrm>
            <a:off x="1563760" y="5651205"/>
            <a:ext cx="7176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configuration resulted in &gt;90% accuracy</a:t>
            </a:r>
          </a:p>
        </p:txBody>
      </p:sp>
    </p:spTree>
    <p:extLst>
      <p:ext uri="{BB962C8B-B14F-4D97-AF65-F5344CB8AC3E}">
        <p14:creationId xmlns:p14="http://schemas.microsoft.com/office/powerpoint/2010/main" val="3754926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3C4A4-44AB-3F47-A838-393BEB601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82" y="1359352"/>
            <a:ext cx="9681883" cy="4501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F30F68-1D06-A841-A32D-C5D07D62226C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Processing the data</a:t>
            </a:r>
          </a:p>
        </p:txBody>
      </p:sp>
    </p:spTree>
    <p:extLst>
      <p:ext uri="{BB962C8B-B14F-4D97-AF65-F5344CB8AC3E}">
        <p14:creationId xmlns:p14="http://schemas.microsoft.com/office/powerpoint/2010/main" val="2154892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ume_finder_movie" descr="plume_finder_movie">
            <a:hlinkClick r:id="" action="ppaction://media"/>
            <a:extLst>
              <a:ext uri="{FF2B5EF4-FFF2-40B4-BE49-F238E27FC236}">
                <a16:creationId xmlns:a16="http://schemas.microsoft.com/office/drawing/2014/main" id="{C08BAB8D-8DF3-8E4B-9A72-89EBA9B060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95" y="1600164"/>
            <a:ext cx="5935905" cy="4155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F233D-98A1-614E-9136-56644F9F1EBB}"/>
              </a:ext>
            </a:extLst>
          </p:cNvPr>
          <p:cNvSpPr txBox="1"/>
          <p:nvPr/>
        </p:nvSpPr>
        <p:spPr>
          <a:xfrm>
            <a:off x="219600" y="338881"/>
            <a:ext cx="117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 CNN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BAE74-9281-4141-B3A5-4BFB8B342D5D}"/>
              </a:ext>
            </a:extLst>
          </p:cNvPr>
          <p:cNvSpPr txBox="1"/>
          <p:nvPr/>
        </p:nvSpPr>
        <p:spPr>
          <a:xfrm>
            <a:off x="6929716" y="1482832"/>
            <a:ext cx="422237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Iterates through satellite swath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Looks at 28 x 28 pixel image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Gives confidence that image contains a plume (i.e. 100% = defiantly contains a plume)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extract coordinates of the maximum value of the plume </a:t>
            </a:r>
          </a:p>
        </p:txBody>
      </p:sp>
    </p:spTree>
    <p:extLst>
      <p:ext uri="{BB962C8B-B14F-4D97-AF65-F5344CB8AC3E}">
        <p14:creationId xmlns:p14="http://schemas.microsoft.com/office/powerpoint/2010/main" val="10411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870</Words>
  <Application>Microsoft Macintosh PowerPoint</Application>
  <PresentationFormat>Widescreen</PresentationFormat>
  <Paragraphs>131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Office Theme</vt:lpstr>
      <vt:lpstr>Automated Detection of Atmospheric NO2 Plumes From Satellite Data: A Tool to Help Infer Anthropogenic Combustion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FINCH Douglas</dc:creator>
  <cp:lastModifiedBy>FINCH Douglas</cp:lastModifiedBy>
  <cp:revision>6</cp:revision>
  <dcterms:created xsi:type="dcterms:W3CDTF">2021-11-16T10:01:27Z</dcterms:created>
  <dcterms:modified xsi:type="dcterms:W3CDTF">2021-11-18T19:05:39Z</dcterms:modified>
</cp:coreProperties>
</file>