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9"/>
  </p:notesMasterIdLst>
  <p:handoutMasterIdLst>
    <p:handoutMasterId r:id="rId10"/>
  </p:handoutMasterIdLst>
  <p:sldIdLst>
    <p:sldId id="284" r:id="rId7"/>
    <p:sldId id="293" r:id="rId8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4" d="100"/>
          <a:sy n="64" d="100"/>
        </p:scale>
        <p:origin x="640" y="56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14.11.2021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/>
              <a:t>&gt; Lecture &gt; Author  •  Document &gt; Date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nee.bichler@dlr.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Michael.bittner@dlr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.oecd.org/Index.aspx?DataSetCode=EO104_INTERNET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171AB0D-14B2-4960-B5DC-341F656CD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" r="10382"/>
          <a:stretch/>
        </p:blipFill>
        <p:spPr>
          <a:xfrm>
            <a:off x="486000" y="3175376"/>
            <a:ext cx="6611698" cy="2486666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5610600" cy="738000"/>
          </a:xfrm>
        </p:spPr>
        <p:txBody>
          <a:bodyPr/>
          <a:lstStyle/>
          <a:p>
            <a:r>
              <a:rPr lang="en-US" dirty="0"/>
              <a:t>Comparison between economic growth and satellite-based measurements of NO</a:t>
            </a:r>
            <a:r>
              <a:rPr lang="en-US" baseline="-25000" dirty="0"/>
              <a:t>2</a:t>
            </a:r>
            <a:r>
              <a:rPr lang="en-US" dirty="0"/>
              <a:t> pollution over northern Italy</a:t>
            </a:r>
            <a:br>
              <a:rPr lang="en-US" dirty="0"/>
            </a:br>
            <a:r>
              <a:rPr lang="de-DE" sz="1200" dirty="0"/>
              <a:t>Renée Bichler &amp; Michael Bittner</a:t>
            </a:r>
            <a:br>
              <a:rPr lang="de-DE" sz="1200" dirty="0"/>
            </a:br>
            <a:br>
              <a:rPr lang="de-DE" sz="1200" dirty="0"/>
            </a:br>
            <a:r>
              <a:rPr lang="en-US" sz="1200" dirty="0"/>
              <a:t>DLR Oberpfaffenhofen, department Atmosphere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renee.bichler@dlr.de</a:t>
            </a:r>
            <a:r>
              <a:rPr lang="de-DE" sz="1200" dirty="0"/>
              <a:t> </a:t>
            </a:r>
            <a:r>
              <a:rPr lang="en-GB" sz="1200" dirty="0"/>
              <a:t>•</a:t>
            </a:r>
            <a:r>
              <a:rPr lang="de-DE" sz="1200" dirty="0"/>
              <a:t> </a:t>
            </a:r>
            <a:r>
              <a:rPr lang="de-DE" sz="1200" dirty="0">
                <a:hlinkClick r:id="rId4"/>
              </a:rPr>
              <a:t>michael.bittner@dlr.de</a:t>
            </a:r>
            <a:r>
              <a:rPr lang="de-DE" sz="1200" dirty="0"/>
              <a:t>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ESA ATMOS</a:t>
            </a:r>
            <a:r>
              <a:rPr lang="en-GB" dirty="0"/>
              <a:t>  •  Renée Bichler &amp; Michael Bittner  •  11.2021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C5C2FD-BCCD-4685-824F-FE9C59BBED4A}"/>
              </a:ext>
            </a:extLst>
          </p:cNvPr>
          <p:cNvGrpSpPr/>
          <p:nvPr/>
        </p:nvGrpSpPr>
        <p:grpSpPr>
          <a:xfrm>
            <a:off x="6096599" y="126000"/>
            <a:ext cx="6044482" cy="4356960"/>
            <a:chOff x="0" y="0"/>
            <a:chExt cx="4819650" cy="340868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62CC6B2-9B48-4306-8ED2-0816676B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19650" cy="340868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E3C55FE-C6DA-4BD6-A79E-565443A48AF1}"/>
                </a:ext>
              </a:extLst>
            </p:cNvPr>
            <p:cNvSpPr/>
            <p:nvPr/>
          </p:nvSpPr>
          <p:spPr>
            <a:xfrm>
              <a:off x="259200" y="1310400"/>
              <a:ext cx="3160800" cy="892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71D899A9-DB04-40A7-B653-192D6431289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4623639"/>
            <a:ext cx="6044482" cy="20869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EB783D9-AD52-4770-8E8C-C6A6168A118B}"/>
              </a:ext>
            </a:extLst>
          </p:cNvPr>
          <p:cNvSpPr/>
          <p:nvPr/>
        </p:nvSpPr>
        <p:spPr>
          <a:xfrm>
            <a:off x="1798933" y="3645818"/>
            <a:ext cx="4154637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0E65F-F2B9-4CB8-AD3A-0511D7B0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33" y="459546"/>
            <a:ext cx="5400601" cy="738000"/>
          </a:xfrm>
        </p:spPr>
        <p:txBody>
          <a:bodyPr/>
          <a:lstStyle/>
          <a:p>
            <a:r>
              <a:rPr lang="en-US" dirty="0"/>
              <a:t>Economic activity and NO2 pollution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0D07DB-D967-4B8B-9E13-B57F4DF660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9634" y="981522"/>
            <a:ext cx="5544618" cy="4338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GDP decrease 2007 to 2009:	</a:t>
            </a:r>
            <a:r>
              <a:rPr lang="en-US" b="1" dirty="0"/>
              <a:t>-7,91%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GDP decrease 2011 to 2013:	</a:t>
            </a:r>
            <a:r>
              <a:rPr lang="en-US" b="1" dirty="0"/>
              <a:t>-5,23%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GDP decrease total:	</a:t>
            </a:r>
            <a:r>
              <a:rPr lang="en-US" b="1" dirty="0">
                <a:solidFill>
                  <a:srgbClr val="FF0000"/>
                </a:solidFill>
              </a:rPr>
              <a:t>	-11,67%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Reduction* of NO2 variability from A to B </a:t>
            </a:r>
            <a:r>
              <a:rPr lang="de-DE" dirty="0"/>
              <a:t>=	</a:t>
            </a:r>
            <a:r>
              <a:rPr lang="de-DE" b="1" dirty="0">
                <a:solidFill>
                  <a:srgbClr val="FF0000"/>
                </a:solidFill>
              </a:rPr>
              <a:t>84,90%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Reduction* of NO2 variability from </a:t>
            </a:r>
            <a:r>
              <a:rPr lang="de-DE" dirty="0"/>
              <a:t>C</a:t>
            </a:r>
            <a:r>
              <a:rPr lang="en-US" dirty="0"/>
              <a:t> to B =</a:t>
            </a:r>
            <a:r>
              <a:rPr lang="en-US" b="1" dirty="0">
                <a:solidFill>
                  <a:srgbClr val="FF0000"/>
                </a:solidFill>
              </a:rPr>
              <a:t> 72,25%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*reduction in integrated spectral intensity of the fluctuations of the tropospheric NO</a:t>
            </a:r>
            <a:r>
              <a:rPr lang="en-US" sz="11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column density </a:t>
            </a: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BAB67-3931-4C59-8355-56DE8102A2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ESA ATMOS</a:t>
            </a:r>
            <a:r>
              <a:rPr lang="en-GB" dirty="0"/>
              <a:t> •  Renée Bichler &amp; Michael Bittner  •  11.2021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9FA58C-7DA5-486A-A8B5-8F47299A19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30824B8-DDCA-4C11-B900-4EC83DC0455D}"/>
              </a:ext>
            </a:extLst>
          </p:cNvPr>
          <p:cNvCxnSpPr>
            <a:cxnSpLocks/>
          </p:cNvCxnSpPr>
          <p:nvPr/>
        </p:nvCxnSpPr>
        <p:spPr>
          <a:xfrm>
            <a:off x="2209155" y="1485578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69F662F-29DE-46BE-8828-6CDE78F6932A}"/>
              </a:ext>
            </a:extLst>
          </p:cNvPr>
          <p:cNvGrpSpPr/>
          <p:nvPr/>
        </p:nvGrpSpPr>
        <p:grpSpPr>
          <a:xfrm>
            <a:off x="120923" y="392858"/>
            <a:ext cx="5688632" cy="5974480"/>
            <a:chOff x="443730" y="392858"/>
            <a:chExt cx="5688632" cy="597448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31BF507-73B9-4EFE-BCE8-E2CAC821592A}"/>
                </a:ext>
              </a:extLst>
            </p:cNvPr>
            <p:cNvGrpSpPr/>
            <p:nvPr/>
          </p:nvGrpSpPr>
          <p:grpSpPr>
            <a:xfrm>
              <a:off x="443730" y="392858"/>
              <a:ext cx="5688632" cy="5974480"/>
              <a:chOff x="3001243" y="649563"/>
              <a:chExt cx="5688632" cy="5974480"/>
            </a:xfrm>
          </p:grpSpPr>
          <p:pic>
            <p:nvPicPr>
              <p:cNvPr id="6" name="Grafik 5" descr="C:\Users\bich_re\AppData\Local\Microsoft\Windows\INetCache\Content.MSO\2EEB9B05.tmp">
                <a:extLst>
                  <a:ext uri="{FF2B5EF4-FFF2-40B4-BE49-F238E27FC236}">
                    <a16:creationId xmlns:a16="http://schemas.microsoft.com/office/drawing/2014/main" id="{AA2FFCDE-4844-4E3B-A665-2BA52385C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9275" y="3750963"/>
                <a:ext cx="5400600" cy="287308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3A4ED799-AD5E-4A24-BF82-32BF6EF5AFDF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1243" y="649563"/>
                <a:ext cx="5112568" cy="305778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E7F9B920-4C51-4AE2-9F81-701D454AC683}"/>
                  </a:ext>
                </a:extLst>
              </p:cNvPr>
              <p:cNvSpPr/>
              <p:nvPr/>
            </p:nvSpPr>
            <p:spPr>
              <a:xfrm>
                <a:off x="5089475" y="1125538"/>
                <a:ext cx="936104" cy="5184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9C209FCE-2012-4666-8717-CAD89ED33F64}"/>
                </a:ext>
              </a:extLst>
            </p:cNvPr>
            <p:cNvCxnSpPr>
              <a:cxnSpLocks/>
            </p:cNvCxnSpPr>
            <p:nvPr/>
          </p:nvCxnSpPr>
          <p:spPr>
            <a:xfrm>
              <a:off x="3721323" y="148557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45E53633-7FB2-4F7F-BB7C-C4AF87D24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4421" y="2205658"/>
              <a:ext cx="125891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37FCAA22-3DCE-4125-A61F-4ADBD4E3581A}"/>
                </a:ext>
              </a:extLst>
            </p:cNvPr>
            <p:cNvCxnSpPr>
              <a:cxnSpLocks/>
            </p:cNvCxnSpPr>
            <p:nvPr/>
          </p:nvCxnSpPr>
          <p:spPr>
            <a:xfrm>
              <a:off x="2209155" y="1989634"/>
              <a:ext cx="613297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90FBF7F-DFA4-4349-BFD2-63CD3B104C3F}"/>
                </a:ext>
              </a:extLst>
            </p:cNvPr>
            <p:cNvCxnSpPr>
              <a:cxnSpLocks/>
            </p:cNvCxnSpPr>
            <p:nvPr/>
          </p:nvCxnSpPr>
          <p:spPr>
            <a:xfrm>
              <a:off x="2964010" y="1845618"/>
              <a:ext cx="613297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40DFD40A-D122-45C7-99AB-6E5D3272CB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1163" y="1485578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F9AA499C-0149-45FD-93E6-7495A14291B3}"/>
                </a:ext>
              </a:extLst>
            </p:cNvPr>
            <p:cNvCxnSpPr>
              <a:cxnSpLocks/>
            </p:cNvCxnSpPr>
            <p:nvPr/>
          </p:nvCxnSpPr>
          <p:spPr>
            <a:xfrm>
              <a:off x="3361283" y="1845618"/>
              <a:ext cx="0" cy="3600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59F06AF6-4D9E-4188-A055-F53EB1DA7A9A}"/>
                </a:ext>
              </a:extLst>
            </p:cNvPr>
            <p:cNvCxnSpPr>
              <a:cxnSpLocks/>
            </p:cNvCxnSpPr>
            <p:nvPr/>
          </p:nvCxnSpPr>
          <p:spPr>
            <a:xfrm>
              <a:off x="2785219" y="1247242"/>
              <a:ext cx="0" cy="22322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C0210F2A-B592-4B5B-8B5A-159DB34AD054}"/>
                </a:ext>
              </a:extLst>
            </p:cNvPr>
            <p:cNvCxnSpPr>
              <a:cxnSpLocks/>
            </p:cNvCxnSpPr>
            <p:nvPr/>
          </p:nvCxnSpPr>
          <p:spPr>
            <a:xfrm>
              <a:off x="3073251" y="1197546"/>
              <a:ext cx="0" cy="22322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FC57D32-F82F-4DE4-8BB4-DEEB8429891C}"/>
                </a:ext>
              </a:extLst>
            </p:cNvPr>
            <p:cNvSpPr txBox="1"/>
            <p:nvPr/>
          </p:nvSpPr>
          <p:spPr>
            <a:xfrm>
              <a:off x="2062683" y="1599107"/>
              <a:ext cx="2160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  <a:cs typeface="Arial" pitchFamily="34" charset="0"/>
                </a:rPr>
                <a:t>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0A12F01-FE0C-4FB3-9EDC-4ECA0D5684BA}"/>
                </a:ext>
              </a:extLst>
            </p:cNvPr>
            <p:cNvSpPr txBox="1"/>
            <p:nvPr/>
          </p:nvSpPr>
          <p:spPr>
            <a:xfrm>
              <a:off x="3098098" y="1889528"/>
              <a:ext cx="2160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  <a:cs typeface="Arial" pitchFamily="34" charset="0"/>
                </a:rPr>
                <a:t>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00C68E1-4D64-4D0A-950F-8163F75BB78F}"/>
                </a:ext>
              </a:extLst>
            </p:cNvPr>
            <p:cNvSpPr txBox="1"/>
            <p:nvPr/>
          </p:nvSpPr>
          <p:spPr>
            <a:xfrm>
              <a:off x="3715541" y="1707118"/>
              <a:ext cx="2160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FDE9EE54-E668-43AF-8F2B-5247C6177928}"/>
              </a:ext>
            </a:extLst>
          </p:cNvPr>
          <p:cNvSpPr/>
          <p:nvPr/>
        </p:nvSpPr>
        <p:spPr>
          <a:xfrm>
            <a:off x="1417067" y="5390785"/>
            <a:ext cx="2736304" cy="415273"/>
          </a:xfrm>
          <a:prstGeom prst="rect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C33C6B8-C5A1-4CCA-8707-7263A8F8D8E6}"/>
              </a:ext>
            </a:extLst>
          </p:cNvPr>
          <p:cNvGrpSpPr/>
          <p:nvPr/>
        </p:nvGrpSpPr>
        <p:grpSpPr>
          <a:xfrm>
            <a:off x="6054515" y="3479490"/>
            <a:ext cx="5990804" cy="3189634"/>
            <a:chOff x="485999" y="1591200"/>
            <a:chExt cx="6889675" cy="3549632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98A04B9-8414-463D-8E17-95E26D67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999" y="1591200"/>
              <a:ext cx="6889675" cy="354963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AB7A19F-9235-46E1-9D28-BD8CBE9ED94F}"/>
                </a:ext>
              </a:extLst>
            </p:cNvPr>
            <p:cNvSpPr/>
            <p:nvPr/>
          </p:nvSpPr>
          <p:spPr>
            <a:xfrm>
              <a:off x="1529999" y="1989634"/>
              <a:ext cx="1759276" cy="93610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EA4038C1-F97A-44FD-B96B-6F55276666B1}"/>
                </a:ext>
              </a:extLst>
            </p:cNvPr>
            <p:cNvSpPr/>
            <p:nvPr/>
          </p:nvSpPr>
          <p:spPr>
            <a:xfrm>
              <a:off x="3292425" y="1989634"/>
              <a:ext cx="1292994" cy="93610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A3A3E57-BAF3-4B0A-B128-C3A8ED4023B6}"/>
                </a:ext>
              </a:extLst>
            </p:cNvPr>
            <p:cNvSpPr/>
            <p:nvPr/>
          </p:nvSpPr>
          <p:spPr>
            <a:xfrm>
              <a:off x="4585419" y="1989634"/>
              <a:ext cx="1008112" cy="93610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AF32FEE-4933-40A6-96F5-BDF2773D76AF}"/>
                </a:ext>
              </a:extLst>
            </p:cNvPr>
            <p:cNvSpPr/>
            <p:nvPr/>
          </p:nvSpPr>
          <p:spPr>
            <a:xfrm>
              <a:off x="1670865" y="3645818"/>
              <a:ext cx="1975300" cy="115212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4C7CD95-3F72-48F6-9D0B-ED300EBDB9AE}"/>
                </a:ext>
              </a:extLst>
            </p:cNvPr>
            <p:cNvSpPr/>
            <p:nvPr/>
          </p:nvSpPr>
          <p:spPr>
            <a:xfrm>
              <a:off x="3646165" y="3645818"/>
              <a:ext cx="1443310" cy="115212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587D3FD-B8D6-48B9-901D-9B3822DC41E8}"/>
                </a:ext>
              </a:extLst>
            </p:cNvPr>
            <p:cNvSpPr/>
            <p:nvPr/>
          </p:nvSpPr>
          <p:spPr>
            <a:xfrm>
              <a:off x="5089475" y="3645818"/>
              <a:ext cx="1152128" cy="115212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CA483AAA-C730-4356-A4A0-796F09C550E8}"/>
                </a:ext>
              </a:extLst>
            </p:cNvPr>
            <p:cNvSpPr txBox="1"/>
            <p:nvPr/>
          </p:nvSpPr>
          <p:spPr>
            <a:xfrm>
              <a:off x="2193613" y="2047619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288F73C-AE3E-4DEE-B31B-F6D001C5007E}"/>
                </a:ext>
              </a:extLst>
            </p:cNvPr>
            <p:cNvSpPr txBox="1"/>
            <p:nvPr/>
          </p:nvSpPr>
          <p:spPr>
            <a:xfrm>
              <a:off x="3722898" y="2042628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97817FE-4A1F-4BFA-A33E-F0A7F08B27D6}"/>
                </a:ext>
              </a:extLst>
            </p:cNvPr>
            <p:cNvSpPr txBox="1"/>
            <p:nvPr/>
          </p:nvSpPr>
          <p:spPr>
            <a:xfrm>
              <a:off x="4873451" y="2049898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60D8367F-AD4E-4707-89F1-CA73E9EE3EC3}"/>
                </a:ext>
              </a:extLst>
            </p:cNvPr>
            <p:cNvSpPr txBox="1"/>
            <p:nvPr/>
          </p:nvSpPr>
          <p:spPr>
            <a:xfrm>
              <a:off x="2442491" y="3717826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690B87B-91FA-4D68-B9F2-558E139150DC}"/>
                </a:ext>
              </a:extLst>
            </p:cNvPr>
            <p:cNvSpPr txBox="1"/>
            <p:nvPr/>
          </p:nvSpPr>
          <p:spPr>
            <a:xfrm>
              <a:off x="5485519" y="3717825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  <a:cs typeface="Arial" pitchFamily="34" charset="0"/>
                </a:rPr>
                <a:t>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F53640D-C76B-4114-B196-187266321A3E}"/>
                </a:ext>
              </a:extLst>
            </p:cNvPr>
            <p:cNvSpPr txBox="1"/>
            <p:nvPr/>
          </p:nvSpPr>
          <p:spPr>
            <a:xfrm>
              <a:off x="4151796" y="3717825"/>
              <a:ext cx="4320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  <a:cs typeface="Arial" pitchFamily="34" charset="0"/>
                </a:rPr>
                <a:t>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567FBD98-24A2-45FD-8928-1BC354EA8488}"/>
              </a:ext>
            </a:extLst>
          </p:cNvPr>
          <p:cNvSpPr txBox="1"/>
          <p:nvPr/>
        </p:nvSpPr>
        <p:spPr>
          <a:xfrm>
            <a:off x="1202271" y="6495941"/>
            <a:ext cx="4607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OECD, 2021. GDPVD_CAP: Gross domestic product per capita, volume in USD, at constant purchasing power parities. Online: </a:t>
            </a:r>
            <a:r>
              <a:rPr lang="en-US" sz="800" u="sng" dirty="0">
                <a:hlinkClick r:id="rId5"/>
              </a:rPr>
              <a:t>https://stats.oecd.org/Index.aspx?DataSetCode=EO104_INTERNET</a:t>
            </a:r>
            <a:r>
              <a:rPr lang="en-US" sz="800" dirty="0"/>
              <a:t> (last received: 31.03.2021)</a:t>
            </a:r>
          </a:p>
        </p:txBody>
      </p:sp>
    </p:spTree>
    <p:extLst>
      <p:ext uri="{BB962C8B-B14F-4D97-AF65-F5344CB8AC3E}">
        <p14:creationId xmlns:p14="http://schemas.microsoft.com/office/powerpoint/2010/main" val="3852903995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DFE7D031BC58428324690C4513315F" ma:contentTypeVersion="6" ma:contentTypeDescription="Ein neues Dokument erstellen." ma:contentTypeScope="" ma:versionID="650b2997cf1805b24dfb2a1ee4972103">
  <xsd:schema xmlns:xsd="http://www.w3.org/2001/XMLSchema" xmlns:xs="http://www.w3.org/2001/XMLSchema" xmlns:p="http://schemas.microsoft.com/office/2006/metadata/properties" xmlns:ns2="1a808031-0302-4f51-a655-fa1073ce4ea2" targetNamespace="http://schemas.microsoft.com/office/2006/metadata/properties" ma:root="true" ma:fieldsID="9be701f97b2a0ee7c7402845c6f9f5e1" ns2:_="">
    <xsd:import namespace="1a808031-0302-4f51-a655-fa1073ce4e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08031-0302-4f51-a655-fa1073ce4ea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E44A6E5E-78BA-492D-A7CE-3AD637DD02CC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1a808031-0302-4f51-a655-fa1073ce4ea2"/>
  </ds:schemaRefs>
</ds:datastoreItem>
</file>

<file path=customXml/itemProps2.xml><?xml version="1.0" encoding="utf-8"?>
<ds:datastoreItem xmlns:ds="http://schemas.openxmlformats.org/officeDocument/2006/customXml" ds:itemID="{D5102815-2573-449A-9552-678385273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00E70-71E5-46E7-96E9-99F6B97B4B7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3F824CA-99EF-422F-97AE-323752C7C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08031-0302-4f51-a655-fa1073ce4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206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ヒラギノ角ゴ Pro W3</vt:lpstr>
      <vt:lpstr>DLR-Präsentation 16:9 Englisch</vt:lpstr>
      <vt:lpstr>Comparison between economic growth and satellite-based measurements of NO2 pollution over northern Italy Renée Bichler &amp; Michael Bittner  DLR Oberpfaffenhofen, department Atmosphere renee.bichler@dlr.de • michael.bittner@dlr.de </vt:lpstr>
      <vt:lpstr>Economic activity and NO2 pollution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between economic growth and satellite-based measurements of NO2 pollution over northern Italy</dc:title>
  <dc:creator>Bichler, Renee</dc:creator>
  <cp:lastModifiedBy>Bichler, Renee</cp:lastModifiedBy>
  <cp:revision>97</cp:revision>
  <dcterms:created xsi:type="dcterms:W3CDTF">2021-09-14T09:44:46Z</dcterms:created>
  <dcterms:modified xsi:type="dcterms:W3CDTF">2021-11-14T16:50:40Z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0x010100A6DFE7D031BC58428324690C4513315F</vt:lpwstr>
  </property>
</Properties>
</file>