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671" r:id="rId2"/>
    <p:sldMasterId id="2147483680" r:id="rId3"/>
    <p:sldMasterId id="2147483689" r:id="rId4"/>
    <p:sldMasterId id="2147483697" r:id="rId5"/>
    <p:sldMasterId id="2147483705" r:id="rId6"/>
    <p:sldMasterId id="2147483713" r:id="rId7"/>
    <p:sldMasterId id="2147483730" r:id="rId8"/>
    <p:sldMasterId id="2147483738" r:id="rId9"/>
    <p:sldMasterId id="2147483746" r:id="rId10"/>
  </p:sldMasterIdLst>
  <p:notesMasterIdLst>
    <p:notesMasterId r:id="rId24"/>
  </p:notesMasterIdLst>
  <p:sldIdLst>
    <p:sldId id="268" r:id="rId11"/>
    <p:sldId id="280" r:id="rId12"/>
    <p:sldId id="269" r:id="rId13"/>
    <p:sldId id="274" r:id="rId14"/>
    <p:sldId id="270" r:id="rId15"/>
    <p:sldId id="275" r:id="rId16"/>
    <p:sldId id="277" r:id="rId17"/>
    <p:sldId id="281" r:id="rId18"/>
    <p:sldId id="278" r:id="rId19"/>
    <p:sldId id="279" r:id="rId20"/>
    <p:sldId id="271" r:id="rId21"/>
    <p:sldId id="276" r:id="rId22"/>
    <p:sldId id="273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66">
          <p15:clr>
            <a:srgbClr val="A4A3A4"/>
          </p15:clr>
        </p15:guide>
        <p15:guide id="4" pos="54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5DD"/>
    <a:srgbClr val="ED7D30"/>
    <a:srgbClr val="A73F3C"/>
    <a:srgbClr val="6A508C"/>
    <a:srgbClr val="82A144"/>
    <a:srgbClr val="DA7D2F"/>
    <a:srgbClr val="416DA6"/>
    <a:srgbClr val="3C97AF"/>
    <a:srgbClr val="B6CA92"/>
    <a:srgbClr val="8CA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218" autoAdjust="0"/>
    <p:restoredTop sz="94586"/>
  </p:normalViewPr>
  <p:slideViewPr>
    <p:cSldViewPr>
      <p:cViewPr varScale="1">
        <p:scale>
          <a:sx n="166" d="100"/>
          <a:sy n="166" d="100"/>
        </p:scale>
        <p:origin x="1190" y="106"/>
      </p:cViewPr>
      <p:guideLst>
        <p:guide orient="horz" pos="1620"/>
        <p:guide pos="2880"/>
        <p:guide orient="horz" pos="1166"/>
        <p:guide pos="54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2CD7E-4193-46CB-8698-CB379708319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37BDE-1E16-4497-8123-4D9E05ECC3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3.tiff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3.tiff"/><Relationship Id="rId5" Type="http://schemas.openxmlformats.org/officeDocument/2006/relationships/image" Target="../media/image31.jpe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-4720" y="0"/>
            <a:ext cx="2084906" cy="516403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46" y="0"/>
            <a:ext cx="2102132" cy="51435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-21945" y="-1"/>
            <a:ext cx="2102132" cy="51640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3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3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2"/>
            <a:ext cx="2106504" cy="5175269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21945" y="-3"/>
            <a:ext cx="2102132" cy="51640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202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B619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rgbClr val="0B6192"/>
                </a:solidFill>
              </a:rPr>
              <a:t>Monitoring</a:t>
            </a:r>
            <a:endParaRPr lang="en-US" sz="1000" b="1" dirty="0">
              <a:solidFill>
                <a:srgbClr val="0B6192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ubtitle 2"/>
          <p:cNvSpPr>
            <a:spLocks noGrp="1"/>
          </p:cNvSpPr>
          <p:nvPr>
            <p:ph type="subTitle" idx="13"/>
          </p:nvPr>
        </p:nvSpPr>
        <p:spPr>
          <a:xfrm>
            <a:off x="2555041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1322672"/>
            <a:ext cx="2747277" cy="288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212" y="-20538"/>
            <a:ext cx="1877256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 txBox="1">
            <a:spLocks/>
          </p:cNvSpPr>
          <p:nvPr userDrawn="1"/>
        </p:nvSpPr>
        <p:spPr>
          <a:xfrm>
            <a:off x="2555041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8516" y="3723878"/>
            <a:ext cx="1717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Marine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7890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6990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146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5972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5410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19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5474" y="-4537"/>
            <a:ext cx="9144000" cy="5143500"/>
          </a:xfrm>
          <a:prstGeom prst="rect">
            <a:avLst/>
          </a:prstGeom>
          <a:solidFill>
            <a:srgbClr val="B0B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2636031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2636031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170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470422"/>
            <a:ext cx="2409911" cy="25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6"/>
          <a:stretch/>
        </p:blipFill>
        <p:spPr bwMode="auto">
          <a:xfrm>
            <a:off x="7260856" y="-4537"/>
            <a:ext cx="1883144" cy="51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582712" y="3363838"/>
            <a:ext cx="2189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Land</a:t>
            </a:r>
            <a:r>
              <a:rPr lang="es-ES" sz="1100" b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24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3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15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19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16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75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75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28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2593876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5938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036" y="1288306"/>
            <a:ext cx="2454145" cy="26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758598" y="3390260"/>
            <a:ext cx="185502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Emergency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>
                <a:solidFill>
                  <a:schemeClr val="bg1"/>
                </a:solidFill>
              </a:rPr>
              <a:t>Management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Designer\Desktop\PRESENTATION COPERNICUS\foto3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164" y="0"/>
            <a:ext cx="2099054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593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66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75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75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9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27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9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96" y="251"/>
            <a:ext cx="1916102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2235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chemeClr val="accent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69823" y="2571750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69823" y="317393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7" name="Picture 3" descr="S:\F15015_Copernicus\3_Work\330_Work-in-process\Logos_icons\User Uptake_blanc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" y="902657"/>
            <a:ext cx="2821221" cy="28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723496" y="372387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Data Access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8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157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777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880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2C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278" y="0"/>
            <a:ext cx="18483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602384" y="2515170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3363838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218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491630"/>
            <a:ext cx="2088232" cy="244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204713" y="3507854"/>
            <a:ext cx="23617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Atmosphere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2771800" y="4811834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05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282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235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348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482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2966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454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602384" y="1887674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i="1" kern="1200" spc="6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Uncertainty-weighted ensemble products</a:t>
            </a:r>
          </a:p>
          <a:p>
            <a:r>
              <a:rPr lang="en-US" sz="2400" b="0" i="1" kern="1200" spc="6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for (Dust) AOD</a:t>
            </a:r>
            <a:r>
              <a:rPr lang="en-US" sz="24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200704"/>
            <a:ext cx="3240360" cy="271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7" y="-11268"/>
            <a:ext cx="1852613" cy="51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353642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Climate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Change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2771800" y="4811834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8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S:\F15015_Copernicus\3_Work\330_Work-in-process\SC4_BackgroundMat\Visual_ID\Photos\Po_River_Ital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-11410" y="-545"/>
            <a:ext cx="2077082" cy="51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3103" y="-92545"/>
            <a:ext cx="2077083" cy="52565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-4720" y="0"/>
            <a:ext cx="2084906" cy="516403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74942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3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29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852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9759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2605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9400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19239" y="-12685"/>
            <a:ext cx="2463883" cy="5176972"/>
            <a:chOff x="-2604708" y="-1040096"/>
            <a:chExt cx="2463883" cy="5176972"/>
          </a:xfrm>
        </p:grpSpPr>
        <p:pic>
          <p:nvPicPr>
            <p:cNvPr id="21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604436" y="-1028650"/>
              <a:ext cx="2002973" cy="5138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 userDrawn="1"/>
          </p:nvSpPr>
          <p:spPr>
            <a:xfrm>
              <a:off x="-2604436" y="-1013193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-2604708" y="-1040096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40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578683"/>
                </a:solidFill>
              </a:rPr>
              <a:t>Security</a:t>
            </a:r>
            <a:endParaRPr lang="en-US" sz="1100" b="0" dirty="0">
              <a:solidFill>
                <a:srgbClr val="578683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785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78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2602384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331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853" y="1937973"/>
            <a:ext cx="2061385" cy="1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018177" y="3710205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Security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6" t="16406" r="27978" b="9049"/>
          <a:stretch/>
        </p:blipFill>
        <p:spPr bwMode="auto">
          <a:xfrm>
            <a:off x="7195187" y="0"/>
            <a:ext cx="1951417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769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16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6" t="16406" r="27978" b="9049"/>
            <a:stretch/>
          </p:blipFill>
          <p:spPr bwMode="auto"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 userDrawn="1"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083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578683"/>
                </a:solidFill>
              </a:rPr>
              <a:t>Security</a:t>
            </a:r>
            <a:endParaRPr lang="en-US" sz="1100" b="0" dirty="0">
              <a:solidFill>
                <a:srgbClr val="578683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0100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6" t="16406" r="27978" b="9049"/>
            <a:stretch/>
          </p:blipFill>
          <p:spPr bwMode="auto"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3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103" y="-92545"/>
            <a:ext cx="2077083" cy="52565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4720" y="0"/>
            <a:ext cx="2084906" cy="516403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94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20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6" t="16406" r="27978" b="9049"/>
            <a:stretch/>
          </p:blipFill>
          <p:spPr bwMode="auto"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04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t="-337" r="22574" b="337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63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1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949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627784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6277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00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31" y="965601"/>
            <a:ext cx="3528396" cy="249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683568" y="2598172"/>
            <a:ext cx="1623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Space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Component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t="462" r="31215" b="-462"/>
          <a:stretch/>
        </p:blipFill>
        <p:spPr bwMode="auto">
          <a:xfrm>
            <a:off x="7293990" y="0"/>
            <a:ext cx="1865239" cy="516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26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t="-337" r="22574" b="337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42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23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827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4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880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t="-337" r="22574" b="337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21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600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t="-337" r="22574" b="337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24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819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28" y="0"/>
            <a:ext cx="2220615" cy="517857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1945" y="-1"/>
            <a:ext cx="2102132" cy="517857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35837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316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8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74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316" y="-92546"/>
            <a:ext cx="2666236" cy="525891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6802308" y="-2655"/>
            <a:ext cx="2810252" cy="5169026"/>
          </a:xfrm>
          <a:prstGeom prst="rect">
            <a:avLst/>
          </a:prstGeom>
          <a:gradFill flip="none" rotWithShape="1">
            <a:gsLst>
              <a:gs pos="4000">
                <a:schemeClr val="accent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69823" y="2578909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67591" y="3139545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53" name="Picture 5" descr="S:\F15015_Copernicus\3_Work\330_Work-in-process\Logos_icons\UserUptake_blanc-01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355"/>
            <a:ext cx="2990300" cy="299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56872" y="336383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User</a:t>
            </a:r>
            <a:r>
              <a:rPr lang="es-ES" sz="1100" b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Uptake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9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123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126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7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003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443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26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97341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28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3144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S:\F15015_Copernicus\3_Work\330_Work-in-process\SC4_BackgroundMat\Visual_ID\Photos\InSitu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8"/>
          <a:stretch/>
        </p:blipFill>
        <p:spPr bwMode="auto">
          <a:xfrm>
            <a:off x="7293990" y="-41746"/>
            <a:ext cx="1862585" cy="519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81176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811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30928" y="3462268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In</a:t>
            </a:r>
            <a:r>
              <a:rPr lang="es-ES" sz="1100" b="0" baseline="0" dirty="0">
                <a:solidFill>
                  <a:schemeClr val="bg1"/>
                </a:solidFill>
              </a:rPr>
              <a:t> situ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603940" y="1541238"/>
            <a:ext cx="1728192" cy="1784190"/>
            <a:chOff x="-1692696" y="827409"/>
            <a:chExt cx="1728192" cy="1784190"/>
          </a:xfrm>
        </p:grpSpPr>
        <p:pic>
          <p:nvPicPr>
            <p:cNvPr id="2" name="Picture 2"/>
            <p:cNvPicPr>
              <a:picLocks noChangeAspect="1" noChangeArrowheads="1"/>
            </p:cNvPicPr>
            <p:nvPr userDrawn="1"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9762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30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89602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72749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33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436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1410" y="-11063"/>
            <a:ext cx="2091596" cy="5160587"/>
            <a:chOff x="-2916832" y="-200722"/>
            <a:chExt cx="2091596" cy="5160587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-2916832" y="-200722"/>
              <a:ext cx="2091596" cy="5157838"/>
              <a:chOff x="-3291385" y="112960"/>
              <a:chExt cx="2091596" cy="5157838"/>
            </a:xfrm>
          </p:grpSpPr>
          <p:pic>
            <p:nvPicPr>
              <p:cNvPr id="20" name="Picture 2" descr="S:\F15015_Copernicus\3_Work\330_Work-in-process\SC4_BackgroundMat\Visual_ID\Photos\Po_River_Italy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0800000">
                <a:off x="-3291385" y="123478"/>
                <a:ext cx="2077082" cy="5147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>
              <a:xfrm>
                <a:off x="-3276872" y="112960"/>
                <a:ext cx="2077083" cy="515006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Rectangle 15"/>
            <p:cNvSpPr/>
            <p:nvPr userDrawn="1"/>
          </p:nvSpPr>
          <p:spPr>
            <a:xfrm>
              <a:off x="-2910142" y="-190204"/>
              <a:ext cx="2084906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2" descr="S:\F15015_Copernicus\3_Work\330_Work-in-process\SC4_BackgroundMat\PPT\item Copernicus\Big dat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817912" cy="57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89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29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8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11410" y="-11063"/>
            <a:ext cx="2091596" cy="5160587"/>
            <a:chOff x="-2916832" y="-200722"/>
            <a:chExt cx="2091596" cy="5160587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-2916832" y="-200722"/>
              <a:ext cx="2091596" cy="5157838"/>
              <a:chOff x="-3291385" y="112960"/>
              <a:chExt cx="2091596" cy="5157838"/>
            </a:xfrm>
          </p:grpSpPr>
          <p:pic>
            <p:nvPicPr>
              <p:cNvPr id="22" name="Picture 2" descr="S:\F15015_Copernicus\3_Work\330_Work-in-process\SC4_BackgroundMat\Visual_ID\Photos\Po_River_Italy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0800000">
                <a:off x="-3291385" y="123478"/>
                <a:ext cx="2077082" cy="5147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 userDrawn="1"/>
            </p:nvSpPr>
            <p:spPr>
              <a:xfrm>
                <a:off x="-3276872" y="112960"/>
                <a:ext cx="2077083" cy="515006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Rectangle 20"/>
            <p:cNvSpPr/>
            <p:nvPr userDrawn="1"/>
          </p:nvSpPr>
          <p:spPr>
            <a:xfrm>
              <a:off x="-2910142" y="-190204"/>
              <a:ext cx="2084906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pic>
        <p:nvPicPr>
          <p:cNvPr id="24" name="Picture 2" descr="S:\F15015_Copernicus\3_Work\330_Work-in-process\SC4_BackgroundMat\PPT\item Copernicus\Big dat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817912" cy="57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3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0"/>
            <a:ext cx="2106504" cy="517526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1945" y="-1"/>
            <a:ext cx="2102132" cy="51640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31640" y="722087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sp>
        <p:nvSpPr>
          <p:cNvPr id="32" name="TextBox 31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3.tiff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23.tiff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2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55" r:id="rId5"/>
    <p:sldLayoutId id="2147483727" r:id="rId6"/>
    <p:sldLayoutId id="2147483728" r:id="rId7"/>
    <p:sldLayoutId id="214748372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50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71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5940152" y="4610776"/>
            <a:ext cx="901141" cy="409245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004051" y="4746177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5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5940152" y="4610776"/>
            <a:ext cx="901141" cy="409245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004051" y="4746177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8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30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82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6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tiff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2602384" y="2751770"/>
            <a:ext cx="4680520" cy="1152128"/>
          </a:xfrm>
        </p:spPr>
        <p:txBody>
          <a:bodyPr/>
          <a:lstStyle/>
          <a:p>
            <a:r>
              <a:rPr lang="en-US" dirty="0"/>
              <a:t>T. Popp &amp; the C3S_312b_Lot2 aerosol team</a:t>
            </a:r>
          </a:p>
          <a:p>
            <a:endParaRPr lang="en-US" dirty="0"/>
          </a:p>
          <a:p>
            <a:r>
              <a:rPr lang="en-US" dirty="0"/>
              <a:t>C3S_312b</a:t>
            </a:r>
            <a:r>
              <a:rPr lang="en-US"/>
              <a:t>_Lot2, </a:t>
            </a:r>
            <a:r>
              <a:rPr lang="en-US" dirty="0"/>
              <a:t>supported by ESA </a:t>
            </a:r>
            <a:r>
              <a:rPr lang="en-US" dirty="0" err="1"/>
              <a:t>Aerosol_cci</a:t>
            </a:r>
            <a:r>
              <a:rPr lang="en-US" dirty="0"/>
              <a:t>+</a:t>
            </a:r>
          </a:p>
        </p:txBody>
      </p:sp>
      <p:pic>
        <p:nvPicPr>
          <p:cNvPr id="1026" name="Picture 2" descr="aereosol_CCI">
            <a:extLst>
              <a:ext uri="{FF2B5EF4-FFF2-40B4-BE49-F238E27FC236}">
                <a16:creationId xmlns:a16="http://schemas.microsoft.com/office/drawing/2014/main" id="{211BF5FF-9CBA-4631-9FE7-DCBAC7ADC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903898"/>
            <a:ext cx="95091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6C7C3DD-5043-4DDF-A299-7410106BD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55" y="4294942"/>
            <a:ext cx="647033" cy="2915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000DAF4-63B7-4787-BDE0-71BD51E5E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54" y="3903898"/>
            <a:ext cx="406908" cy="33558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F020ECC-399C-450A-935A-6FBF1A82F2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73" y="3903912"/>
            <a:ext cx="660147" cy="33277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5B9B8C9-9578-439F-B8C3-0BBDA901F4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70" y="3901234"/>
            <a:ext cx="331534" cy="33277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8E748D-9E34-4EC2-8290-2CA91672DD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666" y="4299942"/>
            <a:ext cx="296278" cy="2839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EF97392-5390-41A2-AFF0-1937256A6C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24" y="4173813"/>
            <a:ext cx="1336858" cy="6110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27BECFF-56FE-4F5C-B78A-FEB863301C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82" y="3903898"/>
            <a:ext cx="1071242" cy="33277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AA6EF97-68E3-4015-9970-4CBACBF7BD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54" y="3906711"/>
            <a:ext cx="498258" cy="33277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C901381-0A43-46EA-919E-9D69165FB3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96" y="4293452"/>
            <a:ext cx="1895608" cy="29303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E1CA613-799E-4AAB-846F-6DBF3684EF7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79" y="3887001"/>
            <a:ext cx="768018" cy="40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8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L3 example results (2)</a:t>
            </a:r>
          </a:p>
        </p:txBody>
      </p:sp>
      <p:sp>
        <p:nvSpPr>
          <p:cNvPr id="24" name="CustomShape 2">
            <a:extLst>
              <a:ext uri="{FF2B5EF4-FFF2-40B4-BE49-F238E27FC236}">
                <a16:creationId xmlns:a16="http://schemas.microsoft.com/office/drawing/2014/main" id="{54E30937-AFE5-404D-B277-8A132BD51151}"/>
              </a:ext>
            </a:extLst>
          </p:cNvPr>
          <p:cNvSpPr/>
          <p:nvPr/>
        </p:nvSpPr>
        <p:spPr>
          <a:xfrm>
            <a:off x="908859" y="635965"/>
            <a:ext cx="8118184" cy="40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Ensemble AOD / uncertainty June 2020</a:t>
            </a:r>
            <a:endParaRPr lang="en-US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6E5467E-DE0F-4EE2-B5CC-39D79AA83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90" y="1095586"/>
            <a:ext cx="3901440" cy="26212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88F0907-01C8-4B9B-A448-D63E1A5FC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18" y="1095586"/>
            <a:ext cx="3901440" cy="26212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5C56574-D600-4181-B7EF-6B66FF94F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769" y="3579862"/>
            <a:ext cx="2366379" cy="14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1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L3 evaluation SLSTR 2019 AOD</a:t>
            </a:r>
          </a:p>
        </p:txBody>
      </p:sp>
      <p:sp>
        <p:nvSpPr>
          <p:cNvPr id="24" name="CustomShape 2">
            <a:extLst>
              <a:ext uri="{FF2B5EF4-FFF2-40B4-BE49-F238E27FC236}">
                <a16:creationId xmlns:a16="http://schemas.microsoft.com/office/drawing/2014/main" id="{54E30937-AFE5-404D-B277-8A132BD51151}"/>
              </a:ext>
            </a:extLst>
          </p:cNvPr>
          <p:cNvSpPr/>
          <p:nvPr/>
        </p:nvSpPr>
        <p:spPr>
          <a:xfrm>
            <a:off x="908859" y="635965"/>
            <a:ext cx="8118184" cy="40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 C3S done by J. Griesfeller / AEROOCM tools</a:t>
            </a:r>
            <a:endParaRPr lang="en-US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651D34B-7F75-4C02-A219-E21ACD9DD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94" y="1455627"/>
            <a:ext cx="835242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00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L3 evaluation IASI 2019 AOD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ADA61EB-6CD9-4698-AD17-9FD59C934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00" t="21045" r="1957" b="27046"/>
          <a:stretch/>
        </p:blipFill>
        <p:spPr>
          <a:xfrm>
            <a:off x="575556" y="1203598"/>
            <a:ext cx="8388932" cy="2664296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3C5984EF-446A-49B8-88B0-8AF59DE73BA9}"/>
              </a:ext>
            </a:extLst>
          </p:cNvPr>
          <p:cNvSpPr/>
          <p:nvPr/>
        </p:nvSpPr>
        <p:spPr>
          <a:xfrm>
            <a:off x="908859" y="635965"/>
            <a:ext cx="8118184" cy="40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 C3S done by J. Griesfeller / AEROOCM tools</a:t>
            </a:r>
            <a:endParaRPr lang="en-US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85197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4" name="CustomShape 2">
            <a:extLst>
              <a:ext uri="{FF2B5EF4-FFF2-40B4-BE49-F238E27FC236}">
                <a16:creationId xmlns:a16="http://schemas.microsoft.com/office/drawing/2014/main" id="{54E30937-AFE5-404D-B277-8A132BD51151}"/>
              </a:ext>
            </a:extLst>
          </p:cNvPr>
          <p:cNvSpPr/>
          <p:nvPr/>
        </p:nvSpPr>
        <p:spPr>
          <a:xfrm>
            <a:off x="719572" y="887993"/>
            <a:ext cx="8307471" cy="35559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Ensemble approach to combine best of algorithms demonstrated</a:t>
            </a:r>
          </a:p>
          <a:p>
            <a:pPr marL="800280" lvl="1" indent="-342360"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using (corrected) pixel-level uncertainties for weighting</a:t>
            </a:r>
          </a:p>
          <a:p>
            <a:pPr marL="800280" lvl="1" indent="-342360"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requiring valid results from a minimum of 2 algorithms per pixel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Best results for IASI: 4 algorithms, improved coverage, mean quality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SLSTR and ATSR: 3 algorithms, smallest bias, best consistency (A)ATSR(-2)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 benefit for OLCI: 2 algorithms only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Regional reliability information</a:t>
            </a:r>
          </a:p>
        </p:txBody>
      </p:sp>
    </p:spTree>
    <p:extLst>
      <p:ext uri="{BB962C8B-B14F-4D97-AF65-F5344CB8AC3E}">
        <p14:creationId xmlns:p14="http://schemas.microsoft.com/office/powerpoint/2010/main" val="54923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Aerosol CDRs in the </a:t>
            </a:r>
            <a:r>
              <a:rPr lang="en-US"/>
              <a:t>Climate Data Store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3CE83A-A69E-4CCC-995C-2468ED99B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47" y="519522"/>
            <a:ext cx="6960553" cy="414743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F00A279-435B-418D-B79E-62BDC72ACBEC}"/>
              </a:ext>
            </a:extLst>
          </p:cNvPr>
          <p:cNvSpPr txBox="1"/>
          <p:nvPr/>
        </p:nvSpPr>
        <p:spPr>
          <a:xfrm>
            <a:off x="1211847" y="4659982"/>
            <a:ext cx="4894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(1) C3S2_312a_LOT2 (11/2021 – 04/2024) </a:t>
            </a:r>
            <a:r>
              <a:rPr lang="de-DE" sz="1400" dirty="0" err="1">
                <a:solidFill>
                  <a:srgbClr val="FF0000"/>
                </a:solidFill>
              </a:rPr>
              <a:t>kicked</a:t>
            </a:r>
            <a:r>
              <a:rPr lang="de-DE" sz="1400" dirty="0">
                <a:solidFill>
                  <a:srgbClr val="FF0000"/>
                </a:solidFill>
              </a:rPr>
              <a:t> off 01/12/2021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44EA358-DBF5-4D56-9BE2-1A307B99239A}"/>
              </a:ext>
            </a:extLst>
          </p:cNvPr>
          <p:cNvSpPr txBox="1"/>
          <p:nvPr/>
        </p:nvSpPr>
        <p:spPr>
          <a:xfrm>
            <a:off x="7812360" y="663538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74698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approach (1)</a:t>
            </a:r>
          </a:p>
        </p:txBody>
      </p:sp>
      <p:sp>
        <p:nvSpPr>
          <p:cNvPr id="24" name="CustomShape 2">
            <a:extLst>
              <a:ext uri="{FF2B5EF4-FFF2-40B4-BE49-F238E27FC236}">
                <a16:creationId xmlns:a16="http://schemas.microsoft.com/office/drawing/2014/main" id="{54E30937-AFE5-404D-B277-8A132BD51151}"/>
              </a:ext>
            </a:extLst>
          </p:cNvPr>
          <p:cNvSpPr/>
          <p:nvPr/>
        </p:nvSpPr>
        <p:spPr>
          <a:xfrm>
            <a:off x="908859" y="880374"/>
            <a:ext cx="8118184" cy="2447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Developed in ESA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Aerosol_cci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800280" lvl="1" indent="-34236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Round robin evaluation showed:</a:t>
            </a:r>
          </a:p>
          <a:p>
            <a:pPr marL="1257480" lvl="2" indent="-34236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 single algorithm is always the best</a:t>
            </a: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-&gt; ensemble approach</a:t>
            </a: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Goals</a:t>
            </a:r>
          </a:p>
          <a:p>
            <a:pPr marL="800280" lvl="1" indent="-34236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Combine the best of several algorithms for one sensor</a:t>
            </a:r>
          </a:p>
          <a:p>
            <a:pPr marL="800280" lvl="1" indent="-34236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Aim for </a:t>
            </a:r>
            <a:r>
              <a:rPr lang="en-US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improved coverage</a:t>
            </a:r>
          </a:p>
          <a:p>
            <a:pPr marL="800280" lvl="1" indent="-34236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Use pixel level uncertainties for weighting</a:t>
            </a:r>
          </a:p>
          <a:p>
            <a:pPr marL="800280" lvl="1" indent="-34236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Required </a:t>
            </a:r>
            <a:r>
              <a:rPr lang="en-US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minimum of valid results from 2 algorithms</a:t>
            </a: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95289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approach (2)</a:t>
            </a:r>
          </a:p>
        </p:txBody>
      </p:sp>
      <p:sp>
        <p:nvSpPr>
          <p:cNvPr id="24" name="CustomShape 2">
            <a:extLst>
              <a:ext uri="{FF2B5EF4-FFF2-40B4-BE49-F238E27FC236}">
                <a16:creationId xmlns:a16="http://schemas.microsoft.com/office/drawing/2014/main" id="{54E30937-AFE5-404D-B277-8A132BD51151}"/>
              </a:ext>
            </a:extLst>
          </p:cNvPr>
          <p:cNvSpPr/>
          <p:nvPr/>
        </p:nvSpPr>
        <p:spPr>
          <a:xfrm>
            <a:off x="908859" y="519522"/>
            <a:ext cx="8118184" cy="40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Applied now in C3S for ATSR-2, AATSR, SLSTR, IASI, MERIS, OLCI</a:t>
            </a:r>
            <a:endParaRPr lang="en-US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76BFF912-FFC5-4168-8A0A-F2C3579317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7694"/>
            <a:ext cx="6624736" cy="176419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385112B-CEF7-47EB-BF24-833E061E2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825540"/>
            <a:ext cx="2455342" cy="10775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1BAE75-905C-471A-873D-D1B6F3393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831" y="807554"/>
            <a:ext cx="2129409" cy="109556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8844A2B-D1EE-4954-B18B-849C40FB3306}"/>
              </a:ext>
            </a:extLst>
          </p:cNvPr>
          <p:cNvSpPr txBox="1"/>
          <p:nvPr/>
        </p:nvSpPr>
        <p:spPr>
          <a:xfrm>
            <a:off x="6309024" y="3759882"/>
            <a:ext cx="193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scoring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S. Kinne</a:t>
            </a:r>
          </a:p>
        </p:txBody>
      </p:sp>
    </p:spTree>
    <p:extLst>
      <p:ext uri="{BB962C8B-B14F-4D97-AF65-F5344CB8AC3E}">
        <p14:creationId xmlns:p14="http://schemas.microsoft.com/office/powerpoint/2010/main" val="385968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Pixel-level uncertainty evaluation (1)</a:t>
            </a:r>
          </a:p>
        </p:txBody>
      </p:sp>
      <p:sp>
        <p:nvSpPr>
          <p:cNvPr id="24" name="CustomShape 2">
            <a:extLst>
              <a:ext uri="{FF2B5EF4-FFF2-40B4-BE49-F238E27FC236}">
                <a16:creationId xmlns:a16="http://schemas.microsoft.com/office/drawing/2014/main" id="{54E30937-AFE5-404D-B277-8A132BD51151}"/>
              </a:ext>
            </a:extLst>
          </p:cNvPr>
          <p:cNvSpPr/>
          <p:nvPr/>
        </p:nvSpPr>
        <p:spPr>
          <a:xfrm>
            <a:off x="908859" y="555526"/>
            <a:ext cx="8118184" cy="40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Pixel-level uncertainties must quantitatively </a:t>
            </a:r>
            <a:r>
              <a:rPr lang="en-US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represent true error distributions</a:t>
            </a: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en-US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A50417-0AC9-4296-BD3A-AD9A36D780E6}"/>
              </a:ext>
            </a:extLst>
          </p:cNvPr>
          <p:cNvPicPr/>
          <p:nvPr/>
        </p:nvPicPr>
        <p:blipFill rotWithShape="1">
          <a:blip r:embed="rId2"/>
          <a:srcRect l="6339" t="56075" r="14664" b="5928"/>
          <a:stretch/>
        </p:blipFill>
        <p:spPr bwMode="auto">
          <a:xfrm>
            <a:off x="2087724" y="951570"/>
            <a:ext cx="5281816" cy="3714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154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Pixel-level uncertainty evaluation (2)</a:t>
            </a:r>
          </a:p>
        </p:txBody>
      </p:sp>
      <p:sp>
        <p:nvSpPr>
          <p:cNvPr id="24" name="CustomShape 2">
            <a:extLst>
              <a:ext uri="{FF2B5EF4-FFF2-40B4-BE49-F238E27FC236}">
                <a16:creationId xmlns:a16="http://schemas.microsoft.com/office/drawing/2014/main" id="{54E30937-AFE5-404D-B277-8A132BD51151}"/>
              </a:ext>
            </a:extLst>
          </p:cNvPr>
          <p:cNvSpPr/>
          <p:nvPr/>
        </p:nvSpPr>
        <p:spPr>
          <a:xfrm>
            <a:off x="908859" y="519522"/>
            <a:ext cx="8118184" cy="40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Pixel-level uncertainties must separate “good” and “weak” pixels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1C364B-33ED-4DA4-B2FA-934F74A56B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1" r="13349"/>
          <a:stretch/>
        </p:blipFill>
        <p:spPr>
          <a:xfrm rot="16200000">
            <a:off x="2850573" y="352430"/>
            <a:ext cx="3730886" cy="47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9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correction</a:t>
            </a:r>
          </a:p>
        </p:txBody>
      </p:sp>
      <p:sp>
        <p:nvSpPr>
          <p:cNvPr id="24" name="CustomShape 2">
            <a:extLst>
              <a:ext uri="{FF2B5EF4-FFF2-40B4-BE49-F238E27FC236}">
                <a16:creationId xmlns:a16="http://schemas.microsoft.com/office/drawing/2014/main" id="{54E30937-AFE5-404D-B277-8A132BD51151}"/>
              </a:ext>
            </a:extLst>
          </p:cNvPr>
          <p:cNvSpPr/>
          <p:nvPr/>
        </p:nvSpPr>
        <p:spPr>
          <a:xfrm>
            <a:off x="908859" y="635965"/>
            <a:ext cx="8118184" cy="40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Pixel-level uncertainties:</a:t>
            </a:r>
          </a:p>
          <a:p>
            <a:pPr marL="800280" lvl="1" indent="-34236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where needed apply </a:t>
            </a:r>
            <a:r>
              <a:rPr lang="en-US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piece-wise linear corrections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4D99B5-7B57-41FE-9301-498ED6DC90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1" r="13349"/>
          <a:stretch/>
        </p:blipFill>
        <p:spPr>
          <a:xfrm rot="16200000">
            <a:off x="1150789" y="1024410"/>
            <a:ext cx="3149477" cy="401191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8288B29-9394-4D9F-B211-76D778709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1" r="14340"/>
          <a:stretch/>
        </p:blipFill>
        <p:spPr>
          <a:xfrm rot="16200000">
            <a:off x="5464352" y="1024410"/>
            <a:ext cx="3113473" cy="40119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DA92B23-3F9E-4859-BEFF-2D9EC3EA2B30}"/>
              </a:ext>
            </a:extLst>
          </p:cNvPr>
          <p:cNvSpPr txBox="1"/>
          <p:nvPr/>
        </p:nvSpPr>
        <p:spPr>
          <a:xfrm>
            <a:off x="3383868" y="4539161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u’ = 0.6 * u; if u &gt; 0.15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287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corrections (from ENS ATBD)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CFFA0A-70F3-47DE-A4B2-4ACE4AE42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749" y="627534"/>
            <a:ext cx="6869775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8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L3 example results (1)</a:t>
            </a:r>
          </a:p>
        </p:txBody>
      </p:sp>
      <p:sp>
        <p:nvSpPr>
          <p:cNvPr id="24" name="CustomShape 2">
            <a:extLst>
              <a:ext uri="{FF2B5EF4-FFF2-40B4-BE49-F238E27FC236}">
                <a16:creationId xmlns:a16="http://schemas.microsoft.com/office/drawing/2014/main" id="{54E30937-AFE5-404D-B277-8A132BD51151}"/>
              </a:ext>
            </a:extLst>
          </p:cNvPr>
          <p:cNvSpPr/>
          <p:nvPr/>
        </p:nvSpPr>
        <p:spPr>
          <a:xfrm>
            <a:off x="908859" y="635965"/>
            <a:ext cx="8118184" cy="40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AOD mean 2018</a:t>
            </a:r>
            <a:endParaRPr lang="en-US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pic>
        <p:nvPicPr>
          <p:cNvPr id="5" name="Picture 60">
            <a:extLst>
              <a:ext uri="{FF2B5EF4-FFF2-40B4-BE49-F238E27FC236}">
                <a16:creationId xmlns:a16="http://schemas.microsoft.com/office/drawing/2014/main" id="{6560D87F-488F-4CC2-9A9F-82639FE5F5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1131590"/>
            <a:ext cx="2540000" cy="1871980"/>
          </a:xfrm>
          <a:prstGeom prst="rect">
            <a:avLst/>
          </a:prstGeom>
        </p:spPr>
      </p:pic>
      <p:pic>
        <p:nvPicPr>
          <p:cNvPr id="7" name="Picture 67">
            <a:extLst>
              <a:ext uri="{FF2B5EF4-FFF2-40B4-BE49-F238E27FC236}">
                <a16:creationId xmlns:a16="http://schemas.microsoft.com/office/drawing/2014/main" id="{EF6B8189-4845-44B6-8B7A-403D9F87AA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42041" y="1131590"/>
            <a:ext cx="2540000" cy="1871980"/>
          </a:xfrm>
          <a:prstGeom prst="rect">
            <a:avLst/>
          </a:prstGeom>
        </p:spPr>
      </p:pic>
      <p:pic>
        <p:nvPicPr>
          <p:cNvPr id="8" name="Picture 88">
            <a:extLst>
              <a:ext uri="{FF2B5EF4-FFF2-40B4-BE49-F238E27FC236}">
                <a16:creationId xmlns:a16="http://schemas.microsoft.com/office/drawing/2014/main" id="{C9F81C1F-52B3-4251-8FBE-7F4F3983204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72460" y="1130790"/>
            <a:ext cx="2540000" cy="1871980"/>
          </a:xfrm>
          <a:prstGeom prst="rect">
            <a:avLst/>
          </a:prstGeom>
        </p:spPr>
      </p:pic>
      <p:pic>
        <p:nvPicPr>
          <p:cNvPr id="9" name="Picture 79">
            <a:extLst>
              <a:ext uri="{FF2B5EF4-FFF2-40B4-BE49-F238E27FC236}">
                <a16:creationId xmlns:a16="http://schemas.microsoft.com/office/drawing/2014/main" id="{1F7FC729-3B15-4ADD-AC8A-2FFF4FF3AE4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843808" y="3075920"/>
            <a:ext cx="2540000" cy="18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04466"/>
      </p:ext>
    </p:extLst>
  </p:cSld>
  <p:clrMapOvr>
    <a:masterClrMapping/>
  </p:clrMapOvr>
</p:sld>
</file>

<file path=ppt/theme/theme1.xml><?xml version="1.0" encoding="utf-8"?>
<a:theme xmlns:a="http://schemas.openxmlformats.org/drawingml/2006/main" name="Data Access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n situ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r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mergency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tmosphere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ecurity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pace component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User Uptake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Bildschirmpräsentation (16:9)</PresentationFormat>
  <Paragraphs>75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10</vt:i4>
      </vt:variant>
      <vt:variant>
        <vt:lpstr>Folientitel</vt:lpstr>
      </vt:variant>
      <vt:variant>
        <vt:i4>13</vt:i4>
      </vt:variant>
    </vt:vector>
  </HeadingPairs>
  <TitlesOfParts>
    <vt:vector size="26" baseType="lpstr">
      <vt:lpstr>Arial</vt:lpstr>
      <vt:lpstr>Calibri</vt:lpstr>
      <vt:lpstr>DejaVu Sans</vt:lpstr>
      <vt:lpstr>Data Access</vt:lpstr>
      <vt:lpstr>Marine</vt:lpstr>
      <vt:lpstr>Land</vt:lpstr>
      <vt:lpstr>Emergency</vt:lpstr>
      <vt:lpstr>Atmosphere</vt:lpstr>
      <vt:lpstr>Climate Change</vt:lpstr>
      <vt:lpstr>Security</vt:lpstr>
      <vt:lpstr>Space component</vt:lpstr>
      <vt:lpstr>User Uptake</vt:lpstr>
      <vt:lpstr>In situ</vt:lpstr>
      <vt:lpstr>PowerPoint-Präsentation</vt:lpstr>
      <vt:lpstr>Aerosol CDRs in the Climate Data Store</vt:lpstr>
      <vt:lpstr>Ensemble approach (1)</vt:lpstr>
      <vt:lpstr>Ensemble approach (2)</vt:lpstr>
      <vt:lpstr>Pixel-level uncertainty evaluation (1)</vt:lpstr>
      <vt:lpstr>Pixel-level uncertainty evaluation (2)</vt:lpstr>
      <vt:lpstr>Uncertainty correction</vt:lpstr>
      <vt:lpstr>Uncertainty corrections (from ENS ATBD)</vt:lpstr>
      <vt:lpstr>Ensemble L3 example results (1)</vt:lpstr>
      <vt:lpstr>Ensemble L3 example results (2)</vt:lpstr>
      <vt:lpstr>Ensemble L3 evaluation SLSTR 2019 AOD</vt:lpstr>
      <vt:lpstr>Ensemble L3 evaluation IASI 2019 AOD</vt:lpstr>
      <vt:lpstr>Conclusions</vt:lpstr>
    </vt:vector>
  </TitlesOfParts>
  <Company>GCG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Borras, Telm</dc:creator>
  <cp:lastModifiedBy>Popp, Thomas</cp:lastModifiedBy>
  <cp:revision>372</cp:revision>
  <dcterms:created xsi:type="dcterms:W3CDTF">2016-08-05T07:21:09Z</dcterms:created>
  <dcterms:modified xsi:type="dcterms:W3CDTF">2021-11-15T14:15:44Z</dcterms:modified>
</cp:coreProperties>
</file>