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2"/>
  </p:normalViewPr>
  <p:slideViewPr>
    <p:cSldViewPr snapToGrid="0" snapToObjects="1">
      <p:cViewPr varScale="1">
        <p:scale>
          <a:sx n="103" d="100"/>
          <a:sy n="103" d="100"/>
        </p:scale>
        <p:origin x="8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uliette/Documents/PhD/Volcano/Kilauea/New_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uliette/Documents/PhD/Volcano/Kilauea/New_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uliette/Documents/PhD/Volcano/Kilauea/New_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HVO_anem</c:v>
          </c:tx>
          <c:spPr>
            <a:ln w="2540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75000"/>
                </a:schemeClr>
              </a:solidFill>
              <a:ln w="9525">
                <a:solidFill>
                  <a:schemeClr val="accent6">
                    <a:lumMod val="75000"/>
                  </a:schemeClr>
                </a:solidFill>
              </a:ln>
              <a:effectLst/>
            </c:spPr>
          </c:marker>
          <c:errBars>
            <c:errDir val="x"/>
            <c:errBarType val="both"/>
            <c:errValType val="fixedVal"/>
            <c:noEndCap val="0"/>
            <c:val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Sheet1!$F$3:$F$27</c:f>
                <c:numCache>
                  <c:formatCode>General</c:formatCode>
                  <c:ptCount val="25"/>
                  <c:pt idx="0">
                    <c:v>3459.7451134440498</c:v>
                  </c:pt>
                  <c:pt idx="1">
                    <c:v>6454.61669401574</c:v>
                  </c:pt>
                  <c:pt idx="2">
                    <c:v>17177.352771891201</c:v>
                  </c:pt>
                  <c:pt idx="3">
                    <c:v>2360.7011670264401</c:v>
                  </c:pt>
                  <c:pt idx="4">
                    <c:v>5075.8966400036197</c:v>
                  </c:pt>
                  <c:pt idx="5">
                    <c:v>2893.0227559883901</c:v>
                  </c:pt>
                  <c:pt idx="6">
                    <c:v>4515.2318785048801</c:v>
                  </c:pt>
                  <c:pt idx="7">
                    <c:v>1102.8001858904399</c:v>
                  </c:pt>
                  <c:pt idx="8">
                    <c:v>1345.54103120888</c:v>
                  </c:pt>
                  <c:pt idx="9">
                    <c:v>1096.16641072421</c:v>
                  </c:pt>
                  <c:pt idx="10">
                    <c:v>1569.6028053831501</c:v>
                  </c:pt>
                  <c:pt idx="11">
                    <c:v>1049.9454589009199</c:v>
                  </c:pt>
                  <c:pt idx="12">
                    <c:v>1464.5842413463299</c:v>
                  </c:pt>
                  <c:pt idx="13">
                    <c:v>1396.50340732369</c:v>
                  </c:pt>
                  <c:pt idx="14">
                    <c:v>1299.4499477342999</c:v>
                  </c:pt>
                  <c:pt idx="15">
                    <c:v>3076.40019611667</c:v>
                  </c:pt>
                  <c:pt idx="16">
                    <c:v>629.08147326081701</c:v>
                  </c:pt>
                  <c:pt idx="17">
                    <c:v>522.52872329343495</c:v>
                  </c:pt>
                  <c:pt idx="18">
                    <c:v>393.43703435238501</c:v>
                  </c:pt>
                  <c:pt idx="19">
                    <c:v>570.40771967660703</c:v>
                  </c:pt>
                  <c:pt idx="20">
                    <c:v>944.83867670624102</c:v>
                  </c:pt>
                  <c:pt idx="21">
                    <c:v>836.50965966585602</c:v>
                  </c:pt>
                  <c:pt idx="22">
                    <c:v>639.40994004517302</c:v>
                  </c:pt>
                  <c:pt idx="23">
                    <c:v>816.42989084591204</c:v>
                  </c:pt>
                  <c:pt idx="24">
                    <c:v>746.09295667497099</c:v>
                  </c:pt>
                </c:numCache>
              </c:numRef>
            </c:plus>
            <c:minus>
              <c:numRef>
                <c:f>Sheet1!$F$3:$F$27</c:f>
                <c:numCache>
                  <c:formatCode>General</c:formatCode>
                  <c:ptCount val="25"/>
                  <c:pt idx="0">
                    <c:v>3459.7451134440498</c:v>
                  </c:pt>
                  <c:pt idx="1">
                    <c:v>6454.61669401574</c:v>
                  </c:pt>
                  <c:pt idx="2">
                    <c:v>17177.352771891201</c:v>
                  </c:pt>
                  <c:pt idx="3">
                    <c:v>2360.7011670264401</c:v>
                  </c:pt>
                  <c:pt idx="4">
                    <c:v>5075.8966400036197</c:v>
                  </c:pt>
                  <c:pt idx="5">
                    <c:v>2893.0227559883901</c:v>
                  </c:pt>
                  <c:pt idx="6">
                    <c:v>4515.2318785048801</c:v>
                  </c:pt>
                  <c:pt idx="7">
                    <c:v>1102.8001858904399</c:v>
                  </c:pt>
                  <c:pt idx="8">
                    <c:v>1345.54103120888</c:v>
                  </c:pt>
                  <c:pt idx="9">
                    <c:v>1096.16641072421</c:v>
                  </c:pt>
                  <c:pt idx="10">
                    <c:v>1569.6028053831501</c:v>
                  </c:pt>
                  <c:pt idx="11">
                    <c:v>1049.9454589009199</c:v>
                  </c:pt>
                  <c:pt idx="12">
                    <c:v>1464.5842413463299</c:v>
                  </c:pt>
                  <c:pt idx="13">
                    <c:v>1396.50340732369</c:v>
                  </c:pt>
                  <c:pt idx="14">
                    <c:v>1299.4499477342999</c:v>
                  </c:pt>
                  <c:pt idx="15">
                    <c:v>3076.40019611667</c:v>
                  </c:pt>
                  <c:pt idx="16">
                    <c:v>629.08147326081701</c:v>
                  </c:pt>
                  <c:pt idx="17">
                    <c:v>522.52872329343495</c:v>
                  </c:pt>
                  <c:pt idx="18">
                    <c:v>393.43703435238501</c:v>
                  </c:pt>
                  <c:pt idx="19">
                    <c:v>570.40771967660703</c:v>
                  </c:pt>
                  <c:pt idx="20">
                    <c:v>944.83867670624102</c:v>
                  </c:pt>
                  <c:pt idx="21">
                    <c:v>836.50965966585602</c:v>
                  </c:pt>
                  <c:pt idx="22">
                    <c:v>639.40994004517302</c:v>
                  </c:pt>
                  <c:pt idx="23">
                    <c:v>816.42989084591204</c:v>
                  </c:pt>
                  <c:pt idx="24">
                    <c:v>746.09295667497099</c:v>
                  </c:pt>
                </c:numCache>
              </c:numRef>
            </c:minus>
            <c:spPr>
              <a:noFill/>
              <a:ln w="635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effectLst/>
            </c:spPr>
          </c:errBars>
          <c:xVal>
            <c:numRef>
              <c:f>Sheet1!$A$3:$A$27</c:f>
              <c:numCache>
                <c:formatCode>m/d/yy</c:formatCode>
                <c:ptCount val="25"/>
                <c:pt idx="0">
                  <c:v>44186</c:v>
                </c:pt>
                <c:pt idx="1">
                  <c:v>44186</c:v>
                </c:pt>
                <c:pt idx="2">
                  <c:v>44187</c:v>
                </c:pt>
                <c:pt idx="3">
                  <c:v>44187</c:v>
                </c:pt>
                <c:pt idx="4">
                  <c:v>44188</c:v>
                </c:pt>
                <c:pt idx="5">
                  <c:v>44190</c:v>
                </c:pt>
                <c:pt idx="6">
                  <c:v>44191</c:v>
                </c:pt>
                <c:pt idx="7">
                  <c:v>44191</c:v>
                </c:pt>
                <c:pt idx="8">
                  <c:v>44191</c:v>
                </c:pt>
                <c:pt idx="9">
                  <c:v>44192</c:v>
                </c:pt>
                <c:pt idx="10">
                  <c:v>44193</c:v>
                </c:pt>
                <c:pt idx="11">
                  <c:v>44194</c:v>
                </c:pt>
                <c:pt idx="12">
                  <c:v>44195</c:v>
                </c:pt>
                <c:pt idx="13">
                  <c:v>44196</c:v>
                </c:pt>
                <c:pt idx="14">
                  <c:v>44197</c:v>
                </c:pt>
                <c:pt idx="15">
                  <c:v>44198</c:v>
                </c:pt>
                <c:pt idx="16">
                  <c:v>44202</c:v>
                </c:pt>
                <c:pt idx="17">
                  <c:v>44203</c:v>
                </c:pt>
                <c:pt idx="18">
                  <c:v>44206</c:v>
                </c:pt>
                <c:pt idx="19">
                  <c:v>44207</c:v>
                </c:pt>
                <c:pt idx="20">
                  <c:v>44210</c:v>
                </c:pt>
                <c:pt idx="21">
                  <c:v>44212</c:v>
                </c:pt>
                <c:pt idx="22">
                  <c:v>44217</c:v>
                </c:pt>
                <c:pt idx="23">
                  <c:v>44218</c:v>
                </c:pt>
                <c:pt idx="24">
                  <c:v>44219</c:v>
                </c:pt>
              </c:numCache>
            </c:numRef>
          </c:xVal>
          <c:yVal>
            <c:numRef>
              <c:f>Sheet1!$E$3:$E$27</c:f>
              <c:numCache>
                <c:formatCode>0</c:formatCode>
                <c:ptCount val="25"/>
                <c:pt idx="0">
                  <c:v>53036.75</c:v>
                </c:pt>
                <c:pt idx="1">
                  <c:v>48596</c:v>
                </c:pt>
                <c:pt idx="2">
                  <c:v>51798.75</c:v>
                </c:pt>
                <c:pt idx="3">
                  <c:v>39239</c:v>
                </c:pt>
                <c:pt idx="4">
                  <c:v>24837.5</c:v>
                </c:pt>
                <c:pt idx="5">
                  <c:v>19085</c:v>
                </c:pt>
                <c:pt idx="6">
                  <c:v>20210.25</c:v>
                </c:pt>
                <c:pt idx="7">
                  <c:v>7599.75</c:v>
                </c:pt>
                <c:pt idx="8">
                  <c:v>6484.6666666666697</c:v>
                </c:pt>
                <c:pt idx="9">
                  <c:v>5859</c:v>
                </c:pt>
                <c:pt idx="10">
                  <c:v>4529.1666666666697</c:v>
                </c:pt>
                <c:pt idx="11">
                  <c:v>7961.3333333333303</c:v>
                </c:pt>
                <c:pt idx="12">
                  <c:v>5035.5</c:v>
                </c:pt>
                <c:pt idx="13">
                  <c:v>7363.1666666666697</c:v>
                </c:pt>
                <c:pt idx="14">
                  <c:v>4712.8333333333303</c:v>
                </c:pt>
                <c:pt idx="15">
                  <c:v>5361.8333333333303</c:v>
                </c:pt>
                <c:pt idx="16">
                  <c:v>4323</c:v>
                </c:pt>
                <c:pt idx="17">
                  <c:v>2482.6666666666702</c:v>
                </c:pt>
                <c:pt idx="18">
                  <c:v>1833.5</c:v>
                </c:pt>
                <c:pt idx="19">
                  <c:v>2567.1666666666702</c:v>
                </c:pt>
                <c:pt idx="20">
                  <c:v>5020.125</c:v>
                </c:pt>
                <c:pt idx="21">
                  <c:v>2348.125</c:v>
                </c:pt>
                <c:pt idx="22">
                  <c:v>1652.75</c:v>
                </c:pt>
                <c:pt idx="23">
                  <c:v>3303.8333333333298</c:v>
                </c:pt>
                <c:pt idx="24">
                  <c:v>2561.5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686-A74F-A6B6-5508250F5E29}"/>
            </c:ext>
          </c:extLst>
        </c:ser>
        <c:ser>
          <c:idx val="3"/>
          <c:order val="1"/>
          <c:tx>
            <c:v>TROPOMI_max</c:v>
          </c:tx>
          <c:spPr>
            <a:ln w="254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Sheet1!$A$3:$A$27</c:f>
              <c:numCache>
                <c:formatCode>m/d/yy</c:formatCode>
                <c:ptCount val="25"/>
                <c:pt idx="0">
                  <c:v>44186</c:v>
                </c:pt>
                <c:pt idx="1">
                  <c:v>44186</c:v>
                </c:pt>
                <c:pt idx="2">
                  <c:v>44187</c:v>
                </c:pt>
                <c:pt idx="3">
                  <c:v>44187</c:v>
                </c:pt>
                <c:pt idx="4">
                  <c:v>44188</c:v>
                </c:pt>
                <c:pt idx="5">
                  <c:v>44190</c:v>
                </c:pt>
                <c:pt idx="6">
                  <c:v>44191</c:v>
                </c:pt>
                <c:pt idx="7">
                  <c:v>44191</c:v>
                </c:pt>
                <c:pt idx="8">
                  <c:v>44191</c:v>
                </c:pt>
                <c:pt idx="9">
                  <c:v>44192</c:v>
                </c:pt>
                <c:pt idx="10">
                  <c:v>44193</c:v>
                </c:pt>
                <c:pt idx="11">
                  <c:v>44194</c:v>
                </c:pt>
                <c:pt idx="12">
                  <c:v>44195</c:v>
                </c:pt>
                <c:pt idx="13">
                  <c:v>44196</c:v>
                </c:pt>
                <c:pt idx="14">
                  <c:v>44197</c:v>
                </c:pt>
                <c:pt idx="15">
                  <c:v>44198</c:v>
                </c:pt>
                <c:pt idx="16">
                  <c:v>44202</c:v>
                </c:pt>
                <c:pt idx="17">
                  <c:v>44203</c:v>
                </c:pt>
                <c:pt idx="18">
                  <c:v>44206</c:v>
                </c:pt>
                <c:pt idx="19">
                  <c:v>44207</c:v>
                </c:pt>
                <c:pt idx="20">
                  <c:v>44210</c:v>
                </c:pt>
                <c:pt idx="21">
                  <c:v>44212</c:v>
                </c:pt>
                <c:pt idx="22">
                  <c:v>44217</c:v>
                </c:pt>
                <c:pt idx="23">
                  <c:v>44218</c:v>
                </c:pt>
                <c:pt idx="24">
                  <c:v>44219</c:v>
                </c:pt>
              </c:numCache>
            </c:numRef>
          </c:xVal>
          <c:yVal>
            <c:numRef>
              <c:f>Sheet1!$T$3:$T$27</c:f>
              <c:numCache>
                <c:formatCode>General</c:formatCode>
                <c:ptCount val="25"/>
                <c:pt idx="0">
                  <c:v>12458.5686313892</c:v>
                </c:pt>
                <c:pt idx="1">
                  <c:v>12458.5686313892</c:v>
                </c:pt>
                <c:pt idx="2">
                  <c:v>11029.981662440799</c:v>
                </c:pt>
                <c:pt idx="3">
                  <c:v>11029.981662440799</c:v>
                </c:pt>
                <c:pt idx="4">
                  <c:v>21326.746256079299</c:v>
                </c:pt>
                <c:pt idx="5">
                  <c:v>9722.7916854552896</c:v>
                </c:pt>
                <c:pt idx="6">
                  <c:v>1762.7082444622499</c:v>
                </c:pt>
                <c:pt idx="7">
                  <c:v>1762.7082444622499</c:v>
                </c:pt>
                <c:pt idx="8">
                  <c:v>1762.7082444622499</c:v>
                </c:pt>
                <c:pt idx="9">
                  <c:v>476.10514534279702</c:v>
                </c:pt>
                <c:pt idx="10">
                  <c:v>3699.0306555214001</c:v>
                </c:pt>
                <c:pt idx="11">
                  <c:v>2489.41591320829</c:v>
                </c:pt>
                <c:pt idx="12">
                  <c:v>5245.7013269321496</c:v>
                </c:pt>
                <c:pt idx="13">
                  <c:v>1823.5691095498801</c:v>
                </c:pt>
                <c:pt idx="14">
                  <c:v>0</c:v>
                </c:pt>
                <c:pt idx="15">
                  <c:v>1502.7490512884001</c:v>
                </c:pt>
                <c:pt idx="16">
                  <c:v>915.63525649059795</c:v>
                </c:pt>
                <c:pt idx="17">
                  <c:v>93.185000716169398</c:v>
                </c:pt>
                <c:pt idx="18">
                  <c:v>287.98229390464098</c:v>
                </c:pt>
                <c:pt idx="19">
                  <c:v>349.73597880372199</c:v>
                </c:pt>
                <c:pt idx="20">
                  <c:v>724.58879689724404</c:v>
                </c:pt>
                <c:pt idx="21">
                  <c:v>470.25791908631697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686-A74F-A6B6-5508250F5E29}"/>
            </c:ext>
          </c:extLst>
        </c:ser>
        <c:ser>
          <c:idx val="2"/>
          <c:order val="2"/>
          <c:tx>
            <c:v>TROPOMI_avrg</c:v>
          </c:tx>
          <c:spPr>
            <a:ln w="254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Sheet1!$A$3:$A$27</c:f>
              <c:numCache>
                <c:formatCode>m/d/yy</c:formatCode>
                <c:ptCount val="25"/>
                <c:pt idx="0">
                  <c:v>44186</c:v>
                </c:pt>
                <c:pt idx="1">
                  <c:v>44186</c:v>
                </c:pt>
                <c:pt idx="2">
                  <c:v>44187</c:v>
                </c:pt>
                <c:pt idx="3">
                  <c:v>44187</c:v>
                </c:pt>
                <c:pt idx="4">
                  <c:v>44188</c:v>
                </c:pt>
                <c:pt idx="5">
                  <c:v>44190</c:v>
                </c:pt>
                <c:pt idx="6">
                  <c:v>44191</c:v>
                </c:pt>
                <c:pt idx="7">
                  <c:v>44191</c:v>
                </c:pt>
                <c:pt idx="8">
                  <c:v>44191</c:v>
                </c:pt>
                <c:pt idx="9">
                  <c:v>44192</c:v>
                </c:pt>
                <c:pt idx="10">
                  <c:v>44193</c:v>
                </c:pt>
                <c:pt idx="11">
                  <c:v>44194</c:v>
                </c:pt>
                <c:pt idx="12">
                  <c:v>44195</c:v>
                </c:pt>
                <c:pt idx="13">
                  <c:v>44196</c:v>
                </c:pt>
                <c:pt idx="14">
                  <c:v>44197</c:v>
                </c:pt>
                <c:pt idx="15">
                  <c:v>44198</c:v>
                </c:pt>
                <c:pt idx="16">
                  <c:v>44202</c:v>
                </c:pt>
                <c:pt idx="17">
                  <c:v>44203</c:v>
                </c:pt>
                <c:pt idx="18">
                  <c:v>44206</c:v>
                </c:pt>
                <c:pt idx="19">
                  <c:v>44207</c:v>
                </c:pt>
                <c:pt idx="20">
                  <c:v>44210</c:v>
                </c:pt>
                <c:pt idx="21">
                  <c:v>44212</c:v>
                </c:pt>
                <c:pt idx="22">
                  <c:v>44217</c:v>
                </c:pt>
                <c:pt idx="23">
                  <c:v>44218</c:v>
                </c:pt>
                <c:pt idx="24">
                  <c:v>44219</c:v>
                </c:pt>
              </c:numCache>
            </c:numRef>
          </c:xVal>
          <c:yVal>
            <c:numRef>
              <c:f>Sheet1!$S$3:$S$27</c:f>
              <c:numCache>
                <c:formatCode>General</c:formatCode>
                <c:ptCount val="25"/>
                <c:pt idx="0">
                  <c:v>4816.9422755588403</c:v>
                </c:pt>
                <c:pt idx="1">
                  <c:v>4816.9422755588403</c:v>
                </c:pt>
                <c:pt idx="2">
                  <c:v>7477.05080376571</c:v>
                </c:pt>
                <c:pt idx="3">
                  <c:v>7477.05080376571</c:v>
                </c:pt>
                <c:pt idx="4">
                  <c:v>7480.2006569943096</c:v>
                </c:pt>
                <c:pt idx="5">
                  <c:v>4966.2485011700101</c:v>
                </c:pt>
                <c:pt idx="6">
                  <c:v>469.65764506828299</c:v>
                </c:pt>
                <c:pt idx="7">
                  <c:v>469.65764506828299</c:v>
                </c:pt>
                <c:pt idx="8">
                  <c:v>469.65764506828299</c:v>
                </c:pt>
                <c:pt idx="9">
                  <c:v>108.739171072689</c:v>
                </c:pt>
                <c:pt idx="10">
                  <c:v>1155.2610684815199</c:v>
                </c:pt>
                <c:pt idx="11">
                  <c:v>1020.51162542586</c:v>
                </c:pt>
                <c:pt idx="12">
                  <c:v>874.66026104862897</c:v>
                </c:pt>
                <c:pt idx="13">
                  <c:v>478.934706736051</c:v>
                </c:pt>
                <c:pt idx="14">
                  <c:v>0</c:v>
                </c:pt>
                <c:pt idx="15">
                  <c:v>564.58231046245805</c:v>
                </c:pt>
                <c:pt idx="16">
                  <c:v>260.238248532385</c:v>
                </c:pt>
                <c:pt idx="17">
                  <c:v>32.582558435730903</c:v>
                </c:pt>
                <c:pt idx="18">
                  <c:v>30.019701491799498</c:v>
                </c:pt>
                <c:pt idx="19">
                  <c:v>88.436861361998496</c:v>
                </c:pt>
                <c:pt idx="20">
                  <c:v>215.28837196068</c:v>
                </c:pt>
                <c:pt idx="21">
                  <c:v>133.30633544521501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686-A74F-A6B6-5508250F5E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85630304"/>
        <c:axId val="1785606880"/>
      </c:scatterChart>
      <c:valAx>
        <c:axId val="1785630304"/>
        <c:scaling>
          <c:orientation val="minMax"/>
          <c:max val="44220"/>
          <c:min val="4418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Date (UTC)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FR"/>
            </a:p>
          </c:txPr>
        </c:title>
        <c:numFmt formatCode="m/d/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R"/>
          </a:p>
        </c:txPr>
        <c:crossAx val="1785606880"/>
        <c:crosses val="autoZero"/>
        <c:crossBetween val="midCat"/>
      </c:valAx>
      <c:valAx>
        <c:axId val="178560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SO</a:t>
                </a:r>
                <a:r>
                  <a:rPr lang="en-GB" sz="700"/>
                  <a:t>2</a:t>
                </a:r>
                <a:r>
                  <a:rPr lang="en-GB"/>
                  <a:t> Flux (t/d)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FR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R"/>
          </a:p>
        </c:txPr>
        <c:crossAx val="17856303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spc="7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Anemometer vs. GFS wind speeds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spc="7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F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>
              <a:noFill/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round/>
              </a:ln>
              <a:effectLst/>
            </c:spPr>
          </c:marker>
          <c:trendline>
            <c:spPr>
              <a:ln w="63500" cap="rnd" cmpd="sng" algn="ctr">
                <a:solidFill>
                  <a:schemeClr val="accent1">
                    <a:alpha val="25000"/>
                  </a:schemeClr>
                </a:solidFill>
                <a:round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Sheet1!$C$3:$C$27</c:f>
              <c:numCache>
                <c:formatCode>General</c:formatCode>
                <c:ptCount val="25"/>
                <c:pt idx="0">
                  <c:v>10.8</c:v>
                </c:pt>
                <c:pt idx="1">
                  <c:v>10.8</c:v>
                </c:pt>
                <c:pt idx="2">
                  <c:v>10.8</c:v>
                </c:pt>
                <c:pt idx="3" formatCode="0.00">
                  <c:v>3</c:v>
                </c:pt>
                <c:pt idx="4" formatCode="0.00">
                  <c:v>2.5</c:v>
                </c:pt>
                <c:pt idx="5" formatCode="0.00">
                  <c:v>7.8</c:v>
                </c:pt>
                <c:pt idx="6" formatCode="0.00">
                  <c:v>7.2</c:v>
                </c:pt>
                <c:pt idx="7" formatCode="0.00">
                  <c:v>9</c:v>
                </c:pt>
                <c:pt idx="8" formatCode="0.00">
                  <c:v>9</c:v>
                </c:pt>
                <c:pt idx="9" formatCode="0.00">
                  <c:v>8</c:v>
                </c:pt>
                <c:pt idx="10" formatCode="0.00">
                  <c:v>7</c:v>
                </c:pt>
                <c:pt idx="11" formatCode="0.00">
                  <c:v>5</c:v>
                </c:pt>
                <c:pt idx="12" formatCode="0.00">
                  <c:v>12.8</c:v>
                </c:pt>
                <c:pt idx="13" formatCode="0.00">
                  <c:v>11.4</c:v>
                </c:pt>
                <c:pt idx="14" formatCode="0.00">
                  <c:v>12.15</c:v>
                </c:pt>
                <c:pt idx="15" formatCode="0.00">
                  <c:v>11.7</c:v>
                </c:pt>
                <c:pt idx="16" formatCode="0.00">
                  <c:v>10.3</c:v>
                </c:pt>
                <c:pt idx="17" formatCode="0.00">
                  <c:v>8.9</c:v>
                </c:pt>
                <c:pt idx="18" formatCode="0.00">
                  <c:v>8.1</c:v>
                </c:pt>
                <c:pt idx="19" formatCode="0.00">
                  <c:v>6.5</c:v>
                </c:pt>
                <c:pt idx="20" formatCode="0.00">
                  <c:v>5.3624999999999998</c:v>
                </c:pt>
                <c:pt idx="21" formatCode="0.00">
                  <c:v>7.37</c:v>
                </c:pt>
                <c:pt idx="22" formatCode="0.00">
                  <c:v>7.3</c:v>
                </c:pt>
                <c:pt idx="23" formatCode="0.00">
                  <c:v>9.9</c:v>
                </c:pt>
                <c:pt idx="24" formatCode="0.00">
                  <c:v>7.2</c:v>
                </c:pt>
              </c:numCache>
            </c:numRef>
          </c:xVal>
          <c:yVal>
            <c:numRef>
              <c:f>Sheet1!$K$3:$K$27</c:f>
              <c:numCache>
                <c:formatCode>General</c:formatCode>
                <c:ptCount val="25"/>
                <c:pt idx="0">
                  <c:v>6.7600866267534299</c:v>
                </c:pt>
                <c:pt idx="1">
                  <c:v>6.8978817138649697</c:v>
                </c:pt>
                <c:pt idx="2">
                  <c:v>6.8610267310039204</c:v>
                </c:pt>
                <c:pt idx="3">
                  <c:v>3.5733810371895101</c:v>
                </c:pt>
                <c:pt idx="4">
                  <c:v>1.89848791261429</c:v>
                </c:pt>
                <c:pt idx="5">
                  <c:v>4.4949458446178401</c:v>
                </c:pt>
                <c:pt idx="6">
                  <c:v>5.8040437853587301</c:v>
                </c:pt>
                <c:pt idx="7">
                  <c:v>4.1371444776847799</c:v>
                </c:pt>
                <c:pt idx="8">
                  <c:v>5.67429851024903</c:v>
                </c:pt>
                <c:pt idx="9">
                  <c:v>3.7357102030313798</c:v>
                </c:pt>
                <c:pt idx="10">
                  <c:v>4.2685717215681001</c:v>
                </c:pt>
                <c:pt idx="11">
                  <c:v>4.8408270052686202</c:v>
                </c:pt>
                <c:pt idx="12">
                  <c:v>5.1499556239642903</c:v>
                </c:pt>
                <c:pt idx="13">
                  <c:v>6.7994283368900499</c:v>
                </c:pt>
                <c:pt idx="14">
                  <c:v>10.4475117244759</c:v>
                </c:pt>
                <c:pt idx="15">
                  <c:v>8.7396853961253402</c:v>
                </c:pt>
                <c:pt idx="16">
                  <c:v>6.6229319133459796</c:v>
                </c:pt>
                <c:pt idx="17">
                  <c:v>4.1709656632860499</c:v>
                </c:pt>
                <c:pt idx="18">
                  <c:v>4.5854716030671696</c:v>
                </c:pt>
                <c:pt idx="19">
                  <c:v>2.9764758262548199</c:v>
                </c:pt>
                <c:pt idx="20">
                  <c:v>3.79693621030964</c:v>
                </c:pt>
                <c:pt idx="21">
                  <c:v>4.5074164439229296</c:v>
                </c:pt>
                <c:pt idx="22">
                  <c:v>5.5953816821148097</c:v>
                </c:pt>
                <c:pt idx="23">
                  <c:v>7.1524763574867096</c:v>
                </c:pt>
                <c:pt idx="24">
                  <c:v>5.8643974292282603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464-1F4A-A990-9CF9D73D41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166703"/>
        <c:axId val="1058162991"/>
      </c:scatterChart>
      <c:valAx>
        <c:axId val="10581667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Anemometer wind speed (m/s)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R"/>
          </a:p>
        </c:txPr>
        <c:crossAx val="1058162991"/>
        <c:crosses val="autoZero"/>
        <c:crossBetween val="midCat"/>
      </c:valAx>
      <c:valAx>
        <c:axId val="1058162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GFS wind speed (m/s)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R"/>
          </a:p>
        </c:txPr>
        <c:crossAx val="105816670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100000">
          <a:schemeClr val="lt1">
            <a:lumMod val="95000"/>
          </a:schemeClr>
        </a:gs>
        <a:gs pos="43000">
          <a:schemeClr val="lt1"/>
        </a:gs>
      </a:gsLst>
      <a:path path="circle">
        <a:fillToRect l="50000" t="50000" r="50000" b="50000"/>
      </a:path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HVO_anem</c:v>
          </c:tx>
          <c:spPr>
            <a:ln w="2540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75000"/>
                </a:schemeClr>
              </a:solidFill>
              <a:ln w="9525">
                <a:solidFill>
                  <a:schemeClr val="accent6">
                    <a:lumMod val="75000"/>
                  </a:schemeClr>
                </a:solidFill>
              </a:ln>
              <a:effectLst/>
            </c:spPr>
          </c:marker>
          <c:errBars>
            <c:errDir val="x"/>
            <c:errBarType val="both"/>
            <c:errValType val="fixedVal"/>
            <c:noEndCap val="0"/>
            <c:val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Sheet1!$F$3:$F$27</c:f>
                <c:numCache>
                  <c:formatCode>General</c:formatCode>
                  <c:ptCount val="25"/>
                  <c:pt idx="0">
                    <c:v>3459.7451134440498</c:v>
                  </c:pt>
                  <c:pt idx="1">
                    <c:v>6454.61669401574</c:v>
                  </c:pt>
                  <c:pt idx="2">
                    <c:v>17177.352771891201</c:v>
                  </c:pt>
                  <c:pt idx="3">
                    <c:v>2360.7011670264401</c:v>
                  </c:pt>
                  <c:pt idx="4">
                    <c:v>5075.8966400036197</c:v>
                  </c:pt>
                  <c:pt idx="5">
                    <c:v>2893.0227559883901</c:v>
                  </c:pt>
                  <c:pt idx="6">
                    <c:v>4515.2318785048801</c:v>
                  </c:pt>
                  <c:pt idx="7">
                    <c:v>1102.8001858904399</c:v>
                  </c:pt>
                  <c:pt idx="8">
                    <c:v>1345.54103120888</c:v>
                  </c:pt>
                  <c:pt idx="9">
                    <c:v>1096.16641072421</c:v>
                  </c:pt>
                  <c:pt idx="10">
                    <c:v>1569.6028053831501</c:v>
                  </c:pt>
                  <c:pt idx="11">
                    <c:v>1049.9454589009199</c:v>
                  </c:pt>
                  <c:pt idx="12">
                    <c:v>1464.5842413463299</c:v>
                  </c:pt>
                  <c:pt idx="13">
                    <c:v>1396.50340732369</c:v>
                  </c:pt>
                  <c:pt idx="14">
                    <c:v>1299.4499477342999</c:v>
                  </c:pt>
                  <c:pt idx="15">
                    <c:v>3076.40019611667</c:v>
                  </c:pt>
                  <c:pt idx="16">
                    <c:v>629.08147326081701</c:v>
                  </c:pt>
                  <c:pt idx="17">
                    <c:v>522.52872329343495</c:v>
                  </c:pt>
                  <c:pt idx="18">
                    <c:v>393.43703435238501</c:v>
                  </c:pt>
                  <c:pt idx="19">
                    <c:v>570.40771967660703</c:v>
                  </c:pt>
                  <c:pt idx="20">
                    <c:v>944.83867670624102</c:v>
                  </c:pt>
                  <c:pt idx="21">
                    <c:v>836.50965966585602</c:v>
                  </c:pt>
                  <c:pt idx="22">
                    <c:v>639.40994004517302</c:v>
                  </c:pt>
                  <c:pt idx="23">
                    <c:v>816.42989084591204</c:v>
                  </c:pt>
                  <c:pt idx="24">
                    <c:v>746.09295667497099</c:v>
                  </c:pt>
                </c:numCache>
              </c:numRef>
            </c:plus>
            <c:minus>
              <c:numRef>
                <c:f>Sheet1!$F$3:$F$27</c:f>
                <c:numCache>
                  <c:formatCode>General</c:formatCode>
                  <c:ptCount val="25"/>
                  <c:pt idx="0">
                    <c:v>3459.7451134440498</c:v>
                  </c:pt>
                  <c:pt idx="1">
                    <c:v>6454.61669401574</c:v>
                  </c:pt>
                  <c:pt idx="2">
                    <c:v>17177.352771891201</c:v>
                  </c:pt>
                  <c:pt idx="3">
                    <c:v>2360.7011670264401</c:v>
                  </c:pt>
                  <c:pt idx="4">
                    <c:v>5075.8966400036197</c:v>
                  </c:pt>
                  <c:pt idx="5">
                    <c:v>2893.0227559883901</c:v>
                  </c:pt>
                  <c:pt idx="6">
                    <c:v>4515.2318785048801</c:v>
                  </c:pt>
                  <c:pt idx="7">
                    <c:v>1102.8001858904399</c:v>
                  </c:pt>
                  <c:pt idx="8">
                    <c:v>1345.54103120888</c:v>
                  </c:pt>
                  <c:pt idx="9">
                    <c:v>1096.16641072421</c:v>
                  </c:pt>
                  <c:pt idx="10">
                    <c:v>1569.6028053831501</c:v>
                  </c:pt>
                  <c:pt idx="11">
                    <c:v>1049.9454589009199</c:v>
                  </c:pt>
                  <c:pt idx="12">
                    <c:v>1464.5842413463299</c:v>
                  </c:pt>
                  <c:pt idx="13">
                    <c:v>1396.50340732369</c:v>
                  </c:pt>
                  <c:pt idx="14">
                    <c:v>1299.4499477342999</c:v>
                  </c:pt>
                  <c:pt idx="15">
                    <c:v>3076.40019611667</c:v>
                  </c:pt>
                  <c:pt idx="16">
                    <c:v>629.08147326081701</c:v>
                  </c:pt>
                  <c:pt idx="17">
                    <c:v>522.52872329343495</c:v>
                  </c:pt>
                  <c:pt idx="18">
                    <c:v>393.43703435238501</c:v>
                  </c:pt>
                  <c:pt idx="19">
                    <c:v>570.40771967660703</c:v>
                  </c:pt>
                  <c:pt idx="20">
                    <c:v>944.83867670624102</c:v>
                  </c:pt>
                  <c:pt idx="21">
                    <c:v>836.50965966585602</c:v>
                  </c:pt>
                  <c:pt idx="22">
                    <c:v>639.40994004517302</c:v>
                  </c:pt>
                  <c:pt idx="23">
                    <c:v>816.42989084591204</c:v>
                  </c:pt>
                  <c:pt idx="24">
                    <c:v>746.09295667497099</c:v>
                  </c:pt>
                </c:numCache>
              </c:numRef>
            </c:minus>
            <c:spPr>
              <a:noFill/>
              <a:ln w="635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effectLst/>
            </c:spPr>
          </c:errBars>
          <c:xVal>
            <c:numRef>
              <c:f>Sheet1!$A$3:$A$27</c:f>
              <c:numCache>
                <c:formatCode>m/d/yy</c:formatCode>
                <c:ptCount val="25"/>
                <c:pt idx="0">
                  <c:v>44186</c:v>
                </c:pt>
                <c:pt idx="1">
                  <c:v>44186</c:v>
                </c:pt>
                <c:pt idx="2">
                  <c:v>44187</c:v>
                </c:pt>
                <c:pt idx="3">
                  <c:v>44187</c:v>
                </c:pt>
                <c:pt idx="4">
                  <c:v>44188</c:v>
                </c:pt>
                <c:pt idx="5">
                  <c:v>44190</c:v>
                </c:pt>
                <c:pt idx="6">
                  <c:v>44191</c:v>
                </c:pt>
                <c:pt idx="7">
                  <c:v>44191</c:v>
                </c:pt>
                <c:pt idx="8">
                  <c:v>44191</c:v>
                </c:pt>
                <c:pt idx="9">
                  <c:v>44192</c:v>
                </c:pt>
                <c:pt idx="10">
                  <c:v>44193</c:v>
                </c:pt>
                <c:pt idx="11">
                  <c:v>44194</c:v>
                </c:pt>
                <c:pt idx="12">
                  <c:v>44195</c:v>
                </c:pt>
                <c:pt idx="13">
                  <c:v>44196</c:v>
                </c:pt>
                <c:pt idx="14">
                  <c:v>44197</c:v>
                </c:pt>
                <c:pt idx="15">
                  <c:v>44198</c:v>
                </c:pt>
                <c:pt idx="16">
                  <c:v>44202</c:v>
                </c:pt>
                <c:pt idx="17">
                  <c:v>44203</c:v>
                </c:pt>
                <c:pt idx="18">
                  <c:v>44206</c:v>
                </c:pt>
                <c:pt idx="19">
                  <c:v>44207</c:v>
                </c:pt>
                <c:pt idx="20">
                  <c:v>44210</c:v>
                </c:pt>
                <c:pt idx="21">
                  <c:v>44212</c:v>
                </c:pt>
                <c:pt idx="22">
                  <c:v>44217</c:v>
                </c:pt>
                <c:pt idx="23">
                  <c:v>44218</c:v>
                </c:pt>
                <c:pt idx="24">
                  <c:v>44219</c:v>
                </c:pt>
              </c:numCache>
            </c:numRef>
          </c:xVal>
          <c:yVal>
            <c:numRef>
              <c:f>Sheet1!$E$3:$E$27</c:f>
              <c:numCache>
                <c:formatCode>0</c:formatCode>
                <c:ptCount val="25"/>
                <c:pt idx="0">
                  <c:v>53036.75</c:v>
                </c:pt>
                <c:pt idx="1">
                  <c:v>48596</c:v>
                </c:pt>
                <c:pt idx="2">
                  <c:v>51798.75</c:v>
                </c:pt>
                <c:pt idx="3">
                  <c:v>39239</c:v>
                </c:pt>
                <c:pt idx="4">
                  <c:v>24837.5</c:v>
                </c:pt>
                <c:pt idx="5">
                  <c:v>19085</c:v>
                </c:pt>
                <c:pt idx="6">
                  <c:v>20210.25</c:v>
                </c:pt>
                <c:pt idx="7">
                  <c:v>7599.75</c:v>
                </c:pt>
                <c:pt idx="8">
                  <c:v>6484.6666666666697</c:v>
                </c:pt>
                <c:pt idx="9">
                  <c:v>5859</c:v>
                </c:pt>
                <c:pt idx="10">
                  <c:v>4529.1666666666697</c:v>
                </c:pt>
                <c:pt idx="11">
                  <c:v>7961.3333333333303</c:v>
                </c:pt>
                <c:pt idx="12">
                  <c:v>5035.5</c:v>
                </c:pt>
                <c:pt idx="13">
                  <c:v>7363.1666666666697</c:v>
                </c:pt>
                <c:pt idx="14">
                  <c:v>4712.8333333333303</c:v>
                </c:pt>
                <c:pt idx="15">
                  <c:v>5361.8333333333303</c:v>
                </c:pt>
                <c:pt idx="16">
                  <c:v>4323</c:v>
                </c:pt>
                <c:pt idx="17">
                  <c:v>2482.6666666666702</c:v>
                </c:pt>
                <c:pt idx="18">
                  <c:v>1833.5</c:v>
                </c:pt>
                <c:pt idx="19">
                  <c:v>2567.1666666666702</c:v>
                </c:pt>
                <c:pt idx="20">
                  <c:v>5020.125</c:v>
                </c:pt>
                <c:pt idx="21">
                  <c:v>2348.125</c:v>
                </c:pt>
                <c:pt idx="22">
                  <c:v>1652.75</c:v>
                </c:pt>
                <c:pt idx="23">
                  <c:v>3303.8333333333298</c:v>
                </c:pt>
                <c:pt idx="24">
                  <c:v>2561.5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771-EF43-8FB7-9CEE1775444D}"/>
            </c:ext>
          </c:extLst>
        </c:ser>
        <c:ser>
          <c:idx val="1"/>
          <c:order val="1"/>
          <c:tx>
            <c:v>HVO_GDAS</c:v>
          </c:tx>
          <c:spPr>
            <a:ln w="2540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errBars>
            <c:errDir val="x"/>
            <c:errBarType val="both"/>
            <c:errValType val="fixedVal"/>
            <c:noEndCap val="0"/>
            <c:val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Sheet1!$P$3:$P$27</c:f>
                <c:numCache>
                  <c:formatCode>General</c:formatCode>
                  <c:ptCount val="25"/>
                  <c:pt idx="0">
                    <c:v>2165.5719142008011</c:v>
                  </c:pt>
                  <c:pt idx="1">
                    <c:v>4122.5168947832162</c:v>
                  </c:pt>
                  <c:pt idx="2">
                    <c:v>10912.433012576836</c:v>
                  </c:pt>
                  <c:pt idx="3">
                    <c:v>2811.8949282411422</c:v>
                  </c:pt>
                  <c:pt idx="4">
                    <c:v>3854.6113666905444</c:v>
                  </c:pt>
                  <c:pt idx="5">
                    <c:v>1667.1770019762646</c:v>
                  </c:pt>
                  <c:pt idx="6">
                    <c:v>3639.8060449847048</c:v>
                  </c:pt>
                  <c:pt idx="7">
                    <c:v>506.93818878293132</c:v>
                  </c:pt>
                  <c:pt idx="8">
                    <c:v>848.33349654083236</c:v>
                  </c:pt>
                  <c:pt idx="9">
                    <c:v>511.87000559533965</c:v>
                  </c:pt>
                  <c:pt idx="10">
                    <c:v>957.13744987892483</c:v>
                  </c:pt>
                  <c:pt idx="11">
                    <c:v>1016.5208663013454</c:v>
                  </c:pt>
                  <c:pt idx="12">
                    <c:v>589.26123831960967</c:v>
                  </c:pt>
                  <c:pt idx="13">
                    <c:v>832.93200353686018</c:v>
                  </c:pt>
                  <c:pt idx="14">
                    <c:v>1117.3677830719091</c:v>
                  </c:pt>
                  <c:pt idx="15">
                    <c:v>2298.0145185160682</c:v>
                  </c:pt>
                  <c:pt idx="16">
                    <c:v>404.5013364421136</c:v>
                  </c:pt>
                  <c:pt idx="17">
                    <c:v>244.88195089186681</c:v>
                  </c:pt>
                  <c:pt idx="18">
                    <c:v>222.72769736022522</c:v>
                  </c:pt>
                  <c:pt idx="19">
                    <c:v>261.20073672716256</c:v>
                  </c:pt>
                  <c:pt idx="20">
                    <c:v>668.99621155934165</c:v>
                  </c:pt>
                  <c:pt idx="21">
                    <c:v>511.60073208660145</c:v>
                  </c:pt>
                  <c:pt idx="22">
                    <c:v>490.10173505354663</c:v>
                  </c:pt>
                  <c:pt idx="23">
                    <c:v>589.84802947685262</c:v>
                  </c:pt>
                  <c:pt idx="24">
                    <c:v>607.69244681805719</c:v>
                  </c:pt>
                </c:numCache>
              </c:numRef>
            </c:plus>
            <c:minus>
              <c:numRef>
                <c:f>Sheet1!$P$3:$P$27</c:f>
                <c:numCache>
                  <c:formatCode>General</c:formatCode>
                  <c:ptCount val="25"/>
                  <c:pt idx="0">
                    <c:v>2165.5719142008011</c:v>
                  </c:pt>
                  <c:pt idx="1">
                    <c:v>4122.5168947832162</c:v>
                  </c:pt>
                  <c:pt idx="2">
                    <c:v>10912.433012576836</c:v>
                  </c:pt>
                  <c:pt idx="3">
                    <c:v>2811.8949282411422</c:v>
                  </c:pt>
                  <c:pt idx="4">
                    <c:v>3854.6113666905444</c:v>
                  </c:pt>
                  <c:pt idx="5">
                    <c:v>1667.1770019762646</c:v>
                  </c:pt>
                  <c:pt idx="6">
                    <c:v>3639.8060449847048</c:v>
                  </c:pt>
                  <c:pt idx="7">
                    <c:v>506.93818878293132</c:v>
                  </c:pt>
                  <c:pt idx="8">
                    <c:v>848.33349654083236</c:v>
                  </c:pt>
                  <c:pt idx="9">
                    <c:v>511.87000559533965</c:v>
                  </c:pt>
                  <c:pt idx="10">
                    <c:v>957.13744987892483</c:v>
                  </c:pt>
                  <c:pt idx="11">
                    <c:v>1016.5208663013454</c:v>
                  </c:pt>
                  <c:pt idx="12">
                    <c:v>589.26123831960967</c:v>
                  </c:pt>
                  <c:pt idx="13">
                    <c:v>832.93200353686018</c:v>
                  </c:pt>
                  <c:pt idx="14">
                    <c:v>1117.3677830719091</c:v>
                  </c:pt>
                  <c:pt idx="15">
                    <c:v>2298.0145185160682</c:v>
                  </c:pt>
                  <c:pt idx="16">
                    <c:v>404.5013364421136</c:v>
                  </c:pt>
                  <c:pt idx="17">
                    <c:v>244.88195089186681</c:v>
                  </c:pt>
                  <c:pt idx="18">
                    <c:v>222.72769736022522</c:v>
                  </c:pt>
                  <c:pt idx="19">
                    <c:v>261.20073672716256</c:v>
                  </c:pt>
                  <c:pt idx="20">
                    <c:v>668.99621155934165</c:v>
                  </c:pt>
                  <c:pt idx="21">
                    <c:v>511.60073208660145</c:v>
                  </c:pt>
                  <c:pt idx="22">
                    <c:v>490.10173505354663</c:v>
                  </c:pt>
                  <c:pt idx="23">
                    <c:v>589.84802947685262</c:v>
                  </c:pt>
                  <c:pt idx="24">
                    <c:v>607.69244681805719</c:v>
                  </c:pt>
                </c:numCache>
              </c:numRef>
            </c:minus>
            <c:spPr>
              <a:noFill/>
              <a:ln w="6350" cap="flat" cmpd="sng" algn="ctr">
                <a:solidFill>
                  <a:srgbClr val="7030A0"/>
                </a:solidFill>
                <a:prstDash val="solid"/>
                <a:miter lim="800000"/>
              </a:ln>
              <a:effectLst/>
            </c:spPr>
          </c:errBars>
          <c:xVal>
            <c:numRef>
              <c:f>Sheet1!$A$3:$A$27</c:f>
              <c:numCache>
                <c:formatCode>m/d/yy</c:formatCode>
                <c:ptCount val="25"/>
                <c:pt idx="0">
                  <c:v>44186</c:v>
                </c:pt>
                <c:pt idx="1">
                  <c:v>44186</c:v>
                </c:pt>
                <c:pt idx="2">
                  <c:v>44187</c:v>
                </c:pt>
                <c:pt idx="3">
                  <c:v>44187</c:v>
                </c:pt>
                <c:pt idx="4">
                  <c:v>44188</c:v>
                </c:pt>
                <c:pt idx="5">
                  <c:v>44190</c:v>
                </c:pt>
                <c:pt idx="6">
                  <c:v>44191</c:v>
                </c:pt>
                <c:pt idx="7">
                  <c:v>44191</c:v>
                </c:pt>
                <c:pt idx="8">
                  <c:v>44191</c:v>
                </c:pt>
                <c:pt idx="9">
                  <c:v>44192</c:v>
                </c:pt>
                <c:pt idx="10">
                  <c:v>44193</c:v>
                </c:pt>
                <c:pt idx="11">
                  <c:v>44194</c:v>
                </c:pt>
                <c:pt idx="12">
                  <c:v>44195</c:v>
                </c:pt>
                <c:pt idx="13">
                  <c:v>44196</c:v>
                </c:pt>
                <c:pt idx="14">
                  <c:v>44197</c:v>
                </c:pt>
                <c:pt idx="15">
                  <c:v>44198</c:v>
                </c:pt>
                <c:pt idx="16">
                  <c:v>44202</c:v>
                </c:pt>
                <c:pt idx="17">
                  <c:v>44203</c:v>
                </c:pt>
                <c:pt idx="18">
                  <c:v>44206</c:v>
                </c:pt>
                <c:pt idx="19">
                  <c:v>44207</c:v>
                </c:pt>
                <c:pt idx="20">
                  <c:v>44210</c:v>
                </c:pt>
                <c:pt idx="21">
                  <c:v>44212</c:v>
                </c:pt>
                <c:pt idx="22">
                  <c:v>44217</c:v>
                </c:pt>
                <c:pt idx="23">
                  <c:v>44218</c:v>
                </c:pt>
                <c:pt idx="24">
                  <c:v>44219</c:v>
                </c:pt>
              </c:numCache>
            </c:numRef>
          </c:xVal>
          <c:yVal>
            <c:numRef>
              <c:f>Sheet1!$O$3:$O$27</c:f>
              <c:numCache>
                <c:formatCode>General</c:formatCode>
                <c:ptCount val="25"/>
                <c:pt idx="0">
                  <c:v>33197.502259394903</c:v>
                </c:pt>
                <c:pt idx="1">
                  <c:v>31037.912941387225</c:v>
                </c:pt>
                <c:pt idx="2">
                  <c:v>32906.722998387901</c:v>
                </c:pt>
                <c:pt idx="3">
                  <c:v>46738.632839426384</c:v>
                </c:pt>
                <c:pt idx="4">
                  <c:v>18861.477411822972</c:v>
                </c:pt>
                <c:pt idx="5">
                  <c:v>10998.210441606598</c:v>
                </c:pt>
                <c:pt idx="6">
                  <c:v>16291.829987923094</c:v>
                </c:pt>
                <c:pt idx="7">
                  <c:v>3493.4737493649895</c:v>
                </c:pt>
                <c:pt idx="8">
                  <c:v>4088.4371562364695</c:v>
                </c:pt>
                <c:pt idx="9">
                  <c:v>2735.9407599451065</c:v>
                </c:pt>
                <c:pt idx="10">
                  <c:v>2761.8675365146005</c:v>
                </c:pt>
                <c:pt idx="11">
                  <c:v>7707.8874795890451</c:v>
                </c:pt>
                <c:pt idx="12">
                  <c:v>2025.984495661889</c:v>
                </c:pt>
                <c:pt idx="13">
                  <c:v>4391.6950949629481</c:v>
                </c:pt>
                <c:pt idx="14">
                  <c:v>4052.4593831687907</c:v>
                </c:pt>
                <c:pt idx="15">
                  <c:v>4005.1911521189195</c:v>
                </c:pt>
                <c:pt idx="16">
                  <c:v>2779.7023943101622</c:v>
                </c:pt>
                <c:pt idx="17">
                  <c:v>1163.4963393316309</c:v>
                </c:pt>
                <c:pt idx="18">
                  <c:v>1037.9582943485996</c:v>
                </c:pt>
                <c:pt idx="19">
                  <c:v>1175.5553115846938</c:v>
                </c:pt>
                <c:pt idx="20">
                  <c:v>3554.5164368821784</c:v>
                </c:pt>
                <c:pt idx="21">
                  <c:v>1436.0891773930161</c:v>
                </c:pt>
                <c:pt idx="22">
                  <c:v>1266.8174075500347</c:v>
                </c:pt>
                <c:pt idx="23">
                  <c:v>2386.9282632063787</c:v>
                </c:pt>
                <c:pt idx="24">
                  <c:v>2086.340835412248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771-EF43-8FB7-9CEE1775444D}"/>
            </c:ext>
          </c:extLst>
        </c:ser>
        <c:ser>
          <c:idx val="3"/>
          <c:order val="2"/>
          <c:tx>
            <c:v>TROPOMI_max</c:v>
          </c:tx>
          <c:spPr>
            <a:ln w="254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Sheet1!$A$3:$A$27</c:f>
              <c:numCache>
                <c:formatCode>m/d/yy</c:formatCode>
                <c:ptCount val="25"/>
                <c:pt idx="0">
                  <c:v>44186</c:v>
                </c:pt>
                <c:pt idx="1">
                  <c:v>44186</c:v>
                </c:pt>
                <c:pt idx="2">
                  <c:v>44187</c:v>
                </c:pt>
                <c:pt idx="3">
                  <c:v>44187</c:v>
                </c:pt>
                <c:pt idx="4">
                  <c:v>44188</c:v>
                </c:pt>
                <c:pt idx="5">
                  <c:v>44190</c:v>
                </c:pt>
                <c:pt idx="6">
                  <c:v>44191</c:v>
                </c:pt>
                <c:pt idx="7">
                  <c:v>44191</c:v>
                </c:pt>
                <c:pt idx="8">
                  <c:v>44191</c:v>
                </c:pt>
                <c:pt idx="9">
                  <c:v>44192</c:v>
                </c:pt>
                <c:pt idx="10">
                  <c:v>44193</c:v>
                </c:pt>
                <c:pt idx="11">
                  <c:v>44194</c:v>
                </c:pt>
                <c:pt idx="12">
                  <c:v>44195</c:v>
                </c:pt>
                <c:pt idx="13">
                  <c:v>44196</c:v>
                </c:pt>
                <c:pt idx="14">
                  <c:v>44197</c:v>
                </c:pt>
                <c:pt idx="15">
                  <c:v>44198</c:v>
                </c:pt>
                <c:pt idx="16">
                  <c:v>44202</c:v>
                </c:pt>
                <c:pt idx="17">
                  <c:v>44203</c:v>
                </c:pt>
                <c:pt idx="18">
                  <c:v>44206</c:v>
                </c:pt>
                <c:pt idx="19">
                  <c:v>44207</c:v>
                </c:pt>
                <c:pt idx="20">
                  <c:v>44210</c:v>
                </c:pt>
                <c:pt idx="21">
                  <c:v>44212</c:v>
                </c:pt>
                <c:pt idx="22">
                  <c:v>44217</c:v>
                </c:pt>
                <c:pt idx="23">
                  <c:v>44218</c:v>
                </c:pt>
                <c:pt idx="24">
                  <c:v>44219</c:v>
                </c:pt>
              </c:numCache>
            </c:numRef>
          </c:xVal>
          <c:yVal>
            <c:numRef>
              <c:f>Sheet1!$T$3:$T$27</c:f>
              <c:numCache>
                <c:formatCode>General</c:formatCode>
                <c:ptCount val="25"/>
                <c:pt idx="0">
                  <c:v>12458.5686313892</c:v>
                </c:pt>
                <c:pt idx="1">
                  <c:v>12458.5686313892</c:v>
                </c:pt>
                <c:pt idx="2">
                  <c:v>11029.981662440799</c:v>
                </c:pt>
                <c:pt idx="3">
                  <c:v>11029.981662440799</c:v>
                </c:pt>
                <c:pt idx="4">
                  <c:v>21326.746256079299</c:v>
                </c:pt>
                <c:pt idx="5">
                  <c:v>9722.7916854552896</c:v>
                </c:pt>
                <c:pt idx="6">
                  <c:v>1762.7082444622499</c:v>
                </c:pt>
                <c:pt idx="7">
                  <c:v>1762.7082444622499</c:v>
                </c:pt>
                <c:pt idx="8">
                  <c:v>1762.7082444622499</c:v>
                </c:pt>
                <c:pt idx="9">
                  <c:v>476.10514534279702</c:v>
                </c:pt>
                <c:pt idx="10">
                  <c:v>3699.0306555214001</c:v>
                </c:pt>
                <c:pt idx="11">
                  <c:v>2489.41591320829</c:v>
                </c:pt>
                <c:pt idx="12">
                  <c:v>5245.7013269321496</c:v>
                </c:pt>
                <c:pt idx="13">
                  <c:v>1823.5691095498801</c:v>
                </c:pt>
                <c:pt idx="14">
                  <c:v>0</c:v>
                </c:pt>
                <c:pt idx="15">
                  <c:v>1502.7490512884001</c:v>
                </c:pt>
                <c:pt idx="16">
                  <c:v>915.63525649059795</c:v>
                </c:pt>
                <c:pt idx="17">
                  <c:v>93.185000716169398</c:v>
                </c:pt>
                <c:pt idx="18">
                  <c:v>287.98229390464098</c:v>
                </c:pt>
                <c:pt idx="19">
                  <c:v>349.73597880372199</c:v>
                </c:pt>
                <c:pt idx="20">
                  <c:v>724.58879689724404</c:v>
                </c:pt>
                <c:pt idx="21">
                  <c:v>470.25791908631697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771-EF43-8FB7-9CEE1775444D}"/>
            </c:ext>
          </c:extLst>
        </c:ser>
        <c:ser>
          <c:idx val="2"/>
          <c:order val="3"/>
          <c:tx>
            <c:v>TROPOMI_avrg</c:v>
          </c:tx>
          <c:spPr>
            <a:ln w="254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Sheet1!$A$3:$A$27</c:f>
              <c:numCache>
                <c:formatCode>m/d/yy</c:formatCode>
                <c:ptCount val="25"/>
                <c:pt idx="0">
                  <c:v>44186</c:v>
                </c:pt>
                <c:pt idx="1">
                  <c:v>44186</c:v>
                </c:pt>
                <c:pt idx="2">
                  <c:v>44187</c:v>
                </c:pt>
                <c:pt idx="3">
                  <c:v>44187</c:v>
                </c:pt>
                <c:pt idx="4">
                  <c:v>44188</c:v>
                </c:pt>
                <c:pt idx="5">
                  <c:v>44190</c:v>
                </c:pt>
                <c:pt idx="6">
                  <c:v>44191</c:v>
                </c:pt>
                <c:pt idx="7">
                  <c:v>44191</c:v>
                </c:pt>
                <c:pt idx="8">
                  <c:v>44191</c:v>
                </c:pt>
                <c:pt idx="9">
                  <c:v>44192</c:v>
                </c:pt>
                <c:pt idx="10">
                  <c:v>44193</c:v>
                </c:pt>
                <c:pt idx="11">
                  <c:v>44194</c:v>
                </c:pt>
                <c:pt idx="12">
                  <c:v>44195</c:v>
                </c:pt>
                <c:pt idx="13">
                  <c:v>44196</c:v>
                </c:pt>
                <c:pt idx="14">
                  <c:v>44197</c:v>
                </c:pt>
                <c:pt idx="15">
                  <c:v>44198</c:v>
                </c:pt>
                <c:pt idx="16">
                  <c:v>44202</c:v>
                </c:pt>
                <c:pt idx="17">
                  <c:v>44203</c:v>
                </c:pt>
                <c:pt idx="18">
                  <c:v>44206</c:v>
                </c:pt>
                <c:pt idx="19">
                  <c:v>44207</c:v>
                </c:pt>
                <c:pt idx="20">
                  <c:v>44210</c:v>
                </c:pt>
                <c:pt idx="21">
                  <c:v>44212</c:v>
                </c:pt>
                <c:pt idx="22">
                  <c:v>44217</c:v>
                </c:pt>
                <c:pt idx="23">
                  <c:v>44218</c:v>
                </c:pt>
                <c:pt idx="24">
                  <c:v>44219</c:v>
                </c:pt>
              </c:numCache>
            </c:numRef>
          </c:xVal>
          <c:yVal>
            <c:numRef>
              <c:f>Sheet1!$S$3:$S$27</c:f>
              <c:numCache>
                <c:formatCode>General</c:formatCode>
                <c:ptCount val="25"/>
                <c:pt idx="0">
                  <c:v>4816.9422755588403</c:v>
                </c:pt>
                <c:pt idx="1">
                  <c:v>4816.9422755588403</c:v>
                </c:pt>
                <c:pt idx="2">
                  <c:v>7477.05080376571</c:v>
                </c:pt>
                <c:pt idx="3">
                  <c:v>7477.05080376571</c:v>
                </c:pt>
                <c:pt idx="4">
                  <c:v>7480.2006569943096</c:v>
                </c:pt>
                <c:pt idx="5">
                  <c:v>4966.2485011700101</c:v>
                </c:pt>
                <c:pt idx="6">
                  <c:v>469.65764506828299</c:v>
                </c:pt>
                <c:pt idx="7">
                  <c:v>469.65764506828299</c:v>
                </c:pt>
                <c:pt idx="8">
                  <c:v>469.65764506828299</c:v>
                </c:pt>
                <c:pt idx="9">
                  <c:v>108.739171072689</c:v>
                </c:pt>
                <c:pt idx="10">
                  <c:v>1155.2610684815199</c:v>
                </c:pt>
                <c:pt idx="11">
                  <c:v>1020.51162542586</c:v>
                </c:pt>
                <c:pt idx="12">
                  <c:v>874.66026104862897</c:v>
                </c:pt>
                <c:pt idx="13">
                  <c:v>478.934706736051</c:v>
                </c:pt>
                <c:pt idx="14">
                  <c:v>0</c:v>
                </c:pt>
                <c:pt idx="15">
                  <c:v>564.58231046245805</c:v>
                </c:pt>
                <c:pt idx="16">
                  <c:v>260.238248532385</c:v>
                </c:pt>
                <c:pt idx="17">
                  <c:v>32.582558435730903</c:v>
                </c:pt>
                <c:pt idx="18">
                  <c:v>30.019701491799498</c:v>
                </c:pt>
                <c:pt idx="19">
                  <c:v>88.436861361998496</c:v>
                </c:pt>
                <c:pt idx="20">
                  <c:v>215.28837196068</c:v>
                </c:pt>
                <c:pt idx="21">
                  <c:v>133.30633544521501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C771-EF43-8FB7-9CEE177544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85630304"/>
        <c:axId val="1785606880"/>
      </c:scatterChart>
      <c:valAx>
        <c:axId val="1785630304"/>
        <c:scaling>
          <c:orientation val="minMax"/>
          <c:max val="44220"/>
          <c:min val="4418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Date (UTC)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FR"/>
            </a:p>
          </c:txPr>
        </c:title>
        <c:numFmt formatCode="m/d/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R"/>
          </a:p>
        </c:txPr>
        <c:crossAx val="1785606880"/>
        <c:crosses val="autoZero"/>
        <c:crossBetween val="midCat"/>
      </c:valAx>
      <c:valAx>
        <c:axId val="178560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SO</a:t>
                </a:r>
                <a:r>
                  <a:rPr lang="en-GB" sz="700"/>
                  <a:t>2</a:t>
                </a:r>
                <a:r>
                  <a:rPr lang="en-GB"/>
                  <a:t> Flux (t/d)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FR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R"/>
          </a:p>
        </c:txPr>
        <c:crossAx val="17856303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4">
  <cs:axisTitle>
    <cs:lnRef idx="0"/>
    <cs:fillRef idx="0"/>
    <cs:effectRef idx="0"/>
    <cs:fontRef idx="minor">
      <a:schemeClr val="dk1">
        <a:lumMod val="50000"/>
        <a:lumOff val="50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100000">
            <a:schemeClr val="lt1">
              <a:lumMod val="95000"/>
            </a:schemeClr>
          </a:gs>
          <a:gs pos="43000">
            <a:schemeClr val="lt1"/>
          </a:gs>
        </a:gsLst>
        <a:path path="circle">
          <a:fillToRect l="50000" t="50000" r="50000" b="50000"/>
        </a:path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>
        <a:solidFill>
          <a:schemeClr val="phClr">
            <a:alpha val="20000"/>
          </a:schemeClr>
        </a:solidFill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rnd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2128" b="0" kern="1200" spc="70" baseline="0"/>
  </cs:title>
  <cs:trendline>
    <cs:lnRef idx="0">
      <cs:styleClr val="0"/>
    </cs:lnRef>
    <cs:fillRef idx="0"/>
    <cs:effectRef idx="0"/>
    <cs:fontRef idx="minor">
      <a:schemeClr val="tx1"/>
    </cs:fontRef>
    <cs:spPr>
      <a:ln w="63500" cap="rnd" cmpd="sng" algn="ctr">
        <a:solidFill>
          <a:schemeClr val="phClr"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FE923-C72C-9047-A91F-13DB03C93C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81ADEE-1795-8742-9892-528A43A07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AFB04-9A87-9D43-9842-508CB64D6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1D68-4C39-AB46-9BA8-CD4C7312FCBB}" type="datetimeFigureOut">
              <a:rPr lang="en-FR" smtClean="0"/>
              <a:t>16/11/2021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FF88D-68FD-B445-B7B6-2A55B83A4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0B365-FDB4-3340-B8DD-67910A7FD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BA2F-8110-A743-8BE0-0C2B90AA5BBE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233139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F5E99-6442-5A4B-9D39-FC464BAAB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1C735-AFD2-7B4A-8806-6B817484C7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B56A0-9D05-5E41-914B-825614157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1D68-4C39-AB46-9BA8-CD4C7312FCBB}" type="datetimeFigureOut">
              <a:rPr lang="en-FR" smtClean="0"/>
              <a:t>16/11/2021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30F74-6B10-4640-A92C-64FEE969C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6B5F5-80A9-324A-B2B2-18FBF2A61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BA2F-8110-A743-8BE0-0C2B90AA5BBE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640243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DFD436-84F1-BC47-82BB-4A62DF6792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78B638-BC50-A841-875D-467D50CFA8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966B3-56F6-4740-A85C-8904B65F7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1D68-4C39-AB46-9BA8-CD4C7312FCBB}" type="datetimeFigureOut">
              <a:rPr lang="en-FR" smtClean="0"/>
              <a:t>16/11/2021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6EEB7-C6BD-834A-8974-040D959C9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49A8D-CE4C-AC40-BF3D-C690F9290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BA2F-8110-A743-8BE0-0C2B90AA5BBE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05124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BC28F-E8AE-A344-A853-74CE411D9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FE20A-CFA5-314B-AA65-4C1DE19FA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9D49E-7587-174A-98B1-941717148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1D68-4C39-AB46-9BA8-CD4C7312FCBB}" type="datetimeFigureOut">
              <a:rPr lang="en-FR" smtClean="0"/>
              <a:t>16/11/2021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2A44A-4C64-E744-B274-D3E356D26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7584F-34AC-1740-8306-16F095D5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BA2F-8110-A743-8BE0-0C2B90AA5BBE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98460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C2BF0-20E1-394E-980A-ECB2CA0A5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85914-4A06-9745-87D0-488494332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A46DA-D659-7D4D-9F93-2D05D3DFA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1D68-4C39-AB46-9BA8-CD4C7312FCBB}" type="datetimeFigureOut">
              <a:rPr lang="en-FR" smtClean="0"/>
              <a:t>16/11/2021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A14E0-C260-BC45-AA58-AE4A55685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E2242-9A09-EB44-9A76-458DD0622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BA2F-8110-A743-8BE0-0C2B90AA5BBE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6861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7BB6A-9D3B-BF4C-B1B6-2252308FF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F2CB7-5DEF-144B-9809-8B4AF8CDD0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19881C-39FB-BE44-9B30-A94A7CEC2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DEC30-3965-E14A-BF5E-406F79093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1D68-4C39-AB46-9BA8-CD4C7312FCBB}" type="datetimeFigureOut">
              <a:rPr lang="en-FR" smtClean="0"/>
              <a:t>16/11/2021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597DE1-9190-C742-8038-B32B6916C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F3BDBD-071F-9441-85D4-35923D5D2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BA2F-8110-A743-8BE0-0C2B90AA5BBE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05333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79060-D549-5944-B236-C0FD33F26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7D573-33D5-5649-B4EC-29F342B97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6E2649-9143-454E-8C52-9F19507C5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27F0BD-D694-E247-B0F3-6BB1196D11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BB31CC-3620-D642-988B-10B7D49F50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F3A431-4231-484B-9EE4-FFD66F37E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1D68-4C39-AB46-9BA8-CD4C7312FCBB}" type="datetimeFigureOut">
              <a:rPr lang="en-FR" smtClean="0"/>
              <a:t>16/11/2021</a:t>
            </a:fld>
            <a:endParaRPr lang="en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FFFA7-08C9-0847-96FD-7A43F3568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D6D9E1-2C9A-5C44-BD14-A353F4D0C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BA2F-8110-A743-8BE0-0C2B90AA5BBE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977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6D2D6-588C-E04E-91E3-0B956F035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CBD3C8-0D35-B747-B55F-94E0441A0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1D68-4C39-AB46-9BA8-CD4C7312FCBB}" type="datetimeFigureOut">
              <a:rPr lang="en-FR" smtClean="0"/>
              <a:t>16/11/2021</a:t>
            </a:fld>
            <a:endParaRPr lang="en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8FD2D9-D78A-5243-9824-84D926B49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438C0B-F463-8443-B7F4-51CE648EE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BA2F-8110-A743-8BE0-0C2B90AA5BBE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889130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BEA851-245F-B843-A842-DDA3EF14C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1D68-4C39-AB46-9BA8-CD4C7312FCBB}" type="datetimeFigureOut">
              <a:rPr lang="en-FR" smtClean="0"/>
              <a:t>16/11/2021</a:t>
            </a:fld>
            <a:endParaRPr lang="en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8ADAA4-1DF4-E645-8FC4-59FE16AB5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849543-2BB2-1F4F-968C-1A4D4B9C7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BA2F-8110-A743-8BE0-0C2B90AA5BBE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749099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CBFB8-B2D6-0E45-831B-7C23EB618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789A1-9EF9-0C45-BAEE-0BAE78A17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68ACE-4A09-F14A-81B7-46C93DDD7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09564D-9EFD-854F-8CDF-9EEF0EBF0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1D68-4C39-AB46-9BA8-CD4C7312FCBB}" type="datetimeFigureOut">
              <a:rPr lang="en-FR" smtClean="0"/>
              <a:t>16/11/2021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C873A7-378C-B64D-A4A3-FC53E1E0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1EAA98-40DC-2642-9875-C299A86B2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BA2F-8110-A743-8BE0-0C2B90AA5BBE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5591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29067-C3E4-0D40-B8E2-37F0E151B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666DEE-D1F3-3841-982B-ADC6EF6496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78E8F5-5A12-8647-B4E8-29515F580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D6E5CA-1094-3542-8180-5623BC3CF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1D68-4C39-AB46-9BA8-CD4C7312FCBB}" type="datetimeFigureOut">
              <a:rPr lang="en-FR" smtClean="0"/>
              <a:t>16/11/2021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E0AC35-E539-3343-80D0-CCF51C28E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513758-EFBA-4049-9501-5B0BD2233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6BA2F-8110-A743-8BE0-0C2B90AA5BBE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50653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7B6BA2-DBD3-0043-B087-7E0D01159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DBE78E-37F2-6F4D-B748-5FACB4A4D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70B6E-DAB8-0646-84EA-68864828B1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11D68-4C39-AB46-9BA8-CD4C7312FCBB}" type="datetimeFigureOut">
              <a:rPr lang="en-FR" smtClean="0"/>
              <a:t>16/11/2021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69ACD-91A8-234A-A4F6-0DA39AA24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001A4-13DB-5643-B194-80344F9A4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6BA2F-8110-A743-8BE0-0C2B90AA5BBE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66120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0A0C4DE-6D60-E748-B53F-0B1DA3599B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8974244"/>
              </p:ext>
            </p:extLst>
          </p:nvPr>
        </p:nvGraphicFramePr>
        <p:xfrm>
          <a:off x="358872" y="1029395"/>
          <a:ext cx="11474256" cy="5646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82BC03F-53E8-474A-972C-CD6A099E5D49}"/>
              </a:ext>
            </a:extLst>
          </p:cNvPr>
          <p:cNvSpPr txBox="1"/>
          <p:nvPr/>
        </p:nvSpPr>
        <p:spPr>
          <a:xfrm>
            <a:off x="7905749" y="6502955"/>
            <a:ext cx="4286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</a:t>
            </a:r>
            <a:r>
              <a:rPr lang="en-FR" dirty="0"/>
              <a:t>uliette.delbrel@postgrad.manchester.ac.uk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70E736-3829-1445-8584-1FBCD39272A7}"/>
              </a:ext>
            </a:extLst>
          </p:cNvPr>
          <p:cNvSpPr txBox="1"/>
          <p:nvPr/>
        </p:nvSpPr>
        <p:spPr>
          <a:xfrm>
            <a:off x="98854" y="172995"/>
            <a:ext cx="7933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Discrepancy between satellite- and ground-based measurements of SO</a:t>
            </a:r>
            <a:r>
              <a:rPr lang="en-GB" b="1" baseline="-25000" dirty="0"/>
              <a:t>2</a:t>
            </a:r>
            <a:r>
              <a:rPr lang="en-GB" b="1" dirty="0"/>
              <a:t> emissions from the Kilauea 2020/21 eruption</a:t>
            </a:r>
            <a:endParaRPr lang="en-GB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5BAAD36-11A5-7B40-8BAC-69C40D6A03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7559187"/>
              </p:ext>
            </p:extLst>
          </p:nvPr>
        </p:nvGraphicFramePr>
        <p:xfrm>
          <a:off x="5449330" y="1165314"/>
          <a:ext cx="5963669" cy="3332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A2F40B91-81C0-784F-8A79-494EC978ED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16475" y="123174"/>
            <a:ext cx="2076672" cy="64633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BA6BCB3-9211-8E4D-9265-66A16E06427B}"/>
              </a:ext>
            </a:extLst>
          </p:cNvPr>
          <p:cNvSpPr txBox="1"/>
          <p:nvPr/>
        </p:nvSpPr>
        <p:spPr>
          <a:xfrm>
            <a:off x="98853" y="757148"/>
            <a:ext cx="4819135" cy="275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R" sz="1200" dirty="0"/>
              <a:t>Juliette Delbrel, Mike Burton, Catherine Hayer, Ben Esse, Matthew Varnam</a:t>
            </a:r>
          </a:p>
        </p:txBody>
      </p:sp>
    </p:spTree>
    <p:extLst>
      <p:ext uri="{BB962C8B-B14F-4D97-AF65-F5344CB8AC3E}">
        <p14:creationId xmlns:p14="http://schemas.microsoft.com/office/powerpoint/2010/main" val="132551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82BC03F-53E8-474A-972C-CD6A099E5D49}"/>
              </a:ext>
            </a:extLst>
          </p:cNvPr>
          <p:cNvSpPr txBox="1"/>
          <p:nvPr/>
        </p:nvSpPr>
        <p:spPr>
          <a:xfrm>
            <a:off x="7905749" y="6502955"/>
            <a:ext cx="4286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</a:t>
            </a:r>
            <a:r>
              <a:rPr lang="en-FR" dirty="0"/>
              <a:t>uliette.delbrel@postgrad.manchester.ac.uk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83BD56F-2713-944D-B5A8-E6C6200C8F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33720"/>
              </p:ext>
            </p:extLst>
          </p:nvPr>
        </p:nvGraphicFramePr>
        <p:xfrm>
          <a:off x="358872" y="1029392"/>
          <a:ext cx="11491258" cy="56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B41780CB-8B8A-424B-AEC5-F6D52C9B03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6475" y="123174"/>
            <a:ext cx="2076672" cy="64633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6384674-1880-5340-877E-9E72FF31FD23}"/>
              </a:ext>
            </a:extLst>
          </p:cNvPr>
          <p:cNvSpPr txBox="1"/>
          <p:nvPr/>
        </p:nvSpPr>
        <p:spPr>
          <a:xfrm>
            <a:off x="98854" y="172995"/>
            <a:ext cx="7945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Discrepancy between satellite- and ground-based measurements of SO</a:t>
            </a:r>
            <a:r>
              <a:rPr lang="en-GB" b="1" baseline="-25000" dirty="0"/>
              <a:t>2</a:t>
            </a:r>
            <a:r>
              <a:rPr lang="en-GB" b="1" dirty="0"/>
              <a:t> emissions from the Kilauea 2020/21 eruption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A7FC03-F0B1-FF49-A4B7-BBE020BC8FEA}"/>
              </a:ext>
            </a:extLst>
          </p:cNvPr>
          <p:cNvSpPr txBox="1"/>
          <p:nvPr/>
        </p:nvSpPr>
        <p:spPr>
          <a:xfrm>
            <a:off x="98853" y="757148"/>
            <a:ext cx="4819135" cy="275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R" sz="1200" b="1" dirty="0"/>
              <a:t>Juliette Delbrel</a:t>
            </a:r>
            <a:r>
              <a:rPr lang="en-FR" sz="1200" dirty="0"/>
              <a:t>, Mike Burton, Catherine Hayer, Ben Esse, Matthew Varnam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85ECC77-51F0-CA4F-85CC-42082E2692B9}"/>
              </a:ext>
            </a:extLst>
          </p:cNvPr>
          <p:cNvGrpSpPr/>
          <p:nvPr/>
        </p:nvGrpSpPr>
        <p:grpSpPr>
          <a:xfrm>
            <a:off x="3802566" y="1067228"/>
            <a:ext cx="7780471" cy="3164030"/>
            <a:chOff x="5977701" y="1067228"/>
            <a:chExt cx="5603684" cy="2150853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AAE81955-EFD4-024C-B136-B8FB92622E65}"/>
                </a:ext>
              </a:extLst>
            </p:cNvPr>
            <p:cNvGrpSpPr/>
            <p:nvPr/>
          </p:nvGrpSpPr>
          <p:grpSpPr>
            <a:xfrm>
              <a:off x="5977701" y="1067228"/>
              <a:ext cx="5603684" cy="2150853"/>
              <a:chOff x="5977701" y="1067228"/>
              <a:chExt cx="5603684" cy="2150853"/>
            </a:xfrm>
          </p:grpSpPr>
          <p:grpSp>
            <p:nvGrpSpPr>
              <p:cNvPr id="18" name="officeArt object">
                <a:extLst>
                  <a:ext uri="{FF2B5EF4-FFF2-40B4-BE49-F238E27FC236}">
                    <a16:creationId xmlns:a16="http://schemas.microsoft.com/office/drawing/2014/main" id="{F1BED134-DF47-2145-82AE-B10C248DFF4F}"/>
                  </a:ext>
                </a:extLst>
              </p:cNvPr>
              <p:cNvGrpSpPr/>
              <p:nvPr/>
            </p:nvGrpSpPr>
            <p:grpSpPr>
              <a:xfrm>
                <a:off x="5977701" y="1079212"/>
                <a:ext cx="5603684" cy="2138869"/>
                <a:chOff x="0" y="-1"/>
                <a:chExt cx="5603736" cy="2139467"/>
              </a:xfrm>
            </p:grpSpPr>
            <p:pic>
              <p:nvPicPr>
                <p:cNvPr id="19" name="pasted-image.png">
                  <a:extLst>
                    <a:ext uri="{FF2B5EF4-FFF2-40B4-BE49-F238E27FC236}">
                      <a16:creationId xmlns:a16="http://schemas.microsoft.com/office/drawing/2014/main" id="{3A40F259-477E-D449-B640-58DCDD78EC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rcRect l="6457" r="6457"/>
                <a:stretch>
                  <a:fillRect/>
                </a:stretch>
              </p:blipFill>
              <p:spPr>
                <a:xfrm>
                  <a:off x="0" y="0"/>
                  <a:ext cx="2790173" cy="2135964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20" name="pasted-image.png">
                  <a:extLst>
                    <a:ext uri="{FF2B5EF4-FFF2-40B4-BE49-F238E27FC236}">
                      <a16:creationId xmlns:a16="http://schemas.microsoft.com/office/drawing/2014/main" id="{5D225C10-8DF0-9444-8505-ABC06243D6D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rcRect l="7852" r="7852"/>
                <a:stretch>
                  <a:fillRect/>
                </a:stretch>
              </p:blipFill>
              <p:spPr>
                <a:xfrm>
                  <a:off x="2898566" y="-1"/>
                  <a:ext cx="2705170" cy="2139467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sp>
              <p:nvSpPr>
                <p:cNvPr id="21" name="Shape 1073741833">
                  <a:extLst>
                    <a:ext uri="{FF2B5EF4-FFF2-40B4-BE49-F238E27FC236}">
                      <a16:creationId xmlns:a16="http://schemas.microsoft.com/office/drawing/2014/main" id="{CC26B7F9-D42F-4246-B163-8E7E56D15F9F}"/>
                    </a:ext>
                  </a:extLst>
                </p:cNvPr>
                <p:cNvSpPr txBox="1"/>
                <p:nvPr/>
              </p:nvSpPr>
              <p:spPr>
                <a:xfrm>
                  <a:off x="0" y="0"/>
                  <a:ext cx="273050" cy="26804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r>
                    <a:rPr lang="en-US" sz="80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Helvetica Neue" panose="02000503000000020004" pitchFamily="2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(a)</a:t>
                  </a:r>
                  <a:endParaRPr lang="en-FR" sz="110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 Neue" panose="02000503000000020004" pitchFamily="2" charset="0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</p:grpSp>
          <p:sp>
            <p:nvSpPr>
              <p:cNvPr id="22" name="Shape 1073741833">
                <a:extLst>
                  <a:ext uri="{FF2B5EF4-FFF2-40B4-BE49-F238E27FC236}">
                    <a16:creationId xmlns:a16="http://schemas.microsoft.com/office/drawing/2014/main" id="{70B08A9E-BC2D-644D-B765-4BC26413DEC7}"/>
                  </a:ext>
                </a:extLst>
              </p:cNvPr>
              <p:cNvSpPr txBox="1"/>
              <p:nvPr/>
            </p:nvSpPr>
            <p:spPr>
              <a:xfrm>
                <a:off x="8840615" y="1067228"/>
                <a:ext cx="273047" cy="26796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r>
                  <a:rPr lang="en-US" sz="80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 Neue" panose="02000503000000020004" pitchFamily="2" charset="0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(b)</a:t>
                </a:r>
                <a:endParaRPr lang="en-FR" sz="110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panose="02000503000000020004" pitchFamily="2" charset="0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p:grp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05BB71C-E538-2449-96CF-992DF15CBEF8}"/>
                </a:ext>
              </a:extLst>
            </p:cNvPr>
            <p:cNvSpPr/>
            <p:nvPr/>
          </p:nvSpPr>
          <p:spPr>
            <a:xfrm>
              <a:off x="6892684" y="2062130"/>
              <a:ext cx="624315" cy="36576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R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C578C48-0699-6242-864C-D809264A6E6A}"/>
                </a:ext>
              </a:extLst>
            </p:cNvPr>
            <p:cNvSpPr/>
            <p:nvPr/>
          </p:nvSpPr>
          <p:spPr>
            <a:xfrm>
              <a:off x="9736716" y="2062130"/>
              <a:ext cx="624315" cy="36576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FR"/>
            </a:p>
          </p:txBody>
        </p:sp>
      </p:grpSp>
    </p:spTree>
    <p:extLst>
      <p:ext uri="{BB962C8B-B14F-4D97-AF65-F5344CB8AC3E}">
        <p14:creationId xmlns:p14="http://schemas.microsoft.com/office/powerpoint/2010/main" val="232283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130</Words>
  <Application>Microsoft Macintosh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 Neue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Juliette Delbrel</dc:creator>
  <cp:lastModifiedBy>Juliette Delbrel</cp:lastModifiedBy>
  <cp:revision>22</cp:revision>
  <dcterms:created xsi:type="dcterms:W3CDTF">2021-11-14T18:13:43Z</dcterms:created>
  <dcterms:modified xsi:type="dcterms:W3CDTF">2021-11-16T00:05:06Z</dcterms:modified>
</cp:coreProperties>
</file>