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2" r:id="rId9"/>
    <p:sldId id="265" r:id="rId10"/>
    <p:sldId id="266" r:id="rId11"/>
    <p:sldId id="267" r:id="rId12"/>
    <p:sldId id="272" r:id="rId13"/>
    <p:sldId id="271" r:id="rId14"/>
    <p:sldId id="27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58" d="100"/>
          <a:sy n="58" d="100"/>
        </p:scale>
        <p:origin x="52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AEDC-437E-44A8-BAB1-D65DA1D3F8DA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E75ED-A3B0-4411-A429-30886B3D3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3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952D-2CB8-4C50-9B89-8BE56A2277D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99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12C70A-1403-4434-AB09-F3580C01478C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089" tIns="46547" rIns="93089" bIns="46547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05E9AC-3D16-41AD-AA8B-A53764CBD2B5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898525" y="744538"/>
            <a:ext cx="50006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089" tIns="46547" rIns="93089" bIns="46547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1269" name="Text Box 3"/>
          <p:cNvSpPr>
            <a:spLocks noGrp="1" noChangeArrowheads="1"/>
          </p:cNvSpPr>
          <p:nvPr>
            <p:ph type="body"/>
          </p:nvPr>
        </p:nvSpPr>
        <p:spPr>
          <a:xfrm>
            <a:off x="681038" y="4716463"/>
            <a:ext cx="543560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75"/>
              </a:spcBef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</a:pPr>
            <a:r>
              <a:rPr lang="en-GB" altLang="cs-CZ" dirty="0" smtClean="0">
                <a:latin typeface="Arial" panose="020B0604020202020204" pitchFamily="34" charset="0"/>
                <a:ea typeface="MS Gothic" panose="020B0609070205080204" pitchFamily="49" charset="-128"/>
              </a:rPr>
              <a:t>Introduction: Motivation was the investigation of the velocity and direction of wave propagation, and investigation of a characteristic scale sizes of disturbances</a:t>
            </a:r>
          </a:p>
        </p:txBody>
      </p:sp>
    </p:spTree>
    <p:extLst>
      <p:ext uri="{BB962C8B-B14F-4D97-AF65-F5344CB8AC3E}">
        <p14:creationId xmlns:p14="http://schemas.microsoft.com/office/powerpoint/2010/main" val="378730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28688" algn="l"/>
                <a:tab pos="1860550" algn="l"/>
                <a:tab pos="2790825" algn="l"/>
                <a:tab pos="3722688" algn="l"/>
                <a:tab pos="4651375" algn="l"/>
                <a:tab pos="5583238" algn="l"/>
                <a:tab pos="6513513" algn="l"/>
                <a:tab pos="7445375" algn="l"/>
                <a:tab pos="8374063" algn="l"/>
                <a:tab pos="9305925" algn="l"/>
                <a:tab pos="10236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7B48A7-A8A3-40C8-8892-23E28362179A}" type="slidenum">
              <a:rPr lang="en-GB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55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5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952D-2CB8-4C50-9B89-8BE56A2277D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52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3963" y="1092970"/>
            <a:ext cx="9745058" cy="1646302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First results from comparison ERA5 and Aeolus measurements: Lidar measurements to Identify Streamers and analyze Atmospheric waves (LISA) (</a:t>
            </a:r>
            <a:r>
              <a:rPr lang="en-US" sz="3200" b="1" dirty="0" err="1">
                <a:solidFill>
                  <a:srgbClr val="FF0000"/>
                </a:solidFill>
              </a:rPr>
              <a:t>Aeolus+Innovation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6835" y="2739272"/>
            <a:ext cx="7766936" cy="228531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Michal </a:t>
            </a:r>
            <a:r>
              <a:rPr lang="cs-CZ" dirty="0" smtClean="0">
                <a:solidFill>
                  <a:schemeClr val="tx1"/>
                </a:solidFill>
              </a:rPr>
              <a:t>Kozubek</a:t>
            </a:r>
            <a:r>
              <a:rPr lang="cs-CZ" baseline="30000" dirty="0" smtClean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Katerina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Podolska</a:t>
            </a:r>
            <a:r>
              <a:rPr lang="cs-CZ" baseline="30000" dirty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Jaroslav </a:t>
            </a:r>
            <a:r>
              <a:rPr lang="cs-CZ" dirty="0" smtClean="0">
                <a:solidFill>
                  <a:schemeClr val="tx1"/>
                </a:solidFill>
              </a:rPr>
              <a:t>Chum</a:t>
            </a:r>
            <a:r>
              <a:rPr lang="cs-CZ" baseline="30000" dirty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Tereza </a:t>
            </a:r>
            <a:r>
              <a:rPr lang="cs-CZ" dirty="0" smtClean="0">
                <a:solidFill>
                  <a:schemeClr val="tx1"/>
                </a:solidFill>
              </a:rPr>
              <a:t>Sindelarova</a:t>
            </a:r>
            <a:r>
              <a:rPr lang="cs-CZ" baseline="30000" dirty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Jan </a:t>
            </a:r>
            <a:r>
              <a:rPr lang="cs-CZ" dirty="0" smtClean="0">
                <a:solidFill>
                  <a:schemeClr val="tx1"/>
                </a:solidFill>
              </a:rPr>
              <a:t>Lastovicka</a:t>
            </a:r>
            <a:r>
              <a:rPr lang="cs-CZ" baseline="30000" dirty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, Lisa Küchelbacher</a:t>
            </a:r>
            <a:r>
              <a:rPr lang="cs-CZ" baseline="30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Franziska </a:t>
            </a:r>
            <a:r>
              <a:rPr lang="cs-CZ" dirty="0" smtClean="0">
                <a:solidFill>
                  <a:schemeClr val="tx1"/>
                </a:solidFill>
              </a:rPr>
              <a:t>Trinkl</a:t>
            </a:r>
            <a:r>
              <a:rPr lang="cs-CZ" baseline="30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, Sabine </a:t>
            </a:r>
            <a:r>
              <a:rPr lang="cs-CZ" dirty="0" smtClean="0">
                <a:solidFill>
                  <a:schemeClr val="tx1"/>
                </a:solidFill>
              </a:rPr>
              <a:t>Wüst</a:t>
            </a:r>
            <a:r>
              <a:rPr lang="cs-CZ" baseline="30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Michael </a:t>
            </a:r>
            <a:r>
              <a:rPr lang="cs-CZ" dirty="0" smtClean="0">
                <a:solidFill>
                  <a:schemeClr val="tx1"/>
                </a:solidFill>
              </a:rPr>
              <a:t>Bittner</a:t>
            </a:r>
            <a:r>
              <a:rPr lang="cs-CZ" baseline="30000" dirty="0" smtClean="0">
                <a:solidFill>
                  <a:schemeClr val="tx1"/>
                </a:solidFill>
              </a:rPr>
              <a:t>2,3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1)Institute </a:t>
            </a:r>
            <a:r>
              <a:rPr lang="cs-CZ" sz="1200" dirty="0" err="1">
                <a:solidFill>
                  <a:schemeClr val="tx1"/>
                </a:solidFill>
              </a:rPr>
              <a:t>of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Atmospheric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Physics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smtClean="0">
                <a:solidFill>
                  <a:schemeClr val="tx1"/>
                </a:solidFill>
              </a:rPr>
              <a:t>CAS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2) </a:t>
            </a:r>
            <a:r>
              <a:rPr lang="cs-CZ" sz="1200" dirty="0" err="1">
                <a:solidFill>
                  <a:schemeClr val="tx1"/>
                </a:solidFill>
              </a:rPr>
              <a:t>German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Aerospace</a:t>
            </a:r>
            <a:r>
              <a:rPr lang="cs-CZ" sz="1200" dirty="0">
                <a:solidFill>
                  <a:schemeClr val="tx1"/>
                </a:solidFill>
              </a:rPr>
              <a:t> Center, DLR-DFD, </a:t>
            </a:r>
            <a:r>
              <a:rPr lang="cs-CZ" sz="1200" dirty="0" err="1">
                <a:solidFill>
                  <a:schemeClr val="tx1"/>
                </a:solidFill>
              </a:rPr>
              <a:t>Oberpfaffenhofen</a:t>
            </a:r>
            <a:r>
              <a:rPr lang="cs-CZ" sz="1200" dirty="0">
                <a:solidFill>
                  <a:schemeClr val="tx1"/>
                </a:solidFill>
              </a:rPr>
              <a:t>, </a:t>
            </a:r>
            <a:r>
              <a:rPr lang="cs-CZ" sz="1200" dirty="0" err="1">
                <a:solidFill>
                  <a:schemeClr val="tx1"/>
                </a:solidFill>
              </a:rPr>
              <a:t>Germany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endParaRPr lang="cs-CZ" sz="1200" dirty="0" smtClean="0">
              <a:solidFill>
                <a:schemeClr val="tx1"/>
              </a:solidFill>
            </a:endParaRP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3) </a:t>
            </a:r>
            <a:r>
              <a:rPr lang="cs-CZ" sz="1200" dirty="0">
                <a:solidFill>
                  <a:schemeClr val="tx1"/>
                </a:solidFill>
              </a:rPr>
              <a:t>Institute </a:t>
            </a:r>
            <a:r>
              <a:rPr lang="cs-CZ" sz="1200" dirty="0" err="1">
                <a:solidFill>
                  <a:schemeClr val="tx1"/>
                </a:solidFill>
              </a:rPr>
              <a:t>for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Physics</a:t>
            </a:r>
            <a:r>
              <a:rPr lang="cs-CZ" sz="1200" dirty="0">
                <a:solidFill>
                  <a:schemeClr val="tx1"/>
                </a:solidFill>
              </a:rPr>
              <a:t>, University Augsburg, Augsburg, </a:t>
            </a:r>
            <a:r>
              <a:rPr lang="cs-CZ" sz="1200" dirty="0" err="1">
                <a:solidFill>
                  <a:schemeClr val="tx1"/>
                </a:solidFill>
              </a:rPr>
              <a:t>Germany</a:t>
            </a: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0" y="4765074"/>
            <a:ext cx="5791200" cy="1801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60" y="3954916"/>
            <a:ext cx="2619646" cy="25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3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40016" y="116632"/>
            <a:ext cx="43204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Infrasound arrivals at WBCI from NW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decrease of signal frequencies on 5-6 November from ~0.2 Hz to 0.04 Hz 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signatures of an amplitude decrease at the same time, but not conclusive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3" y="116632"/>
            <a:ext cx="4320000" cy="32387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04" y="3140968"/>
            <a:ext cx="4320000" cy="32387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75520" y="3530040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considerations </a:t>
            </a:r>
          </a:p>
          <a:p>
            <a:endParaRPr lang="en-US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signals possibly propagated through the streamer event region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propagation of infrasound against stratospheric winds </a:t>
            </a:r>
          </a:p>
          <a:p>
            <a:pPr marL="530225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 signal refraction at higher altitudes       (</a:t>
            </a:r>
            <a:r>
              <a:rPr lang="en-US" dirty="0" err="1"/>
              <a:t>thermospheric</a:t>
            </a:r>
            <a:r>
              <a:rPr lang="en-US" dirty="0"/>
              <a:t> wave guide?)</a:t>
            </a:r>
          </a:p>
          <a:p>
            <a:pPr marL="803275" indent="-285750" defTabSz="8064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increased signal absorption, at higher frequencies stronger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3791745" y="764704"/>
            <a:ext cx="216265" cy="648072"/>
          </a:xfrm>
          <a:prstGeom prst="down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8328249" y="3787446"/>
            <a:ext cx="216265" cy="648072"/>
          </a:xfrm>
          <a:prstGeom prst="down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9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504782"/>
            <a:ext cx="6984776" cy="523658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27649" y="260648"/>
            <a:ext cx="709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Azimuth of infrasound arrival, from January 2020 to April 2021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60936" y="838454"/>
            <a:ext cx="3427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yellow fields = streamer events</a:t>
            </a:r>
          </a:p>
          <a:p>
            <a:r>
              <a:rPr lang="en-US" dirty="0"/>
              <a:t>grey fields = calm periods</a:t>
            </a:r>
          </a:p>
        </p:txBody>
      </p:sp>
    </p:spTree>
    <p:extLst>
      <p:ext uri="{BB962C8B-B14F-4D97-AF65-F5344CB8AC3E}">
        <p14:creationId xmlns:p14="http://schemas.microsoft.com/office/powerpoint/2010/main" val="11669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3398764"/>
            <a:ext cx="4167188" cy="312658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16" y="302420"/>
            <a:ext cx="4167188" cy="3126581"/>
          </a:xfrm>
          <a:prstGeom prst="rect">
            <a:avLst/>
          </a:prstGeom>
        </p:spPr>
      </p:pic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-168696" y="-99392"/>
            <a:ext cx="8229600" cy="11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2-D GW analysis from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cs-CZ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microbarometer</a:t>
            </a:r>
            <a:r>
              <a:rPr lang="en-US" altLang="cs-CZ" sz="2400" b="1" dirty="0">
                <a:solidFill>
                  <a:srgbClr val="FF0000"/>
                </a:solidFill>
                <a:cs typeface="Arial" panose="020B0604020202020204" pitchFamily="34" charset="0"/>
              </a:rPr>
              <a:t> network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8679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8680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8684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9" name="TextBox 8"/>
          <p:cNvSpPr txBox="1"/>
          <p:nvPr/>
        </p:nvSpPr>
        <p:spPr>
          <a:xfrm>
            <a:off x="1631504" y="908721"/>
            <a:ext cx="5472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Interval: 1 - 9 November 2020</a:t>
            </a:r>
          </a:p>
          <a:p>
            <a:endParaRPr lang="en-US" dirty="0"/>
          </a:p>
          <a:p>
            <a:r>
              <a:rPr lang="en-US" dirty="0"/>
              <a:t>Amplitude (RMS pressure) in the range 5-60 min</a:t>
            </a:r>
          </a:p>
          <a:p>
            <a:r>
              <a:rPr lang="en-US" dirty="0"/>
              <a:t>Velocity (apparent horizontal velocity) and azimuths.     </a:t>
            </a:r>
          </a:p>
          <a:p>
            <a:r>
              <a:rPr lang="en-US" b="1" dirty="0"/>
              <a:t> </a:t>
            </a:r>
            <a:r>
              <a:rPr lang="en-US" dirty="0"/>
              <a:t>(120 min intervals, 1-hour step)</a:t>
            </a:r>
          </a:p>
          <a:p>
            <a:r>
              <a:rPr lang="en-US" b="1" dirty="0"/>
              <a:t>Criteria for displaying results:</a:t>
            </a:r>
          </a:p>
          <a:p>
            <a:r>
              <a:rPr lang="en-US" dirty="0"/>
              <a:t>               &gt;0.02 Pa , v&gt; 7 m/s</a:t>
            </a:r>
          </a:p>
          <a:p>
            <a:r>
              <a:rPr lang="en-GB" dirty="0"/>
              <a:t>               </a:t>
            </a:r>
            <a:r>
              <a:rPr lang="en-GB" dirty="0" err="1"/>
              <a:t>std</a:t>
            </a:r>
            <a:r>
              <a:rPr lang="en-GB" dirty="0"/>
              <a:t> of AZ&lt;10</a:t>
            </a:r>
            <a:r>
              <a:rPr lang="en-GB" baseline="30000" dirty="0"/>
              <a:t>o</a:t>
            </a:r>
            <a:r>
              <a:rPr lang="en-GB" dirty="0"/>
              <a:t>, </a:t>
            </a:r>
          </a:p>
          <a:p>
            <a:r>
              <a:rPr lang="en-GB" dirty="0"/>
              <a:t>               relative </a:t>
            </a:r>
            <a:r>
              <a:rPr lang="en-GB" dirty="0" err="1"/>
              <a:t>std</a:t>
            </a:r>
            <a:r>
              <a:rPr lang="en-GB" dirty="0"/>
              <a:t> of </a:t>
            </a:r>
            <a:r>
              <a:rPr lang="en-US" dirty="0"/>
              <a:t>|</a:t>
            </a:r>
            <a:r>
              <a:rPr lang="en-GB" b="1" i="1" dirty="0"/>
              <a:t>v</a:t>
            </a:r>
            <a:r>
              <a:rPr lang="en-GB" dirty="0"/>
              <a:t>|&lt;5%</a:t>
            </a:r>
            <a:endParaRPr lang="en-US" dirty="0"/>
          </a:p>
          <a:p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203950" y="1196752"/>
            <a:ext cx="252091" cy="21602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03912" y="2132856"/>
            <a:ext cx="936104" cy="16917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3542780"/>
            <a:ext cx="4359136" cy="3270597"/>
          </a:xfrm>
          <a:prstGeom prst="rect">
            <a:avLst/>
          </a:prstGeom>
        </p:spPr>
      </p:pic>
      <p:cxnSp>
        <p:nvCxnSpPr>
          <p:cNvPr id="30" name="Přímá spojnice se šipkou 29"/>
          <p:cNvCxnSpPr/>
          <p:nvPr/>
        </p:nvCxnSpPr>
        <p:spPr>
          <a:xfrm>
            <a:off x="8832304" y="4581128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571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344490" y="-99392"/>
            <a:ext cx="9504039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cs-CZ" sz="2400" dirty="0">
                <a:solidFill>
                  <a:srgbClr val="FF0000"/>
                </a:solidFill>
              </a:rPr>
              <a:t>Comparison of GW characteristics in the troposphere</a:t>
            </a:r>
            <a:r>
              <a:rPr lang="cs-CZ" altLang="cs-CZ" sz="2400" dirty="0">
                <a:solidFill>
                  <a:srgbClr val="FF0000"/>
                </a:solidFill>
              </a:rPr>
              <a:t>, </a:t>
            </a:r>
            <a:endParaRPr lang="en-US" altLang="cs-CZ" sz="24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cs-CZ" sz="2400" dirty="0">
                <a:solidFill>
                  <a:srgbClr val="FF0000"/>
                </a:solidFill>
              </a:rPr>
              <a:t>from microbarographs for calm and </a:t>
            </a:r>
            <a:r>
              <a:rPr lang="en-US" altLang="cs-CZ" sz="2400" dirty="0" err="1">
                <a:solidFill>
                  <a:srgbClr val="FF0000"/>
                </a:solidFill>
              </a:rPr>
              <a:t>streamer&amp;streamer-like</a:t>
            </a:r>
            <a:r>
              <a:rPr lang="en-US" altLang="cs-CZ" sz="2400" dirty="0">
                <a:solidFill>
                  <a:srgbClr val="FF0000"/>
                </a:solidFill>
              </a:rPr>
              <a:t> periods</a:t>
            </a:r>
            <a:endParaRPr lang="cs-CZ" altLang="cs-CZ" sz="2400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4" y="1832050"/>
            <a:ext cx="9144000" cy="43571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394651" y="908720"/>
            <a:ext cx="2906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RMS pressure fluctuations </a:t>
            </a:r>
          </a:p>
          <a:p>
            <a:r>
              <a:rPr lang="en-US" dirty="0"/>
              <a:t>in 5-60 min band</a:t>
            </a:r>
          </a:p>
          <a:p>
            <a:r>
              <a:rPr lang="en-US" dirty="0"/>
              <a:t>(3248/2140 intervals)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231904" y="910461"/>
            <a:ext cx="2484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 </a:t>
            </a:r>
          </a:p>
          <a:p>
            <a:r>
              <a:rPr lang="en-US" dirty="0"/>
              <a:t>horizontal velocity</a:t>
            </a:r>
          </a:p>
          <a:p>
            <a:r>
              <a:rPr lang="en-US" dirty="0"/>
              <a:t>(1517/1102 intervals)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24192" y="908720"/>
            <a:ext cx="2669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 </a:t>
            </a:r>
          </a:p>
          <a:p>
            <a:r>
              <a:rPr lang="en-US" dirty="0"/>
              <a:t>azimuth of propagation </a:t>
            </a:r>
          </a:p>
          <a:p>
            <a:r>
              <a:rPr lang="en-US" dirty="0"/>
              <a:t>(1517/1102 intervals)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47528" y="6169454"/>
            <a:ext cx="928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Vertical lines mark Q1, Q3, Q3+1.5(Q3-Q1), Q3+3(Q3-Q1); where Q1(Q3) is lower (upper) quartile  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124665" y="3789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72033" y="3816086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difference</a:t>
            </a:r>
          </a:p>
        </p:txBody>
      </p:sp>
    </p:spTree>
    <p:extLst>
      <p:ext uri="{BB962C8B-B14F-4D97-AF65-F5344CB8AC3E}">
        <p14:creationId xmlns:p14="http://schemas.microsoft.com/office/powerpoint/2010/main" val="85864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09800" y="216024"/>
            <a:ext cx="77724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onclusions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200" b="1" dirty="0"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19536" y="908720"/>
            <a:ext cx="8424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ERA5 </a:t>
            </a:r>
            <a:r>
              <a:rPr lang="en-US" sz="2000" dirty="0"/>
              <a:t>dataset </a:t>
            </a:r>
            <a:r>
              <a:rPr lang="en-US" sz="2000" dirty="0">
                <a:solidFill>
                  <a:srgbClr val="0070C0"/>
                </a:solidFill>
              </a:rPr>
              <a:t>streamer event 1 meet</a:t>
            </a:r>
            <a:r>
              <a:rPr lang="cs-CZ" sz="2000" dirty="0">
                <a:solidFill>
                  <a:srgbClr val="0070C0"/>
                </a:solidFill>
              </a:rPr>
              <a:t>s</a:t>
            </a:r>
            <a:r>
              <a:rPr lang="en-US" sz="2000" dirty="0">
                <a:solidFill>
                  <a:srgbClr val="0070C0"/>
                </a:solidFill>
              </a:rPr>
              <a:t> the conditions of global homogeneity </a:t>
            </a:r>
            <a:r>
              <a:rPr lang="en-US" sz="2000" dirty="0"/>
              <a:t>using </a:t>
            </a:r>
            <a:r>
              <a:rPr lang="en-US" sz="2000" dirty="0" smtClean="0"/>
              <a:t>AIC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BIC </a:t>
            </a:r>
            <a:r>
              <a:rPr lang="en-US" sz="2000" dirty="0"/>
              <a:t>does not give much better results and is computationally more </a:t>
            </a:r>
            <a:r>
              <a:rPr lang="en-US" sz="2000" dirty="0" smtClean="0"/>
              <a:t>demanding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Streamer events are rather small-scale phenomena (cf. SSW). Variations of stratospheric winds related to streamer events influence signals propagating through the region of the streamer </a:t>
            </a:r>
            <a:r>
              <a:rPr lang="en-GB" sz="2000" dirty="0" smtClean="0"/>
              <a:t>event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observations can strongly depend on the mutual location of the infrasound source, the region influenced by the streamer event, and the infrasound </a:t>
            </a:r>
            <a:r>
              <a:rPr lang="en-GB" sz="2000" dirty="0" smtClean="0"/>
              <a:t>array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2000" dirty="0"/>
              <a:t>Insufficient statistics for pure streamer </a:t>
            </a:r>
            <a:r>
              <a:rPr lang="en-US" altLang="cs-CZ" sz="2000" dirty="0" smtClean="0"/>
              <a:t>event</a:t>
            </a:r>
            <a:endParaRPr lang="cs-CZ" alt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dirty="0" err="1" smtClean="0"/>
              <a:t>Some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detection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for</a:t>
            </a:r>
            <a:r>
              <a:rPr lang="cs-CZ" altLang="cs-CZ" sz="2000" dirty="0" smtClean="0"/>
              <a:t> </a:t>
            </a:r>
            <a:r>
              <a:rPr lang="en-US" altLang="cs-CZ" sz="2000" dirty="0">
                <a:cs typeface="Arial" panose="020B0604020202020204" pitchFamily="34" charset="0"/>
              </a:rPr>
              <a:t>2-D GW analysis </a:t>
            </a:r>
            <a:r>
              <a:rPr lang="en-US" altLang="cs-CZ" sz="2000" dirty="0" smtClean="0">
                <a:cs typeface="Arial" panose="020B0604020202020204" pitchFamily="34" charset="0"/>
              </a:rPr>
              <a:t>from</a:t>
            </a:r>
            <a:r>
              <a:rPr lang="cs-CZ" altLang="cs-CZ" sz="2000" dirty="0" smtClean="0">
                <a:cs typeface="Arial" panose="020B0604020202020204" pitchFamily="34" charset="0"/>
              </a:rPr>
              <a:t> </a:t>
            </a:r>
            <a:r>
              <a:rPr lang="en-US" altLang="cs-CZ" sz="2000" dirty="0" err="1" smtClean="0">
                <a:cs typeface="Arial" panose="020B0604020202020204" pitchFamily="34" charset="0"/>
              </a:rPr>
              <a:t>microbarometer</a:t>
            </a:r>
            <a:r>
              <a:rPr lang="en-US" altLang="cs-CZ" sz="2000" dirty="0" smtClean="0">
                <a:cs typeface="Arial" panose="020B0604020202020204" pitchFamily="34" charset="0"/>
              </a:rPr>
              <a:t> </a:t>
            </a:r>
            <a:r>
              <a:rPr lang="en-US" altLang="cs-CZ" sz="2000" dirty="0">
                <a:cs typeface="Arial" panose="020B0604020202020204" pitchFamily="34" charset="0"/>
              </a:rPr>
              <a:t>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14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/>
              <a:t>Thank you for</a:t>
            </a:r>
            <a:r>
              <a:rPr lang="en-GB" sz="3200" dirty="0" smtClean="0"/>
              <a:t> attention</a:t>
            </a:r>
            <a:endParaRPr lang="cs-CZ" sz="3200" dirty="0"/>
          </a:p>
          <a:p>
            <a:pPr marL="0" indent="0" algn="ctr">
              <a:buNone/>
            </a:pPr>
            <a:r>
              <a:rPr lang="en-US" dirty="0"/>
              <a:t>Support by the Czech Science Foundation via Grant 21-03295S </a:t>
            </a:r>
            <a:r>
              <a:rPr lang="cs-CZ" smtClean="0"/>
              <a:t>and </a:t>
            </a:r>
            <a:r>
              <a:rPr lang="en-US" smtClean="0"/>
              <a:t>LISA </a:t>
            </a:r>
            <a:r>
              <a:rPr lang="en-US" dirty="0"/>
              <a:t>- Lidar measurements to Identify Streamers and analyze 459 Atmospheric waves, AEOLUS-INNOVATION, Contract No. 4000133567/20/I-BG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0266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Motivation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Aeolus measurements provide wind data (meridional or zonal component) for the whole stratosphere</a:t>
            </a:r>
          </a:p>
          <a:p>
            <a:endParaRPr lang="en-GB" dirty="0" smtClean="0"/>
          </a:p>
          <a:p>
            <a:r>
              <a:rPr lang="en-GB" dirty="0" smtClean="0"/>
              <a:t>ERA5 is available for the whole AEOLUS period on hourly basis  with grid points 0.25° in </a:t>
            </a:r>
            <a:r>
              <a:rPr lang="en-GB" dirty="0" err="1" smtClean="0"/>
              <a:t>lat</a:t>
            </a:r>
            <a:r>
              <a:rPr lang="en-GB" dirty="0" smtClean="0"/>
              <a:t>/</a:t>
            </a:r>
            <a:r>
              <a:rPr lang="en-GB" dirty="0" err="1" smtClean="0"/>
              <a:t>lon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Streamer events occur mainly in the middle latitude over Atlantic</a:t>
            </a:r>
          </a:p>
          <a:p>
            <a:endParaRPr lang="en-GB" dirty="0" smtClean="0"/>
          </a:p>
          <a:p>
            <a:r>
              <a:rPr lang="en-GB" dirty="0" smtClean="0"/>
              <a:t>ERA5 will help us to see dynamics not only in the middle atmosphere but in polar region as well</a:t>
            </a:r>
          </a:p>
          <a:p>
            <a:endParaRPr lang="en-GB" dirty="0" smtClean="0"/>
          </a:p>
          <a:p>
            <a:r>
              <a:rPr lang="en-GB" dirty="0" smtClean="0"/>
              <a:t>Analysis of Doppler sounding or microbarographs can show us condition in lower or higher levels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25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2272" y="-18473"/>
            <a:ext cx="7772400" cy="98072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Infrasound observations at WBCI</a:t>
            </a:r>
            <a:endParaRPr lang="cs-CZ" sz="3200" b="1" dirty="0"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39616" y="796642"/>
            <a:ext cx="7695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Frequency</a:t>
            </a:r>
            <a:r>
              <a:rPr lang="cs-CZ" sz="2000" dirty="0"/>
              <a:t> </a:t>
            </a:r>
            <a:r>
              <a:rPr lang="en-US" sz="2000" dirty="0"/>
              <a:t>range</a:t>
            </a:r>
            <a:r>
              <a:rPr lang="cs-CZ" sz="2000" dirty="0"/>
              <a:t> </a:t>
            </a:r>
            <a:r>
              <a:rPr lang="en-US" sz="2000" dirty="0"/>
              <a:t>of</a:t>
            </a:r>
            <a:r>
              <a:rPr lang="cs-CZ" sz="2000" dirty="0"/>
              <a:t> </a:t>
            </a:r>
            <a:r>
              <a:rPr lang="en-US" sz="2000" dirty="0"/>
              <a:t>interest</a:t>
            </a:r>
            <a:r>
              <a:rPr lang="cs-CZ" sz="2000" dirty="0"/>
              <a:t>, </a:t>
            </a:r>
            <a:r>
              <a:rPr lang="en-US" sz="2000" dirty="0"/>
              <a:t>f = 0.0033-0.4 Hz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91544" y="1724611"/>
            <a:ext cx="3384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    Calm periods</a:t>
            </a:r>
          </a:p>
          <a:p>
            <a:endParaRPr lang="en-US" sz="2000" b="1" dirty="0"/>
          </a:p>
          <a:p>
            <a:r>
              <a:rPr lang="en-US" sz="2000" dirty="0"/>
              <a:t>          02.03.-08.03.2020</a:t>
            </a:r>
          </a:p>
          <a:p>
            <a:r>
              <a:rPr lang="en-US" sz="2000" dirty="0"/>
              <a:t>          09.03.-14.03.2020</a:t>
            </a:r>
          </a:p>
          <a:p>
            <a:r>
              <a:rPr lang="en-US" sz="2000" dirty="0"/>
              <a:t>          28.03.-10.04.2020</a:t>
            </a:r>
          </a:p>
          <a:p>
            <a:r>
              <a:rPr lang="en-US" sz="2000" dirty="0"/>
              <a:t>          19.04.-27.05.2020</a:t>
            </a:r>
          </a:p>
          <a:p>
            <a:r>
              <a:rPr lang="en-US" sz="2000" dirty="0"/>
              <a:t>          09.11.-15.11.2020</a:t>
            </a:r>
          </a:p>
          <a:p>
            <a:r>
              <a:rPr lang="en-US" sz="2000" dirty="0"/>
              <a:t>          12.12.-22.12.2020</a:t>
            </a:r>
          </a:p>
          <a:p>
            <a:r>
              <a:rPr lang="en-US" sz="2000" dirty="0"/>
              <a:t>          30.12.20-06.01.21</a:t>
            </a:r>
          </a:p>
          <a:p>
            <a:r>
              <a:rPr lang="en-US" sz="2000" dirty="0"/>
              <a:t>          21.01.-20.02.2021</a:t>
            </a:r>
          </a:p>
          <a:p>
            <a:r>
              <a:rPr lang="en-US" sz="2000" dirty="0"/>
              <a:t>          28.02.-07.03.2021</a:t>
            </a:r>
          </a:p>
          <a:p>
            <a:r>
              <a:rPr lang="en-US" sz="2000" dirty="0"/>
              <a:t>          13.03.-24.03.2021</a:t>
            </a:r>
          </a:p>
          <a:p>
            <a:r>
              <a:rPr lang="en-US" sz="2000" dirty="0"/>
              <a:t>          29.03.-07.04.2021</a:t>
            </a:r>
          </a:p>
          <a:p>
            <a:endParaRPr lang="en-US" sz="2000" dirty="0"/>
          </a:p>
          <a:p>
            <a:r>
              <a:rPr lang="cs-CZ" sz="2000" b="1" dirty="0" smtClean="0"/>
              <a:t>          </a:t>
            </a:r>
            <a:r>
              <a:rPr lang="en-US" sz="2000" b="1" dirty="0" smtClean="0"/>
              <a:t>∑       </a:t>
            </a:r>
            <a:r>
              <a:rPr lang="en-US" sz="2000" b="1" dirty="0"/>
              <a:t>153 </a:t>
            </a:r>
            <a:r>
              <a:rPr lang="en-US" sz="2000" b="1" dirty="0" smtClean="0"/>
              <a:t>days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75920" y="1724611"/>
            <a:ext cx="39981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         Streamer(-like) events</a:t>
            </a:r>
          </a:p>
          <a:p>
            <a:endParaRPr lang="en-US" sz="2000" dirty="0"/>
          </a:p>
          <a:p>
            <a:r>
              <a:rPr lang="en-US" sz="2000" dirty="0"/>
              <a:t>               06.02.-10.02.2020</a:t>
            </a:r>
            <a:endParaRPr lang="en-US" sz="2000" b="1" dirty="0"/>
          </a:p>
          <a:p>
            <a:r>
              <a:rPr lang="en-US" sz="2000" dirty="0"/>
              <a:t>               31.08.-03.09.2020</a:t>
            </a:r>
          </a:p>
          <a:p>
            <a:r>
              <a:rPr lang="en-US" sz="2000" dirty="0"/>
              <a:t>               05.09.-11.09.2020</a:t>
            </a:r>
            <a:endParaRPr lang="en-US" sz="2000" b="1" dirty="0"/>
          </a:p>
          <a:p>
            <a:r>
              <a:rPr lang="en-US" sz="2000" dirty="0"/>
              <a:t>               03.11.-07.11.2020</a:t>
            </a:r>
          </a:p>
          <a:p>
            <a:r>
              <a:rPr lang="en-US" sz="2000" dirty="0"/>
              <a:t>               21.11.-25.11.2020              </a:t>
            </a:r>
          </a:p>
          <a:p>
            <a:r>
              <a:rPr lang="en-US" sz="2000" dirty="0"/>
              <a:t>               23.02.-27.02.2021</a:t>
            </a:r>
          </a:p>
          <a:p>
            <a:r>
              <a:rPr lang="en-US" sz="2000" dirty="0"/>
              <a:t>               09.03.-12.03.2021</a:t>
            </a:r>
          </a:p>
          <a:p>
            <a:endParaRPr lang="en-US" sz="2000" dirty="0"/>
          </a:p>
          <a:p>
            <a:r>
              <a:rPr lang="en-US" sz="2000" dirty="0"/>
              <a:t>   </a:t>
            </a:r>
            <a:r>
              <a:rPr lang="cs-CZ" sz="2000" dirty="0" smtClean="0"/>
              <a:t>            </a:t>
            </a:r>
            <a:r>
              <a:rPr lang="en-US" sz="2000" dirty="0" smtClean="0"/>
              <a:t> </a:t>
            </a:r>
            <a:r>
              <a:rPr lang="en-US" sz="2000" b="1" dirty="0"/>
              <a:t>∑       35 </a:t>
            </a:r>
            <a:r>
              <a:rPr lang="en-US" sz="2000" b="1" dirty="0" smtClean="0"/>
              <a:t>days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976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77333" y="1194753"/>
            <a:ext cx="10457392" cy="5482272"/>
          </a:xfrm>
        </p:spPr>
        <p:txBody>
          <a:bodyPr>
            <a:noAutofit/>
          </a:bodyPr>
          <a:lstStyle/>
          <a:p>
            <a:r>
              <a:rPr lang="cs-CZ" sz="2800" dirty="0" err="1">
                <a:solidFill>
                  <a:srgbClr val="0070C0"/>
                </a:solidFill>
              </a:rPr>
              <a:t>Statistical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description</a:t>
            </a:r>
            <a:r>
              <a:rPr lang="cs-CZ" sz="2800" dirty="0">
                <a:solidFill>
                  <a:srgbClr val="0070C0"/>
                </a:solidFill>
              </a:rPr>
              <a:t> ERA5 data</a:t>
            </a:r>
            <a:r>
              <a:rPr lang="en-US" sz="2800" dirty="0">
                <a:solidFill>
                  <a:srgbClr val="0070C0"/>
                </a:solidFill>
              </a:rPr>
              <a:t>set</a:t>
            </a:r>
            <a:endParaRPr lang="cs-CZ" sz="2800" dirty="0">
              <a:solidFill>
                <a:srgbClr val="0070C0"/>
              </a:solidFill>
            </a:endParaRPr>
          </a:p>
          <a:p>
            <a:endParaRPr lang="en-GB" sz="2000" b="1" dirty="0" smtClean="0"/>
          </a:p>
          <a:p>
            <a:r>
              <a:rPr lang="en-GB" sz="2000" b="1" dirty="0" smtClean="0"/>
              <a:t>Homogeneity </a:t>
            </a:r>
            <a:r>
              <a:rPr lang="en-GB" sz="2000" b="1" dirty="0"/>
              <a:t>testing, using AIC </a:t>
            </a:r>
            <a:r>
              <a:rPr lang="en-GB" sz="2000" dirty="0"/>
              <a:t>(</a:t>
            </a:r>
            <a:r>
              <a:rPr lang="en-GB" sz="2000" dirty="0" err="1"/>
              <a:t>Akaike’s</a:t>
            </a:r>
            <a:r>
              <a:rPr lang="en-GB" sz="2000" dirty="0"/>
              <a:t> information criterion</a:t>
            </a:r>
            <a:r>
              <a:rPr lang="cs-CZ" sz="2000" dirty="0" smtClean="0"/>
              <a:t>), </a:t>
            </a:r>
            <a:r>
              <a:rPr lang="en-US" sz="2000" dirty="0" smtClean="0"/>
              <a:t>Chapter 5.1.1</a:t>
            </a:r>
            <a:endParaRPr lang="cs-CZ" sz="2000" dirty="0"/>
          </a:p>
          <a:p>
            <a:pPr marL="0" indent="0">
              <a:buNone/>
            </a:pPr>
            <a:r>
              <a:rPr lang="en-GB" sz="2000" i="1" dirty="0"/>
              <a:t> </a:t>
            </a:r>
            <a:r>
              <a:rPr lang="en-GB" sz="2000" i="1" dirty="0" smtClean="0"/>
              <a:t>AIC </a:t>
            </a:r>
            <a:r>
              <a:rPr lang="en-GB" sz="2000" i="1" dirty="0"/>
              <a:t>= - (</a:t>
            </a:r>
            <a:r>
              <a:rPr lang="en-GB" sz="2000" i="1" dirty="0" err="1"/>
              <a:t>maximumlog</a:t>
            </a:r>
            <a:r>
              <a:rPr lang="en-GB" sz="2000" i="1" dirty="0"/>
              <a:t> - likelihood) + 2(number of free parameters)</a:t>
            </a:r>
            <a:r>
              <a:rPr lang="en-GB" sz="2000" dirty="0"/>
              <a:t> </a:t>
            </a: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	</a:t>
            </a:r>
            <a:r>
              <a:rPr lang="en-GB" sz="2000" dirty="0"/>
              <a:t>statistics for whole AEOLUS measurements period but the comparison </a:t>
            </a:r>
            <a:r>
              <a:rPr lang="en-GB" sz="2000" dirty="0" smtClean="0"/>
              <a:t>will </a:t>
            </a:r>
            <a:r>
              <a:rPr lang="en-GB" sz="2000" dirty="0"/>
              <a:t>be </a:t>
            </a:r>
            <a:r>
              <a:rPr lang="en-GB" sz="2000" dirty="0" smtClean="0"/>
              <a:t>applied mainly   on </a:t>
            </a:r>
            <a:r>
              <a:rPr lang="en-GB" sz="2000" dirty="0"/>
              <a:t>the streamer events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the </a:t>
            </a:r>
            <a:r>
              <a:rPr lang="en-GB" sz="2000" dirty="0"/>
              <a:t>AIC of the pooled model is 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de-DE" sz="2000" i="1" dirty="0" smtClean="0"/>
              <a:t>AIC</a:t>
            </a:r>
            <a:r>
              <a:rPr lang="de-DE" sz="2000" i="1" baseline="-25000" dirty="0" smtClean="0"/>
              <a:t>A</a:t>
            </a:r>
            <a:r>
              <a:rPr lang="de-DE" sz="2000" i="1" dirty="0" smtClean="0"/>
              <a:t> </a:t>
            </a:r>
            <a:r>
              <a:rPr lang="de-DE" sz="2000" i="1" dirty="0"/>
              <a:t>= (T+T</a:t>
            </a:r>
            <a:r>
              <a:rPr lang="de-DE" sz="2000" i="1" baseline="-25000" dirty="0"/>
              <a:t>1</a:t>
            </a:r>
            <a:r>
              <a:rPr lang="de-DE" sz="2000" i="1" dirty="0"/>
              <a:t>) </a:t>
            </a:r>
            <a:r>
              <a:rPr lang="de-DE" sz="2000" i="1" dirty="0" smtClean="0"/>
              <a:t>log(</a:t>
            </a:r>
            <a:r>
              <a:rPr lang="el-GR" sz="2000" i="1" dirty="0">
                <a:latin typeface="Corbel Light" panose="020B0303020204020204" pitchFamily="34" charset="0"/>
              </a:rPr>
              <a:t>σ </a:t>
            </a:r>
            <a:r>
              <a:rPr lang="en-US" sz="2000" i="1" baseline="-25000" dirty="0" smtClean="0"/>
              <a:t>A</a:t>
            </a:r>
            <a:r>
              <a:rPr lang="en-US" sz="2000" i="1" baseline="30000" dirty="0" smtClean="0"/>
              <a:t>2</a:t>
            </a:r>
            <a:r>
              <a:rPr lang="de-DE" sz="2000" i="1" dirty="0"/>
              <a:t>) + </a:t>
            </a:r>
            <a:r>
              <a:rPr lang="de-DE" sz="2000" i="1" dirty="0" smtClean="0"/>
              <a:t>2(</a:t>
            </a:r>
            <a:r>
              <a:rPr lang="de-DE" sz="2000" i="1" dirty="0" err="1" smtClean="0"/>
              <a:t>p</a:t>
            </a:r>
            <a:r>
              <a:rPr lang="de-DE" sz="2000" i="1" baseline="-25000" dirty="0" err="1" smtClean="0"/>
              <a:t>A</a:t>
            </a:r>
            <a:r>
              <a:rPr lang="de-DE" sz="2000" i="1" dirty="0" smtClean="0"/>
              <a:t> </a:t>
            </a:r>
            <a:r>
              <a:rPr lang="de-DE" sz="2000" i="1" dirty="0"/>
              <a:t>+ </a:t>
            </a:r>
            <a:r>
              <a:rPr lang="de-DE" sz="2000" i="1" dirty="0" err="1"/>
              <a:t>intercept</a:t>
            </a:r>
            <a:r>
              <a:rPr lang="de-DE" sz="2000" i="1" dirty="0"/>
              <a:t> + 1</a:t>
            </a:r>
            <a:r>
              <a:rPr lang="de-DE" sz="2000" i="1" dirty="0" smtClean="0"/>
              <a:t>),</a:t>
            </a:r>
            <a:r>
              <a:rPr lang="en-GB" sz="2000" dirty="0" smtClean="0"/>
              <a:t> where </a:t>
            </a:r>
            <a:r>
              <a:rPr lang="el-GR" sz="2000" i="1" dirty="0">
                <a:latin typeface="Corbel Light" panose="020B0303020204020204" pitchFamily="34" charset="0"/>
              </a:rPr>
              <a:t>σ </a:t>
            </a:r>
            <a:r>
              <a:rPr lang="en-US" sz="2000" i="1" baseline="-25000" dirty="0" smtClean="0"/>
              <a:t>A</a:t>
            </a:r>
            <a:r>
              <a:rPr lang="en-US" sz="2000" i="1" baseline="30000" dirty="0" smtClean="0"/>
              <a:t>2</a:t>
            </a:r>
            <a:r>
              <a:rPr lang="en-GB" sz="2000" dirty="0" smtClean="0"/>
              <a:t> </a:t>
            </a:r>
            <a:r>
              <a:rPr lang="en-GB" sz="2000" dirty="0"/>
              <a:t>is the pooled error variance and </a:t>
            </a:r>
            <a:r>
              <a:rPr lang="de-DE" sz="2000" i="1" dirty="0"/>
              <a:t>p</a:t>
            </a:r>
            <a:r>
              <a:rPr lang="en-GB" sz="2000" i="1" baseline="-25000" dirty="0" smtClean="0"/>
              <a:t>A</a:t>
            </a:r>
            <a:r>
              <a:rPr lang="en-GB" sz="2000" dirty="0" smtClean="0"/>
              <a:t> </a:t>
            </a:r>
            <a:r>
              <a:rPr lang="en-GB" sz="2000" dirty="0"/>
              <a:t>is the order chosen to fit the pooled data set. </a:t>
            </a:r>
            <a:endParaRPr lang="cs-CZ" sz="2000" dirty="0"/>
          </a:p>
          <a:p>
            <a:r>
              <a:rPr lang="cs-CZ" sz="2000" b="1" dirty="0" err="1" smtClean="0"/>
              <a:t>Decision</a:t>
            </a:r>
            <a:endParaRPr lang="en-US" sz="2000" b="1" dirty="0" smtClean="0"/>
          </a:p>
          <a:p>
            <a:pPr lvl="0"/>
            <a:r>
              <a:rPr lang="cs-CZ" sz="2000" dirty="0" err="1"/>
              <a:t>If</a:t>
            </a:r>
            <a:r>
              <a:rPr lang="cs-CZ" sz="2000" dirty="0"/>
              <a:t> </a:t>
            </a:r>
            <a:r>
              <a:rPr lang="en-GB" sz="2000" i="1" dirty="0"/>
              <a:t>AIC</a:t>
            </a:r>
            <a:r>
              <a:rPr lang="en-GB" sz="2000" i="1" baseline="-25000" dirty="0"/>
              <a:t>J</a:t>
            </a:r>
            <a:r>
              <a:rPr lang="en-GB" sz="2000" i="1" dirty="0"/>
              <a:t> &lt; </a:t>
            </a:r>
            <a:r>
              <a:rPr lang="en-GB" sz="2000" i="1" dirty="0" smtClean="0"/>
              <a:t>AIC</a:t>
            </a:r>
            <a:r>
              <a:rPr lang="en-GB" sz="2000" i="1" baseline="-25000" dirty="0" smtClean="0"/>
              <a:t>A </a:t>
            </a:r>
            <a:r>
              <a:rPr lang="cs-CZ" sz="2000" dirty="0" err="1" smtClean="0"/>
              <a:t>switch</a:t>
            </a:r>
            <a:r>
              <a:rPr lang="cs-CZ" sz="2000" dirty="0" smtClean="0"/>
              <a:t> </a:t>
            </a:r>
            <a:r>
              <a:rPr lang="cs-CZ" sz="2000" dirty="0"/>
              <a:t>to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new</a:t>
            </a:r>
            <a:r>
              <a:rPr lang="cs-CZ" sz="2000" dirty="0"/>
              <a:t> model, </a:t>
            </a:r>
            <a:r>
              <a:rPr lang="cs-CZ" sz="2000" dirty="0" err="1"/>
              <a:t>since</a:t>
            </a:r>
            <a:r>
              <a:rPr lang="cs-CZ" sz="2000" dirty="0"/>
              <a:t> </a:t>
            </a:r>
            <a:r>
              <a:rPr lang="cs-CZ" sz="2000" dirty="0" err="1"/>
              <a:t>there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a </a:t>
            </a:r>
            <a:r>
              <a:rPr lang="cs-CZ" sz="2000" dirty="0" err="1"/>
              <a:t>change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structure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time</a:t>
            </a:r>
            <a:r>
              <a:rPr lang="cs-CZ" sz="2000" dirty="0"/>
              <a:t> </a:t>
            </a:r>
            <a:r>
              <a:rPr lang="cs-CZ" sz="2000" dirty="0" err="1"/>
              <a:t>series</a:t>
            </a:r>
            <a:r>
              <a:rPr lang="cs-CZ" sz="2000" dirty="0"/>
              <a:t>. </a:t>
            </a:r>
          </a:p>
          <a:p>
            <a:r>
              <a:rPr lang="cs-CZ" sz="2000" dirty="0" err="1"/>
              <a:t>If</a:t>
            </a:r>
            <a:r>
              <a:rPr lang="cs-CZ" sz="2000" dirty="0"/>
              <a:t> </a:t>
            </a:r>
            <a:r>
              <a:rPr lang="en-GB" sz="2000" i="1" dirty="0"/>
              <a:t>AIC</a:t>
            </a:r>
            <a:r>
              <a:rPr lang="en-GB" sz="2000" i="1" baseline="-25000" dirty="0"/>
              <a:t>J</a:t>
            </a:r>
            <a:r>
              <a:rPr lang="en-GB" sz="2000" i="1" dirty="0"/>
              <a:t> ≥ AIC</a:t>
            </a:r>
            <a:r>
              <a:rPr lang="en-GB" sz="2000" i="1" baseline="-25000" dirty="0"/>
              <a:t>A</a:t>
            </a:r>
            <a:r>
              <a:rPr lang="en-GB" sz="2000" dirty="0"/>
              <a:t> </a:t>
            </a:r>
            <a:r>
              <a:rPr lang="cs-CZ" sz="2000" dirty="0" smtClean="0"/>
              <a:t>pool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two</a:t>
            </a:r>
            <a:r>
              <a:rPr lang="cs-CZ" sz="2000" dirty="0"/>
              <a:t> data </a:t>
            </a:r>
            <a:r>
              <a:rPr lang="cs-CZ" sz="2000" dirty="0" err="1"/>
              <a:t>sets</a:t>
            </a:r>
            <a:r>
              <a:rPr lang="cs-CZ" sz="2000" dirty="0"/>
              <a:t>, </a:t>
            </a:r>
            <a:r>
              <a:rPr lang="cs-CZ" sz="2000" dirty="0" err="1"/>
              <a:t>since</a:t>
            </a:r>
            <a:r>
              <a:rPr lang="cs-CZ" sz="2000" dirty="0"/>
              <a:t> </a:t>
            </a:r>
            <a:r>
              <a:rPr lang="cs-CZ" sz="2000" dirty="0" err="1"/>
              <a:t>two</a:t>
            </a:r>
            <a:r>
              <a:rPr lang="cs-CZ" sz="2000" dirty="0"/>
              <a:t> data </a:t>
            </a:r>
            <a:r>
              <a:rPr lang="cs-CZ" sz="2000" dirty="0" err="1"/>
              <a:t>sets</a:t>
            </a:r>
            <a:r>
              <a:rPr lang="cs-CZ" sz="2000" dirty="0"/>
              <a:t> are </a:t>
            </a:r>
            <a:r>
              <a:rPr lang="cs-CZ" sz="2000" dirty="0" err="1"/>
              <a:t>considered</a:t>
            </a:r>
            <a:r>
              <a:rPr lang="cs-CZ" sz="2000" dirty="0"/>
              <a:t> to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err="1" smtClean="0"/>
              <a:t>homogeneou</a:t>
            </a:r>
            <a:r>
              <a:rPr lang="en-US" sz="2000" dirty="0" smtClean="0"/>
              <a:t>s</a:t>
            </a:r>
            <a:endParaRPr lang="cs-CZ" sz="2000" dirty="0" smtClean="0"/>
          </a:p>
          <a:p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120775" y="140652"/>
            <a:ext cx="10880726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 smtClean="0">
                <a:solidFill>
                  <a:srgbClr val="0070C0"/>
                </a:solidFill>
              </a:rPr>
              <a:t>Homogeneity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testing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Streamer 1</a:t>
            </a:r>
            <a:endParaRPr lang="cs-CZ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20775" y="1100269"/>
            <a:ext cx="10404475" cy="497204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Fit </a:t>
            </a:r>
            <a:r>
              <a:rPr lang="cs-CZ" sz="2400" dirty="0" err="1"/>
              <a:t>statistics</a:t>
            </a:r>
            <a:r>
              <a:rPr lang="en-US" sz="2400" dirty="0"/>
              <a:t> comparison for streamer event 1.- 9.11. 2020 </a:t>
            </a:r>
            <a:endParaRPr lang="cs-CZ" sz="2400" dirty="0" smtClean="0"/>
          </a:p>
          <a:p>
            <a:r>
              <a:rPr lang="en-GB" sz="2000" dirty="0" smtClean="0"/>
              <a:t>data </a:t>
            </a:r>
            <a:r>
              <a:rPr lang="en-GB" sz="2000" dirty="0"/>
              <a:t>segment 40</a:t>
            </a:r>
            <a:r>
              <a:rPr lang="en-GB" sz="2000" baseline="30000" dirty="0"/>
              <a:t>o</a:t>
            </a:r>
            <a:r>
              <a:rPr lang="en-GB" sz="2000" dirty="0"/>
              <a:t> N - 60</a:t>
            </a:r>
            <a:r>
              <a:rPr lang="en-GB" sz="2000" baseline="30000" dirty="0"/>
              <a:t>o</a:t>
            </a:r>
            <a:r>
              <a:rPr lang="en-GB" sz="2000" dirty="0"/>
              <a:t> N </a:t>
            </a:r>
            <a:r>
              <a:rPr lang="en-GB" sz="2000" dirty="0" smtClean="0"/>
              <a:t>latitudes</a:t>
            </a:r>
            <a:r>
              <a:rPr lang="cs-CZ" sz="2000" dirty="0"/>
              <a:t> </a:t>
            </a:r>
            <a:r>
              <a:rPr lang="en-US" sz="2000" dirty="0" smtClean="0"/>
              <a:t>meets </a:t>
            </a:r>
            <a:r>
              <a:rPr lang="en-US" sz="2000" dirty="0"/>
              <a:t>the </a:t>
            </a:r>
            <a:r>
              <a:rPr lang="cs-CZ" sz="2000" dirty="0" err="1" smtClean="0"/>
              <a:t>homogeneity</a:t>
            </a:r>
            <a:r>
              <a:rPr lang="cs-CZ" sz="2000" dirty="0" smtClean="0"/>
              <a:t> </a:t>
            </a:r>
            <a:r>
              <a:rPr lang="en-US" sz="2000" dirty="0" smtClean="0"/>
              <a:t>criterion </a:t>
            </a:r>
            <a:r>
              <a:rPr lang="en-US" sz="2000" dirty="0"/>
              <a:t>slightly </a:t>
            </a:r>
            <a:r>
              <a:rPr lang="cs-CZ" sz="2000" dirty="0" err="1"/>
              <a:t>worse</a:t>
            </a:r>
            <a:r>
              <a:rPr lang="en-US" sz="2000" dirty="0"/>
              <a:t> than whole </a:t>
            </a:r>
            <a:r>
              <a:rPr lang="en-US" sz="2000" dirty="0" smtClean="0"/>
              <a:t>file</a:t>
            </a:r>
            <a:r>
              <a:rPr lang="cs-CZ" sz="2000" dirty="0" smtClean="0"/>
              <a:t> (40°N-90°N), </a:t>
            </a:r>
            <a:r>
              <a:rPr lang="cs-CZ" sz="2000" dirty="0" err="1"/>
              <a:t>larger</a:t>
            </a:r>
            <a:r>
              <a:rPr lang="cs-CZ" sz="2000" dirty="0"/>
              <a:t> </a:t>
            </a:r>
            <a:r>
              <a:rPr lang="cs-CZ" sz="2000" dirty="0" smtClean="0"/>
              <a:t>variance,</a:t>
            </a:r>
            <a:endParaRPr lang="en-US" sz="2000" dirty="0"/>
          </a:p>
          <a:p>
            <a:pPr marL="0" indent="0">
              <a:buNone/>
            </a:pPr>
            <a:endParaRPr lang="cs-CZ" sz="24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050639"/>
              </p:ext>
            </p:extLst>
          </p:nvPr>
        </p:nvGraphicFramePr>
        <p:xfrm>
          <a:off x="414356" y="2421069"/>
          <a:ext cx="5094156" cy="2143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503">
                <a:tc gridSpan="2">
                  <a:txBody>
                    <a:bodyPr/>
                    <a:lstStyle/>
                    <a:p>
                      <a:pPr marL="180340" marR="0" lvl="0" indent="0" algn="ctr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</a:rPr>
                        <a:t>Fit </a:t>
                      </a:r>
                      <a:r>
                        <a:rPr lang="cs-CZ" sz="1800" dirty="0" err="1" smtClean="0">
                          <a:effectLst/>
                        </a:rPr>
                        <a:t>Statistics</a:t>
                      </a:r>
                      <a:r>
                        <a:rPr lang="en-US" sz="1800" dirty="0" smtClean="0">
                          <a:effectLst/>
                        </a:rPr>
                        <a:t>  </a:t>
                      </a:r>
                      <a:r>
                        <a:rPr lang="en-US" sz="1800" dirty="0" smtClean="0"/>
                        <a:t>40</a:t>
                      </a:r>
                      <a:r>
                        <a:rPr lang="en-US" sz="1800" baseline="30000" dirty="0" smtClean="0"/>
                        <a:t>o </a:t>
                      </a:r>
                      <a:r>
                        <a:rPr lang="en-US" sz="1800" dirty="0" smtClean="0"/>
                        <a:t>N - </a:t>
                      </a:r>
                      <a:r>
                        <a:rPr lang="cs-CZ" sz="1800" dirty="0" smtClean="0"/>
                        <a:t>6</a:t>
                      </a:r>
                      <a:r>
                        <a:rPr lang="en-US" sz="1800" dirty="0" smtClean="0"/>
                        <a:t>0</a:t>
                      </a:r>
                      <a:r>
                        <a:rPr lang="en-US" sz="1800" baseline="30000" dirty="0" smtClean="0"/>
                        <a:t>o </a:t>
                      </a:r>
                      <a:r>
                        <a:rPr lang="en-US" sz="1800" dirty="0" smtClean="0"/>
                        <a:t>N</a:t>
                      </a:r>
                      <a:endParaRPr lang="cs-CZ" sz="1800" baseline="30000" dirty="0" smtClean="0"/>
                    </a:p>
                  </a:txBody>
                  <a:tcPr marL="31750" marR="31750" marT="31750" marB="3175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marL="18034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-2 </a:t>
                      </a:r>
                      <a:r>
                        <a:rPr lang="en-US" sz="1800" dirty="0" smtClean="0">
                          <a:effectLst/>
                        </a:rPr>
                        <a:t>RLL (</a:t>
                      </a:r>
                      <a:r>
                        <a:rPr lang="cs-CZ" sz="1800" dirty="0" smtClean="0">
                          <a:effectLst/>
                        </a:rPr>
                        <a:t>Res </a:t>
                      </a:r>
                      <a:r>
                        <a:rPr lang="cs-CZ" sz="1800" dirty="0">
                          <a:effectLst/>
                        </a:rPr>
                        <a:t>Log </a:t>
                      </a:r>
                      <a:r>
                        <a:rPr lang="cs-CZ" sz="1800" dirty="0" err="1" smtClean="0">
                          <a:effectLst/>
                        </a:rPr>
                        <a:t>Likelihood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655</a:t>
                      </a:r>
                      <a:r>
                        <a:rPr lang="cs-CZ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62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marL="18034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AIC</a:t>
                      </a:r>
                      <a:r>
                        <a:rPr lang="en-US" sz="1800" dirty="0" smtClean="0">
                          <a:effectLst/>
                        </a:rPr>
                        <a:t> (</a:t>
                      </a:r>
                      <a:r>
                        <a:rPr lang="cs-CZ" sz="1800" dirty="0" err="1" smtClean="0">
                          <a:effectLst/>
                        </a:rPr>
                        <a:t>Akaike’s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information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criterion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653.6</a:t>
                      </a:r>
                      <a:r>
                        <a:rPr lang="en-US" sz="1800" dirty="0" smtClean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marL="180340" marR="0" lvl="0" indent="0" algn="l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AICC</a:t>
                      </a:r>
                      <a:r>
                        <a:rPr lang="en-US" sz="1800" dirty="0" smtClean="0">
                          <a:effectLst/>
                        </a:rPr>
                        <a:t> (Corrected AIC)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endParaRPr lang="cs-CZ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653.</a:t>
                      </a:r>
                      <a:r>
                        <a:rPr lang="en-US" sz="1800" dirty="0" smtClean="0">
                          <a:effectLst/>
                        </a:rPr>
                        <a:t>74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marL="180340" marR="0" lvl="0" indent="0" algn="l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BIC</a:t>
                      </a:r>
                      <a:r>
                        <a:rPr lang="en-US" sz="1800" dirty="0" smtClean="0">
                          <a:effectLst/>
                        </a:rPr>
                        <a:t> (</a:t>
                      </a:r>
                      <a:r>
                        <a:rPr lang="cs-CZ" sz="1800" dirty="0" err="1" smtClean="0">
                          <a:effectLst/>
                        </a:rPr>
                        <a:t>Bayesian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information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criterion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endParaRPr lang="cs-CZ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655</a:t>
                      </a:r>
                      <a:r>
                        <a:rPr lang="cs-CZ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60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82809"/>
              </p:ext>
            </p:extLst>
          </p:nvPr>
        </p:nvGraphicFramePr>
        <p:xfrm>
          <a:off x="29269" y="4671919"/>
          <a:ext cx="5854616" cy="1703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382">
                <a:tc gridSpan="3">
                  <a:txBody>
                    <a:bodyPr/>
                    <a:lstStyle/>
                    <a:p>
                      <a:pPr marL="180340" algn="ct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Covariance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Parameter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Estimates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 marL="18034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Cov</a:t>
                      </a:r>
                      <a:r>
                        <a:rPr lang="cs-CZ" sz="2000" dirty="0">
                          <a:effectLst/>
                        </a:rPr>
                        <a:t> Parm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Estimate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Standard </a:t>
                      </a:r>
                      <a:r>
                        <a:rPr lang="cs-CZ" sz="1800" dirty="0" err="1">
                          <a:effectLst/>
                        </a:rPr>
                        <a:t>Error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 marL="18034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Var</a:t>
                      </a:r>
                      <a:r>
                        <a:rPr lang="en-US" sz="2000" baseline="0" dirty="0" smtClean="0">
                          <a:effectLst/>
                        </a:rPr>
                        <a:t> (</a:t>
                      </a:r>
                      <a:r>
                        <a:rPr lang="cs-CZ" sz="2000" dirty="0" smtClean="0">
                          <a:effectLst/>
                        </a:rPr>
                        <a:t>R</a:t>
                      </a:r>
                      <a:r>
                        <a:rPr lang="en-US" sz="2000" dirty="0" smtClean="0">
                          <a:effectLst/>
                        </a:rPr>
                        <a:t>S</a:t>
                      </a:r>
                      <a:r>
                        <a:rPr lang="cs-CZ" sz="2000" dirty="0" err="1" smtClean="0">
                          <a:effectLst/>
                        </a:rPr>
                        <a:t>mooth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174.</a:t>
                      </a:r>
                      <a:r>
                        <a:rPr lang="en-US" sz="1800" dirty="0" smtClean="0">
                          <a:effectLst/>
                        </a:rPr>
                        <a:t>19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56</a:t>
                      </a:r>
                      <a:r>
                        <a:rPr lang="cs-CZ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7565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 marL="18034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Residual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cs-CZ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4553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0.5</a:t>
                      </a:r>
                      <a:r>
                        <a:rPr lang="en-US" sz="1800" dirty="0" smtClean="0">
                          <a:effectLst/>
                        </a:rPr>
                        <a:t>628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120775" y="140652"/>
            <a:ext cx="10880726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70C0"/>
                </a:solidFill>
              </a:rPr>
              <a:t>Homogeneity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 err="1" smtClean="0">
                <a:solidFill>
                  <a:srgbClr val="0070C0"/>
                </a:solidFill>
              </a:rPr>
              <a:t>testing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Streamer 1</a:t>
            </a:r>
            <a:endParaRPr lang="cs-CZ" sz="4000" dirty="0">
              <a:solidFill>
                <a:srgbClr val="0070C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950915"/>
              </p:ext>
            </p:extLst>
          </p:nvPr>
        </p:nvGraphicFramePr>
        <p:xfrm>
          <a:off x="6757283" y="2421069"/>
          <a:ext cx="5094156" cy="2143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503">
                <a:tc gridSpan="2">
                  <a:txBody>
                    <a:bodyPr/>
                    <a:lstStyle/>
                    <a:p>
                      <a:pPr marL="180340" marR="0" lvl="0" indent="0" algn="ctr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</a:rPr>
                        <a:t>Fit </a:t>
                      </a:r>
                      <a:r>
                        <a:rPr lang="cs-CZ" sz="1800" dirty="0" err="1" smtClean="0">
                          <a:effectLst/>
                        </a:rPr>
                        <a:t>Statistics</a:t>
                      </a:r>
                      <a:r>
                        <a:rPr lang="en-US" sz="1800" dirty="0" smtClean="0">
                          <a:effectLst/>
                        </a:rPr>
                        <a:t>  </a:t>
                      </a:r>
                      <a:r>
                        <a:rPr lang="en-US" sz="1800" dirty="0" smtClean="0"/>
                        <a:t>40</a:t>
                      </a:r>
                      <a:r>
                        <a:rPr lang="en-US" sz="1800" baseline="30000" dirty="0" smtClean="0"/>
                        <a:t>o </a:t>
                      </a:r>
                      <a:r>
                        <a:rPr lang="en-US" sz="1800" dirty="0" smtClean="0"/>
                        <a:t>N - </a:t>
                      </a:r>
                      <a:r>
                        <a:rPr lang="cs-CZ" sz="1800" dirty="0" smtClean="0"/>
                        <a:t>9</a:t>
                      </a:r>
                      <a:r>
                        <a:rPr lang="en-US" sz="1800" dirty="0" smtClean="0"/>
                        <a:t>0</a:t>
                      </a:r>
                      <a:r>
                        <a:rPr lang="en-US" sz="1800" baseline="30000" dirty="0" smtClean="0"/>
                        <a:t>o </a:t>
                      </a:r>
                      <a:r>
                        <a:rPr lang="en-US" sz="1800" dirty="0" smtClean="0"/>
                        <a:t>N</a:t>
                      </a:r>
                      <a:endParaRPr lang="cs-CZ" sz="1800" baseline="30000" dirty="0" smtClean="0"/>
                    </a:p>
                  </a:txBody>
                  <a:tcPr marL="31750" marR="31750" marT="31750" marB="3175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marL="18034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-2 </a:t>
                      </a:r>
                      <a:r>
                        <a:rPr lang="en-US" sz="1800" dirty="0" smtClean="0">
                          <a:effectLst/>
                        </a:rPr>
                        <a:t>RLL (</a:t>
                      </a:r>
                      <a:r>
                        <a:rPr lang="cs-CZ" sz="1800" dirty="0" smtClean="0">
                          <a:effectLst/>
                        </a:rPr>
                        <a:t>Res </a:t>
                      </a:r>
                      <a:r>
                        <a:rPr lang="cs-CZ" sz="1800" dirty="0">
                          <a:effectLst/>
                        </a:rPr>
                        <a:t>Log </a:t>
                      </a:r>
                      <a:r>
                        <a:rPr lang="cs-CZ" sz="1800" dirty="0" err="1" smtClean="0">
                          <a:effectLst/>
                        </a:rPr>
                        <a:t>Likelihood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915.5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marL="18034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AIC</a:t>
                      </a:r>
                      <a:r>
                        <a:rPr lang="en-US" sz="1800" dirty="0" smtClean="0">
                          <a:effectLst/>
                        </a:rPr>
                        <a:t> (</a:t>
                      </a:r>
                      <a:r>
                        <a:rPr lang="cs-CZ" sz="1800" dirty="0" err="1" smtClean="0">
                          <a:effectLst/>
                        </a:rPr>
                        <a:t>Akaike’s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information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criterion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913.5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marL="180340" marR="0" lvl="0" indent="0" algn="l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AICC</a:t>
                      </a:r>
                      <a:r>
                        <a:rPr lang="en-US" sz="1800" dirty="0" smtClean="0">
                          <a:effectLst/>
                        </a:rPr>
                        <a:t> (Corrected AIC)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endParaRPr lang="cs-CZ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913.48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marL="180340" marR="0" lvl="0" indent="0" algn="l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BIC</a:t>
                      </a:r>
                      <a:r>
                        <a:rPr lang="en-US" sz="1800" dirty="0" smtClean="0">
                          <a:effectLst/>
                        </a:rPr>
                        <a:t> (</a:t>
                      </a:r>
                      <a:r>
                        <a:rPr lang="cs-CZ" sz="1800" dirty="0" err="1" smtClean="0">
                          <a:effectLst/>
                        </a:rPr>
                        <a:t>Bayesian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information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criterion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endParaRPr lang="cs-CZ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915.5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745011"/>
              </p:ext>
            </p:extLst>
          </p:nvPr>
        </p:nvGraphicFramePr>
        <p:xfrm>
          <a:off x="6377053" y="4671919"/>
          <a:ext cx="5854616" cy="1844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091">
                <a:tc gridSpan="3">
                  <a:txBody>
                    <a:bodyPr/>
                    <a:lstStyle/>
                    <a:p>
                      <a:pPr marL="180340" algn="ct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Covariance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Parameter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Estimates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91">
                <a:tc>
                  <a:txBody>
                    <a:bodyPr/>
                    <a:lstStyle/>
                    <a:p>
                      <a:pPr marL="18034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Cov</a:t>
                      </a:r>
                      <a:r>
                        <a:rPr lang="cs-CZ" sz="2000" dirty="0">
                          <a:effectLst/>
                        </a:rPr>
                        <a:t> Parm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Estimate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Standard </a:t>
                      </a:r>
                      <a:r>
                        <a:rPr lang="cs-CZ" sz="1800" dirty="0" err="1">
                          <a:effectLst/>
                        </a:rPr>
                        <a:t>Error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91">
                <a:tc>
                  <a:txBody>
                    <a:bodyPr/>
                    <a:lstStyle/>
                    <a:p>
                      <a:pPr marL="18034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Var</a:t>
                      </a:r>
                      <a:r>
                        <a:rPr lang="en-US" sz="2000" baseline="0" dirty="0" smtClean="0">
                          <a:effectLst/>
                        </a:rPr>
                        <a:t> (</a:t>
                      </a:r>
                      <a:r>
                        <a:rPr lang="cs-CZ" sz="2000" dirty="0" smtClean="0">
                          <a:effectLst/>
                        </a:rPr>
                        <a:t>R</a:t>
                      </a:r>
                      <a:r>
                        <a:rPr lang="en-US" sz="2000" dirty="0" smtClean="0">
                          <a:effectLst/>
                        </a:rPr>
                        <a:t>S</a:t>
                      </a:r>
                      <a:r>
                        <a:rPr lang="cs-CZ" sz="2000" dirty="0" err="1" smtClean="0">
                          <a:effectLst/>
                        </a:rPr>
                        <a:t>mooth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137.23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42.78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91">
                <a:tc>
                  <a:txBody>
                    <a:bodyPr/>
                    <a:lstStyle/>
                    <a:p>
                      <a:pPr marL="18034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Residual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4.453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180340" algn="r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0.3638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3235" y="75344"/>
            <a:ext cx="8596668" cy="1320800"/>
          </a:xfrm>
        </p:spPr>
        <p:txBody>
          <a:bodyPr/>
          <a:lstStyle/>
          <a:p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ERA5 and AEOLUS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4" y="759944"/>
            <a:ext cx="11895103" cy="6098056"/>
          </a:xfrm>
        </p:spPr>
      </p:pic>
    </p:spTree>
    <p:extLst>
      <p:ext uri="{BB962C8B-B14F-4D97-AF65-F5344CB8AC3E}">
        <p14:creationId xmlns:p14="http://schemas.microsoft.com/office/powerpoint/2010/main" val="246785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1590" y="127856"/>
            <a:ext cx="8596668" cy="1320800"/>
          </a:xfrm>
        </p:spPr>
        <p:txBody>
          <a:bodyPr/>
          <a:lstStyle/>
          <a:p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ERA5 and AEOLUS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2" y="709361"/>
            <a:ext cx="11558427" cy="6148639"/>
          </a:xfrm>
        </p:spPr>
      </p:pic>
    </p:spTree>
    <p:extLst>
      <p:ext uri="{BB962C8B-B14F-4D97-AF65-F5344CB8AC3E}">
        <p14:creationId xmlns:p14="http://schemas.microsoft.com/office/powerpoint/2010/main" val="362677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Comparison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ERA5 and AEOLUS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162915"/>
              </p:ext>
            </p:extLst>
          </p:nvPr>
        </p:nvGraphicFramePr>
        <p:xfrm>
          <a:off x="1072958" y="4553526"/>
          <a:ext cx="8201045" cy="1902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0209">
                  <a:extLst>
                    <a:ext uri="{9D8B030D-6E8A-4147-A177-3AD203B41FA5}">
                      <a16:colId xmlns:a16="http://schemas.microsoft.com/office/drawing/2014/main" val="2258096903"/>
                    </a:ext>
                  </a:extLst>
                </a:gridCol>
                <a:gridCol w="1640209">
                  <a:extLst>
                    <a:ext uri="{9D8B030D-6E8A-4147-A177-3AD203B41FA5}">
                      <a16:colId xmlns:a16="http://schemas.microsoft.com/office/drawing/2014/main" val="1287689935"/>
                    </a:ext>
                  </a:extLst>
                </a:gridCol>
                <a:gridCol w="1640209">
                  <a:extLst>
                    <a:ext uri="{9D8B030D-6E8A-4147-A177-3AD203B41FA5}">
                      <a16:colId xmlns:a16="http://schemas.microsoft.com/office/drawing/2014/main" val="1142433834"/>
                    </a:ext>
                  </a:extLst>
                </a:gridCol>
                <a:gridCol w="1640209">
                  <a:extLst>
                    <a:ext uri="{9D8B030D-6E8A-4147-A177-3AD203B41FA5}">
                      <a16:colId xmlns:a16="http://schemas.microsoft.com/office/drawing/2014/main" val="1731698653"/>
                    </a:ext>
                  </a:extLst>
                </a:gridCol>
                <a:gridCol w="1640209">
                  <a:extLst>
                    <a:ext uri="{9D8B030D-6E8A-4147-A177-3AD203B41FA5}">
                      <a16:colId xmlns:a16="http://schemas.microsoft.com/office/drawing/2014/main" val="4067846366"/>
                    </a:ext>
                  </a:extLst>
                </a:gridCol>
              </a:tblGrid>
              <a:tr h="634230"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65°-60°N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60°-55°N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55°-50°N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50°-45°N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817893"/>
                  </a:ext>
                </a:extLst>
              </a:tr>
              <a:tr h="6342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150 hPa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01951"/>
                  </a:ext>
                </a:extLst>
              </a:tr>
              <a:tr h="6342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175 hPa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903673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77335" y="1865745"/>
            <a:ext cx="80602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Comparison of zonal wind at 150 and 175 </a:t>
            </a:r>
            <a:r>
              <a:rPr lang="en-GB" dirty="0" err="1" smtClean="0"/>
              <a:t>hPa</a:t>
            </a:r>
            <a:r>
              <a:rPr lang="en-GB" dirty="0" smtClean="0"/>
              <a:t> from AEOLUS and ERA5 show that Aeolus measurements are biased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difference between ERA5 and Aeolus are different for each zonal bends (table bellow)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biggest one is for higher latitudes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main features are very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79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560513" y="116633"/>
            <a:ext cx="90360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2400" b="1" dirty="0" err="1">
                <a:solidFill>
                  <a:srgbClr val="FF0000"/>
                </a:solidFill>
              </a:rPr>
              <a:t>Measurement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</a:rPr>
              <a:t>setup</a:t>
            </a:r>
            <a:r>
              <a:rPr lang="en-GB" altLang="cs-CZ" sz="2400" b="1" dirty="0">
                <a:solidFill>
                  <a:srgbClr val="FF0000"/>
                </a:solidFill>
              </a:rPr>
              <a:t> for GWs</a:t>
            </a:r>
            <a:r>
              <a:rPr lang="cs-CZ" altLang="cs-CZ" sz="2400" b="1" dirty="0">
                <a:solidFill>
                  <a:srgbClr val="FF0000"/>
                </a:solidFill>
              </a:rPr>
              <a:t>, </a:t>
            </a:r>
            <a:endParaRPr lang="en-US" altLang="cs-CZ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cs-CZ" sz="2400" dirty="0">
                <a:solidFill>
                  <a:srgbClr val="FF0000"/>
                </a:solidFill>
              </a:rPr>
              <a:t>Absolute </a:t>
            </a:r>
            <a:r>
              <a:rPr lang="en-US" altLang="cs-CZ" sz="2400" dirty="0" err="1">
                <a:solidFill>
                  <a:srgbClr val="FF0000"/>
                </a:solidFill>
              </a:rPr>
              <a:t>microbarometers</a:t>
            </a:r>
            <a:r>
              <a:rPr lang="en-US" altLang="cs-CZ" sz="2400" dirty="0">
                <a:solidFill>
                  <a:srgbClr val="FF0000"/>
                </a:solidFill>
              </a:rPr>
              <a:t> and Continuous </a:t>
            </a:r>
            <a:r>
              <a:rPr lang="cs-CZ" altLang="cs-CZ" sz="2400" dirty="0">
                <a:solidFill>
                  <a:srgbClr val="FF0000"/>
                </a:solidFill>
              </a:rPr>
              <a:t>Doppler</a:t>
            </a:r>
            <a:r>
              <a:rPr lang="en-US" altLang="cs-CZ" sz="2400" dirty="0">
                <a:solidFill>
                  <a:srgbClr val="FF0000"/>
                </a:solidFill>
              </a:rPr>
              <a:t> sounding</a:t>
            </a:r>
            <a:endParaRPr lang="cs-CZ" altLang="cs-CZ" sz="2400" dirty="0">
              <a:solidFill>
                <a:srgbClr val="FF0000"/>
              </a:solidFill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544962" y="1618922"/>
            <a:ext cx="368694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triangle, 3 freq. since 2014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Tx2, Tx3</a:t>
            </a:r>
            <a:endParaRPr lang="cs-CZ" alt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location, frequency of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3.59, 4.65 and 7.04 MHz transmitted</a:t>
            </a:r>
          </a:p>
          <a:p>
            <a:pPr>
              <a:buClr>
                <a:srgbClr val="000000"/>
              </a:buClr>
              <a:buSzPct val="100000"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ionosonde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close to Tx2.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Rx1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at the Institute in Prague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array, since autumn 2019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Tx4, Tx5; Rx2 added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cs-CZ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3.59 and 4.65 MHz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cs-CZ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en-US" altLang="cs-CZ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scale array of </a:t>
            </a:r>
            <a:r>
              <a:rPr lang="en-US" altLang="cs-CZ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microbarometers</a:t>
            </a:r>
            <a:r>
              <a:rPr lang="en-US" altLang="cs-CZ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around Tx5,</a:t>
            </a:r>
            <a:endParaRPr lang="en-US" altLang="cs-CZ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cs-CZ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5247456" y="1639912"/>
            <a:ext cx="4953000" cy="4597400"/>
            <a:chOff x="3723456" y="1639912"/>
            <a:chExt cx="4953000" cy="4597400"/>
          </a:xfrm>
        </p:grpSpPr>
        <p:grpSp>
          <p:nvGrpSpPr>
            <p:cNvPr id="3" name="Group 2"/>
            <p:cNvGrpSpPr/>
            <p:nvPr/>
          </p:nvGrpSpPr>
          <p:grpSpPr>
            <a:xfrm>
              <a:off x="3723456" y="1639912"/>
              <a:ext cx="4953000" cy="4597400"/>
              <a:chOff x="3635375" y="1628775"/>
              <a:chExt cx="4953000" cy="4597400"/>
            </a:xfrm>
          </p:grpSpPr>
          <p:grpSp>
            <p:nvGrpSpPr>
              <p:cNvPr id="10243" name="Group 1"/>
              <p:cNvGrpSpPr>
                <a:grpSpLocks/>
              </p:cNvGrpSpPr>
              <p:nvPr/>
            </p:nvGrpSpPr>
            <p:grpSpPr bwMode="auto">
              <a:xfrm>
                <a:off x="3635375" y="1628775"/>
                <a:ext cx="4953000" cy="4597400"/>
                <a:chOff x="3635375" y="1628775"/>
                <a:chExt cx="4953000" cy="4597400"/>
              </a:xfrm>
            </p:grpSpPr>
            <p:pic>
              <p:nvPicPr>
                <p:cNvPr id="10247" name="Picture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35375" y="1628775"/>
                  <a:ext cx="4953000" cy="45974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48" name="Isosceles Triangle 1"/>
                <p:cNvSpPr>
                  <a:spLocks noChangeAspect="1"/>
                </p:cNvSpPr>
                <p:nvPr/>
              </p:nvSpPr>
              <p:spPr bwMode="auto">
                <a:xfrm>
                  <a:off x="6443687" y="2564879"/>
                  <a:ext cx="142875" cy="1222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cs-CZ" altLang="cs-CZ"/>
                </a:p>
              </p:txBody>
            </p:sp>
            <p:sp>
              <p:nvSpPr>
                <p:cNvPr id="10249" name="Isosceles Triangle 1"/>
                <p:cNvSpPr>
                  <a:spLocks noChangeAspect="1"/>
                </p:cNvSpPr>
                <p:nvPr/>
              </p:nvSpPr>
              <p:spPr bwMode="auto">
                <a:xfrm>
                  <a:off x="5507583" y="2442642"/>
                  <a:ext cx="142875" cy="1222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cs-CZ" altLang="cs-CZ"/>
                </a:p>
              </p:txBody>
            </p:sp>
            <p:sp>
              <p:nvSpPr>
                <p:cNvPr id="10250" name="Isosceles Triangle 1"/>
                <p:cNvSpPr>
                  <a:spLocks noChangeAspect="1"/>
                </p:cNvSpPr>
                <p:nvPr/>
              </p:nvSpPr>
              <p:spPr bwMode="auto">
                <a:xfrm>
                  <a:off x="6372820" y="3378746"/>
                  <a:ext cx="142875" cy="1222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cs-CZ" altLang="cs-CZ"/>
                </a:p>
              </p:txBody>
            </p:sp>
          </p:grpSp>
          <p:sp>
            <p:nvSpPr>
              <p:cNvPr id="2" name="TextBox 1"/>
              <p:cNvSpPr txBox="1"/>
              <p:nvPr/>
            </p:nvSpPr>
            <p:spPr>
              <a:xfrm>
                <a:off x="5292080" y="2132856"/>
                <a:ext cx="556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Tx3</a:t>
                </a:r>
                <a:endParaRPr lang="cs-CZ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73105" y="3419708"/>
                <a:ext cx="5565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Tx2</a:t>
                </a:r>
              </a:p>
              <a:p>
                <a:endParaRPr lang="cs-CZ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45113" y="2276872"/>
                <a:ext cx="556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Tx1</a:t>
                </a:r>
                <a:endParaRPr lang="cs-CZ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Diamond 2"/>
              <p:cNvSpPr>
                <a:spLocks noChangeAspect="1"/>
              </p:cNvSpPr>
              <p:nvPr/>
            </p:nvSpPr>
            <p:spPr bwMode="auto">
              <a:xfrm>
                <a:off x="6320100" y="3284984"/>
                <a:ext cx="122238" cy="123825"/>
              </a:xfrm>
              <a:prstGeom prst="diamond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cs-CZ" altLang="cs-CZ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72200" y="3068960"/>
                <a:ext cx="5565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Rx1</a:t>
                </a:r>
              </a:p>
              <a:p>
                <a:endParaRPr lang="cs-CZ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Cross 3"/>
              <p:cNvSpPr>
                <a:spLocks noChangeAspect="1"/>
              </p:cNvSpPr>
              <p:nvPr/>
            </p:nvSpPr>
            <p:spPr bwMode="auto">
              <a:xfrm>
                <a:off x="5868144" y="2874962"/>
                <a:ext cx="122238" cy="122238"/>
              </a:xfrm>
              <a:prstGeom prst="plus">
                <a:avLst>
                  <a:gd name="adj" fmla="val 25000"/>
                </a:avLst>
              </a:prstGeom>
              <a:solidFill>
                <a:srgbClr val="0000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cs-CZ" altLang="cs-CZ"/>
              </a:p>
            </p:txBody>
          </p:sp>
          <p:sp>
            <p:nvSpPr>
              <p:cNvPr id="17" name="Cross 3"/>
              <p:cNvSpPr>
                <a:spLocks noChangeAspect="1"/>
              </p:cNvSpPr>
              <p:nvPr/>
            </p:nvSpPr>
            <p:spPr bwMode="auto">
              <a:xfrm>
                <a:off x="6390967" y="2946722"/>
                <a:ext cx="122238" cy="122238"/>
              </a:xfrm>
              <a:prstGeom prst="plus">
                <a:avLst>
                  <a:gd name="adj" fmla="val 25000"/>
                </a:avLst>
              </a:prstGeom>
              <a:solidFill>
                <a:srgbClr val="0000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cs-CZ" altLang="cs-CZ"/>
              </a:p>
            </p:txBody>
          </p:sp>
          <p:sp>
            <p:nvSpPr>
              <p:cNvPr id="18" name="Cross 3"/>
              <p:cNvSpPr>
                <a:spLocks noChangeAspect="1"/>
              </p:cNvSpPr>
              <p:nvPr/>
            </p:nvSpPr>
            <p:spPr bwMode="auto">
              <a:xfrm>
                <a:off x="6336807" y="3358589"/>
                <a:ext cx="122238" cy="122238"/>
              </a:xfrm>
              <a:prstGeom prst="plus">
                <a:avLst>
                  <a:gd name="adj" fmla="val 25000"/>
                </a:avLst>
              </a:prstGeom>
              <a:solidFill>
                <a:srgbClr val="0000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cs-CZ" altLang="cs-CZ"/>
              </a:p>
            </p:txBody>
          </p:sp>
        </p:grpSp>
        <p:sp>
          <p:nvSpPr>
            <p:cNvPr id="21" name="Isosceles Triangle 1"/>
            <p:cNvSpPr>
              <a:spLocks noChangeAspect="1"/>
            </p:cNvSpPr>
            <p:nvPr/>
          </p:nvSpPr>
          <p:spPr bwMode="auto">
            <a:xfrm>
              <a:off x="4501133" y="2996952"/>
              <a:ext cx="142875" cy="122237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27984" y="2636912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Tx5</a:t>
              </a:r>
              <a:endParaRPr lang="cs-CZ" dirty="0">
                <a:solidFill>
                  <a:srgbClr val="C00000"/>
                </a:solidFill>
              </a:endParaRPr>
            </a:p>
          </p:txBody>
        </p:sp>
        <p:sp>
          <p:nvSpPr>
            <p:cNvPr id="23" name="Diamond 2"/>
            <p:cNvSpPr>
              <a:spLocks noChangeAspect="1"/>
            </p:cNvSpPr>
            <p:nvPr/>
          </p:nvSpPr>
          <p:spPr bwMode="auto">
            <a:xfrm>
              <a:off x="5601890" y="4581128"/>
              <a:ext cx="122238" cy="123825"/>
            </a:xfrm>
            <a:prstGeom prst="diamond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53025" y="4293096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Rx2</a:t>
              </a:r>
              <a:endParaRPr lang="cs-CZ" dirty="0">
                <a:solidFill>
                  <a:srgbClr val="C00000"/>
                </a:solidFill>
              </a:endParaRPr>
            </a:p>
          </p:txBody>
        </p:sp>
        <p:sp>
          <p:nvSpPr>
            <p:cNvPr id="25" name="Diamond 2"/>
            <p:cNvSpPr>
              <a:spLocks noChangeAspect="1"/>
            </p:cNvSpPr>
            <p:nvPr/>
          </p:nvSpPr>
          <p:spPr bwMode="auto">
            <a:xfrm>
              <a:off x="6732240" y="4797152"/>
              <a:ext cx="122238" cy="123825"/>
            </a:xfrm>
            <a:prstGeom prst="diamond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2240" y="449982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Tx4</a:t>
              </a:r>
              <a:endParaRPr lang="cs-CZ" dirty="0">
                <a:solidFill>
                  <a:srgbClr val="C00000"/>
                </a:solidFill>
              </a:endParaRPr>
            </a:p>
          </p:txBody>
        </p:sp>
        <p:sp>
          <p:nvSpPr>
            <p:cNvPr id="27" name="Cross 3"/>
            <p:cNvSpPr>
              <a:spLocks noChangeAspect="1"/>
            </p:cNvSpPr>
            <p:nvPr/>
          </p:nvSpPr>
          <p:spPr bwMode="auto">
            <a:xfrm>
              <a:off x="5025826" y="3810818"/>
              <a:ext cx="122238" cy="122238"/>
            </a:xfrm>
            <a:prstGeom prst="plus">
              <a:avLst>
                <a:gd name="adj" fmla="val 25000"/>
              </a:avLst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28" name="Cross 3"/>
            <p:cNvSpPr>
              <a:spLocks noChangeAspect="1"/>
            </p:cNvSpPr>
            <p:nvPr/>
          </p:nvSpPr>
          <p:spPr bwMode="auto">
            <a:xfrm>
              <a:off x="6177954" y="4746922"/>
              <a:ext cx="122238" cy="122238"/>
            </a:xfrm>
            <a:prstGeom prst="plus">
              <a:avLst>
                <a:gd name="adj" fmla="val 25000"/>
              </a:avLst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  <p:sp>
          <p:nvSpPr>
            <p:cNvPr id="29" name="Cross 3"/>
            <p:cNvSpPr>
              <a:spLocks noChangeAspect="1"/>
            </p:cNvSpPr>
            <p:nvPr/>
          </p:nvSpPr>
          <p:spPr bwMode="auto">
            <a:xfrm>
              <a:off x="6105946" y="3594794"/>
              <a:ext cx="122238" cy="122238"/>
            </a:xfrm>
            <a:prstGeom prst="plus">
              <a:avLst>
                <a:gd name="adj" fmla="val 25000"/>
              </a:avLst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2264895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4803</TotalTime>
  <Words>1009</Words>
  <Application>Microsoft Office PowerPoint</Application>
  <PresentationFormat>Širokoúhlá obrazovka</PresentationFormat>
  <Paragraphs>202</Paragraphs>
  <Slides>15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MS Gothic</vt:lpstr>
      <vt:lpstr>Arial</vt:lpstr>
      <vt:lpstr>Calibri</vt:lpstr>
      <vt:lpstr>Corbel Light</vt:lpstr>
      <vt:lpstr>Times New Roman</vt:lpstr>
      <vt:lpstr>Trebuchet MS</vt:lpstr>
      <vt:lpstr>Wingdings</vt:lpstr>
      <vt:lpstr>Wingdings 3</vt:lpstr>
      <vt:lpstr>Fazeta</vt:lpstr>
      <vt:lpstr>First results from comparison ERA5 and Aeolus measurements: Lidar measurements to Identify Streamers and analyze Atmospheric waves (LISA) (Aeolus+Innovation)</vt:lpstr>
      <vt:lpstr>Motivation</vt:lpstr>
      <vt:lpstr>Infrasound observations at WBCI</vt:lpstr>
      <vt:lpstr>Prezentace aplikace PowerPoint</vt:lpstr>
      <vt:lpstr>Prezentace aplikace PowerPoint</vt:lpstr>
      <vt:lpstr>Comparison of ERA5 and AEOLUS</vt:lpstr>
      <vt:lpstr>Comparison of ERA5 and AEOLUS</vt:lpstr>
      <vt:lpstr>Comparison of ERA5 and AEOLUS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Conclusions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results from comparison ERA5 and Aeolus measurements: Lidar measurements to Identify Streamers and analyze Atmospheric waves (LISA) (Aeolus+Innovation)</dc:title>
  <dc:creator>Michal Kozubek</dc:creator>
  <cp:lastModifiedBy>Michal Kozubek</cp:lastModifiedBy>
  <cp:revision>16</cp:revision>
  <dcterms:created xsi:type="dcterms:W3CDTF">2021-11-15T15:14:49Z</dcterms:created>
  <dcterms:modified xsi:type="dcterms:W3CDTF">2021-11-19T08:10:47Z</dcterms:modified>
</cp:coreProperties>
</file>