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-111095" y="-68366"/>
            <a:ext cx="12303019" cy="6927892"/>
            <a:chOff x="-840" y="0"/>
            <a:chExt cx="12193604" cy="6858000"/>
          </a:xfrm>
        </p:grpSpPr>
        <p:grpSp>
          <p:nvGrpSpPr>
            <p:cNvPr id="7" name="Group 6"/>
            <p:cNvGrpSpPr/>
            <p:nvPr/>
          </p:nvGrpSpPr>
          <p:grpSpPr>
            <a:xfrm>
              <a:off x="-840" y="0"/>
              <a:ext cx="12192840" cy="6858000"/>
              <a:chOff x="-840" y="0"/>
              <a:chExt cx="12192840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40" y="0"/>
                <a:ext cx="12192840" cy="6858000"/>
              </a:xfrm>
              <a:prstGeom prst="rect">
                <a:avLst/>
              </a:prstGeom>
              <a:effectLst>
                <a:reflection endPos="0" dist="50800" dir="5400000" sy="-100000" algn="bl" rotWithShape="0"/>
              </a:effectLst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41804" y="2294452"/>
                <a:ext cx="3202687" cy="562973"/>
              </a:xfrm>
              <a:prstGeom prst="rect">
                <a:avLst/>
              </a:prstGeom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1123" y="3478"/>
              <a:ext cx="1761641" cy="9576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245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0" y="-107996"/>
            <a:ext cx="12306300" cy="6965996"/>
            <a:chOff x="-150654" y="-367151"/>
            <a:chExt cx="12354222" cy="724420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0654" y="-254842"/>
              <a:ext cx="12250189" cy="713189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9049" y="-367151"/>
              <a:ext cx="1734519" cy="965888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 userDrawn="1"/>
        </p:nvSpPr>
        <p:spPr>
          <a:xfrm>
            <a:off x="85800" y="5966734"/>
            <a:ext cx="4248000" cy="16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tIns="10800" bIns="0" rtlCol="0">
            <a:spAutoFit/>
          </a:bodyPr>
          <a:lstStyle/>
          <a:p>
            <a:r>
              <a:rPr lang="en-GB" sz="1000" b="1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  <a:sym typeface="Wingdings" panose="05000000000000000000" pitchFamily="2" charset="2"/>
              </a:rPr>
              <a:t> ATMOS 2021 - ESA ATMOSPHERIC SCIENCE CONFERENCE</a:t>
            </a:r>
            <a:endParaRPr lang="en-GB" sz="1000" b="1" dirty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0756C-33DC-45D1-8CE9-A603DFA7D1E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FE10E-A1C0-4FD9-B2B3-2739E751F516}" type="datetimeFigureOut">
              <a:rPr lang="en-GB" smtClean="0"/>
              <a:pPr/>
              <a:t>19/11/2021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282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6728"/>
            <a:ext cx="12204000" cy="10112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800" y="5966734"/>
            <a:ext cx="4248000" cy="16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tIns="10800" bIns="0" rtlCol="0">
            <a:spAutoFit/>
          </a:bodyPr>
          <a:lstStyle/>
          <a:p>
            <a:r>
              <a:rPr lang="en-GB" sz="1000" b="1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  <a:sym typeface="Wingdings" panose="05000000000000000000" pitchFamily="2" charset="2"/>
              </a:rPr>
              <a:t> ATMOS 2021 - ESA ATMOSPHERIC SCIENCE CONFERENCE</a:t>
            </a:r>
            <a:endParaRPr lang="en-GB" sz="1000" b="1" dirty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FE10E-A1C0-4FD9-B2B3-2739E751F516}" type="datetimeFigureOut">
              <a:rPr lang="en-GB" smtClean="0"/>
              <a:pPr/>
              <a:t>19/11/2021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0756C-33DC-45D1-8CE9-A603DFA7D1E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5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FE10E-A1C0-4FD9-B2B3-2739E751F516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0756C-33DC-45D1-8CE9-A603DFA7D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79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5" r:id="rId2"/>
    <p:sldLayoutId id="214748365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8265F6E0-D659-2A48-A5FB-6EE185BF25D0}"/>
              </a:ext>
            </a:extLst>
          </p:cNvPr>
          <p:cNvSpPr txBox="1">
            <a:spLocks/>
          </p:cNvSpPr>
          <p:nvPr/>
        </p:nvSpPr>
        <p:spPr>
          <a:xfrm>
            <a:off x="197006" y="5091757"/>
            <a:ext cx="10465400" cy="563779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>
              <a:defRPr/>
            </a:pPr>
            <a:r>
              <a:rPr lang="en-US" kern="0" dirty="0">
                <a:solidFill>
                  <a:srgbClr val="FEFFFF"/>
                </a:solidFill>
              </a:rPr>
              <a:t>RETRIEVAL OF AEROSOL SINGLE SCATTERING ALBEDO BASED ON TIME-SPACE SEQUENCE DATA OF HIMAWARI8 GEOSTATIONARY SATELLITE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0A3375C-AD7C-0F4A-9A24-880CB1348DB9}"/>
              </a:ext>
            </a:extLst>
          </p:cNvPr>
          <p:cNvSpPr txBox="1">
            <a:spLocks/>
          </p:cNvSpPr>
          <p:nvPr/>
        </p:nvSpPr>
        <p:spPr bwMode="auto">
          <a:xfrm>
            <a:off x="9365005" y="5091757"/>
            <a:ext cx="2594803" cy="131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marL="342900" indent="-342900" algn="r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342900" marR="0" lvl="0" indent="-342900" algn="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AE9C"/>
              </a:buClr>
              <a:buSzTx/>
              <a:buFont typeface="Verdana" charset="0"/>
              <a:buNone/>
              <a:tabLst/>
              <a:defRPr/>
            </a:pPr>
            <a:r>
              <a:rPr lang="en-GB" kern="0" dirty="0">
                <a:solidFill>
                  <a:srgbClr val="FEFFFF"/>
                </a:solidFill>
              </a:rPr>
              <a:t>X</a:t>
            </a:r>
            <a:r>
              <a:rPr lang="en-US" altLang="zh-CN" kern="0" dirty="0" err="1">
                <a:solidFill>
                  <a:srgbClr val="FEFFFF"/>
                </a:solidFill>
              </a:rPr>
              <a:t>ingxing</a:t>
            </a:r>
            <a:r>
              <a:rPr lang="en-US" altLang="zh-CN" kern="0" dirty="0">
                <a:solidFill>
                  <a:srgbClr val="FEFFFF"/>
                </a:solidFill>
              </a:rPr>
              <a:t> Jiang, Yong </a:t>
            </a:r>
            <a:r>
              <a:rPr lang="en-US" altLang="zh-CN" kern="0" dirty="0" err="1">
                <a:solidFill>
                  <a:srgbClr val="FEFFFF"/>
                </a:solidFill>
              </a:rPr>
              <a:t>Xue</a:t>
            </a:r>
            <a:r>
              <a:rPr lang="en-US" altLang="zh-CN" kern="0" dirty="0">
                <a:solidFill>
                  <a:srgbClr val="FEFFFF"/>
                </a:solidFill>
              </a:rPr>
              <a:t>, </a:t>
            </a:r>
            <a:r>
              <a:rPr lang="en-US" altLang="zh-CN" kern="0" dirty="0" err="1">
                <a:solidFill>
                  <a:srgbClr val="FEFFFF"/>
                </a:solidFill>
              </a:rPr>
              <a:t>Chunlin</a:t>
            </a:r>
            <a:r>
              <a:rPr lang="en-US" altLang="zh-CN" kern="0" dirty="0">
                <a:solidFill>
                  <a:srgbClr val="FEFFFF"/>
                </a:solidFill>
              </a:rPr>
              <a:t> </a:t>
            </a:r>
            <a:r>
              <a:rPr lang="en-US" altLang="zh-CN" kern="0" dirty="0" err="1">
                <a:solidFill>
                  <a:srgbClr val="FEFFFF"/>
                </a:solidFill>
              </a:rPr>
              <a:t>Jin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charset="0"/>
            </a:endParaRPr>
          </a:p>
          <a:p>
            <a:pPr lvl="0">
              <a:buClr>
                <a:srgbClr val="00AE9C"/>
              </a:buClr>
              <a:defRPr/>
            </a:pPr>
            <a:r>
              <a:rPr lang="it-IT" kern="0" dirty="0">
                <a:solidFill>
                  <a:srgbClr val="FEFFFF"/>
                </a:solidFill>
              </a:rPr>
              <a:t>Xuzhou, Jiangsu Province, China</a:t>
            </a:r>
            <a:endParaRPr lang="en-GB" kern="0" dirty="0">
              <a:solidFill>
                <a:srgbClr val="FEFFFF"/>
              </a:solidFill>
            </a:endParaRPr>
          </a:p>
          <a:p>
            <a:pPr marL="342900" marR="0" lvl="0" indent="-342900" algn="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AE9C"/>
              </a:buClr>
              <a:buSzTx/>
              <a:buFont typeface="Verdana" charset="0"/>
              <a:buNone/>
              <a:tabLst/>
              <a:defRPr/>
            </a:pPr>
            <a:r>
              <a:rPr lang="en-GB" kern="0" dirty="0">
                <a:solidFill>
                  <a:srgbClr val="FEFFFF"/>
                </a:solidFill>
              </a:rPr>
              <a:t>11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/25/2021</a:t>
            </a:r>
          </a:p>
        </p:txBody>
      </p:sp>
    </p:spTree>
    <p:extLst>
      <p:ext uri="{BB962C8B-B14F-4D97-AF65-F5344CB8AC3E}">
        <p14:creationId xmlns:p14="http://schemas.microsoft.com/office/powerpoint/2010/main" val="291915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146776" y="0"/>
            <a:ext cx="1082602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RETRIEVAL OF AEROSOL SINGLE SCATTERING ALBEDO BASED ON TIME-SPACE SEQUENCE DATA OF HIMAWARI8 GEOSTATIONARY SATELLITE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21DA960-A46B-4BB8-A7AB-549884240333}"/>
              </a:ext>
            </a:extLst>
          </p:cNvPr>
          <p:cNvSpPr txBox="1"/>
          <p:nvPr/>
        </p:nvSpPr>
        <p:spPr>
          <a:xfrm>
            <a:off x="5149214" y="4180048"/>
            <a:ext cx="60943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Fig.1. Schematic diagram of 4 observations and 2*2 window in the algorithm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231EEB9-7D7B-4EA5-B7E9-1402B87EF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101" y="1736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984C01CF-DCB5-47A9-8037-468131A48BE7}"/>
              </a:ext>
            </a:extLst>
          </p:cNvPr>
          <p:cNvGrpSpPr/>
          <p:nvPr/>
        </p:nvGrpSpPr>
        <p:grpSpPr>
          <a:xfrm>
            <a:off x="168232" y="2121872"/>
            <a:ext cx="5045075" cy="1692275"/>
            <a:chOff x="152101" y="1784478"/>
            <a:chExt cx="5045075" cy="1692275"/>
          </a:xfrm>
        </p:grpSpPr>
        <p:graphicFrame>
          <p:nvGraphicFramePr>
            <p:cNvPr id="9" name="对象 8">
              <a:extLst>
                <a:ext uri="{FF2B5EF4-FFF2-40B4-BE49-F238E27FC236}">
                  <a16:creationId xmlns:a16="http://schemas.microsoft.com/office/drawing/2014/main" id="{A44C5FC4-239C-4670-9734-4B6969443A5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3136430"/>
                </p:ext>
              </p:extLst>
            </p:nvPr>
          </p:nvGraphicFramePr>
          <p:xfrm>
            <a:off x="152101" y="1784478"/>
            <a:ext cx="5045075" cy="1692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r:id="rId3" imgW="5041900" imgH="1701800" progId="Equation.DSMT4">
                    <p:embed/>
                  </p:oleObj>
                </mc:Choice>
                <mc:Fallback>
                  <p:oleObj r:id="rId3" imgW="5041900" imgH="1701800" progId="Equation.DSMT4">
                    <p:embed/>
                    <p:pic>
                      <p:nvPicPr>
                        <p:cNvPr id="15" name="对象 14">
                          <a:extLst>
                            <a:ext uri="{FF2B5EF4-FFF2-40B4-BE49-F238E27FC236}">
                              <a16:creationId xmlns:a16="http://schemas.microsoft.com/office/drawing/2014/main" id="{EF4CBCE8-CB8D-4296-BF2A-F269D11571E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101" y="1784478"/>
                          <a:ext cx="5045075" cy="1692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C195D26-8945-4FFC-A734-FDB75FA25983}"/>
                </a:ext>
              </a:extLst>
            </p:cNvPr>
            <p:cNvSpPr/>
            <p:nvPr/>
          </p:nvSpPr>
          <p:spPr>
            <a:xfrm>
              <a:off x="4632290" y="2370035"/>
              <a:ext cx="564886" cy="4256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Rectangle 6">
            <a:extLst>
              <a:ext uri="{FF2B5EF4-FFF2-40B4-BE49-F238E27FC236}">
                <a16:creationId xmlns:a16="http://schemas.microsoft.com/office/drawing/2014/main" id="{5F796113-235A-4355-94EC-69E64E2FA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100" y="44878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8C80F21-4644-469A-AABD-E0518BC496B1}"/>
              </a:ext>
            </a:extLst>
          </p:cNvPr>
          <p:cNvGrpSpPr/>
          <p:nvPr/>
        </p:nvGrpSpPr>
        <p:grpSpPr>
          <a:xfrm>
            <a:off x="259756" y="5222925"/>
            <a:ext cx="5026988" cy="260414"/>
            <a:chOff x="152100" y="4487823"/>
            <a:chExt cx="5026988" cy="260414"/>
          </a:xfrm>
        </p:grpSpPr>
        <p:graphicFrame>
          <p:nvGraphicFramePr>
            <p:cNvPr id="13" name="对象 12">
              <a:extLst>
                <a:ext uri="{FF2B5EF4-FFF2-40B4-BE49-F238E27FC236}">
                  <a16:creationId xmlns:a16="http://schemas.microsoft.com/office/drawing/2014/main" id="{389274CA-89C8-494B-976E-ABA24850CF8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1126632"/>
                </p:ext>
              </p:extLst>
            </p:nvPr>
          </p:nvGraphicFramePr>
          <p:xfrm>
            <a:off x="152100" y="4511699"/>
            <a:ext cx="4960938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r:id="rId5" imgW="4940300" imgH="241300" progId="Equation.DSMT4">
                    <p:embed/>
                  </p:oleObj>
                </mc:Choice>
                <mc:Fallback>
                  <p:oleObj r:id="rId5" imgW="4940300" imgH="241300" progId="Equation.DSMT4">
                    <p:embed/>
                    <p:pic>
                      <p:nvPicPr>
                        <p:cNvPr id="19" name="对象 18">
                          <a:extLst>
                            <a:ext uri="{FF2B5EF4-FFF2-40B4-BE49-F238E27FC236}">
                              <a16:creationId xmlns:a16="http://schemas.microsoft.com/office/drawing/2014/main" id="{94F13742-B489-463D-815C-9A84A1B12C0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100" y="4511699"/>
                          <a:ext cx="4960938" cy="2365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B21B556B-1AA3-4DD6-AED1-80A009A40FC1}"/>
                </a:ext>
              </a:extLst>
            </p:cNvPr>
            <p:cNvSpPr/>
            <p:nvPr/>
          </p:nvSpPr>
          <p:spPr>
            <a:xfrm>
              <a:off x="4632290" y="4487823"/>
              <a:ext cx="546798" cy="260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01BC8A76-53BC-4A99-9A0C-76DD444A53DB}"/>
              </a:ext>
            </a:extLst>
          </p:cNvPr>
          <p:cNvSpPr txBox="1"/>
          <p:nvPr/>
        </p:nvSpPr>
        <p:spPr>
          <a:xfrm>
            <a:off x="5213307" y="4829009"/>
            <a:ext cx="57913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</a:rPr>
              <a:t>For a single band, K observations, N * N pixel window, only KN</a:t>
            </a:r>
            <a:r>
              <a:rPr lang="en-US" altLang="zh-CN" sz="1600" baseline="30000" dirty="0">
                <a:latin typeface="Times New Roman" panose="02020603050405020304" pitchFamily="18" charset="0"/>
              </a:rPr>
              <a:t>2</a:t>
            </a:r>
            <a:r>
              <a:rPr lang="en-US" altLang="zh-CN" sz="1600" dirty="0">
                <a:latin typeface="Times New Roman" panose="02020603050405020304" pitchFamily="18" charset="0"/>
              </a:rPr>
              <a:t> ≥ 3N</a:t>
            </a:r>
            <a:r>
              <a:rPr lang="en-US" altLang="zh-CN" sz="1600" baseline="30000" dirty="0">
                <a:latin typeface="Times New Roman" panose="02020603050405020304" pitchFamily="18" charset="0"/>
              </a:rPr>
              <a:t>2</a:t>
            </a:r>
            <a:r>
              <a:rPr lang="en-US" altLang="zh-CN" sz="1600" dirty="0">
                <a:latin typeface="Times New Roman" panose="02020603050405020304" pitchFamily="18" charset="0"/>
              </a:rPr>
              <a:t> + 2, and there is a minimum integer solution when K = 4 and N = 2.</a:t>
            </a:r>
            <a:endParaRPr lang="zh-CN" altLang="en-US" sz="16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47930C5-1D05-45C0-BBA8-6DCA49668B65}"/>
              </a:ext>
            </a:extLst>
          </p:cNvPr>
          <p:cNvSpPr/>
          <p:nvPr/>
        </p:nvSpPr>
        <p:spPr>
          <a:xfrm>
            <a:off x="100968" y="1427568"/>
            <a:ext cx="4668873" cy="2658152"/>
          </a:xfrm>
          <a:prstGeom prst="rect">
            <a:avLst/>
          </a:prstGeom>
          <a:noFill/>
          <a:ln w="19050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62AD1E3-0421-4678-B15B-4EA15FCABB3B}"/>
              </a:ext>
            </a:extLst>
          </p:cNvPr>
          <p:cNvSpPr/>
          <p:nvPr/>
        </p:nvSpPr>
        <p:spPr>
          <a:xfrm>
            <a:off x="121809" y="4621039"/>
            <a:ext cx="4668873" cy="1167201"/>
          </a:xfrm>
          <a:prstGeom prst="rect">
            <a:avLst/>
          </a:prstGeom>
          <a:noFill/>
          <a:ln w="19050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760A800-EF4E-475B-A518-C63E2E7B0B73}"/>
              </a:ext>
            </a:extLst>
          </p:cNvPr>
          <p:cNvSpPr/>
          <p:nvPr/>
        </p:nvSpPr>
        <p:spPr>
          <a:xfrm>
            <a:off x="5138162" y="1493772"/>
            <a:ext cx="6213814" cy="4278596"/>
          </a:xfrm>
          <a:prstGeom prst="rect">
            <a:avLst/>
          </a:prstGeom>
          <a:noFill/>
          <a:ln w="19050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9B1F6574-47F0-43B6-A5FF-1D8E230787D1}"/>
              </a:ext>
            </a:extLst>
          </p:cNvPr>
          <p:cNvSpPr txBox="1">
            <a:spLocks/>
          </p:cNvSpPr>
          <p:nvPr/>
        </p:nvSpPr>
        <p:spPr>
          <a:xfrm>
            <a:off x="1040342" y="4255242"/>
            <a:ext cx="2831805" cy="7239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BRDF Model</a:t>
            </a:r>
            <a:b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74927C7D-A3D1-4648-8276-CFB5B9806956}"/>
              </a:ext>
            </a:extLst>
          </p:cNvPr>
          <p:cNvSpPr txBox="1">
            <a:spLocks/>
          </p:cNvSpPr>
          <p:nvPr/>
        </p:nvSpPr>
        <p:spPr>
          <a:xfrm>
            <a:off x="6596848" y="1115086"/>
            <a:ext cx="3296441" cy="7239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Time-Space Method</a:t>
            </a:r>
            <a:endParaRPr lang="en-GB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273147-1481-4C2F-9AB6-1403793D5723}"/>
              </a:ext>
            </a:extLst>
          </p:cNvPr>
          <p:cNvSpPr txBox="1">
            <a:spLocks/>
          </p:cNvSpPr>
          <p:nvPr/>
        </p:nvSpPr>
        <p:spPr>
          <a:xfrm>
            <a:off x="448448" y="1066728"/>
            <a:ext cx="3973914" cy="7239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1. Atmospheric Radiative Transfer Model</a:t>
            </a:r>
            <a:b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11A4102-2E49-4539-A685-E14E57154E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7932" y="1961937"/>
            <a:ext cx="4342140" cy="219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5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5AF6817-DE2D-4D3E-A5D4-A4E5A1C2F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776" y="0"/>
            <a:ext cx="1082602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RETRIEVAL OF AEROSOL SINGLE SCATTERING ALBEDO BASED ON TIME-SPACE SEQUENCE DATA OF HIMAWARI8 GEOSTATIONARY SATELLITE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9963246-588F-439F-9E42-599B4E7D3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06" y="2144715"/>
            <a:ext cx="3334820" cy="2570302"/>
          </a:xfrm>
          <a:prstGeom prst="rect">
            <a:avLst/>
          </a:prstGeom>
        </p:spPr>
      </p:pic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670D7603-E181-41D3-A1F3-DAC264EF0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321993"/>
              </p:ext>
            </p:extLst>
          </p:nvPr>
        </p:nvGraphicFramePr>
        <p:xfrm>
          <a:off x="1242691" y="4998356"/>
          <a:ext cx="4422774" cy="75723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54090">
                  <a:extLst>
                    <a:ext uri="{9D8B030D-6E8A-4147-A177-3AD203B41FA5}">
                      <a16:colId xmlns:a16="http://schemas.microsoft.com/office/drawing/2014/main" val="197211762"/>
                    </a:ext>
                  </a:extLst>
                </a:gridCol>
                <a:gridCol w="1391294">
                  <a:extLst>
                    <a:ext uri="{9D8B030D-6E8A-4147-A177-3AD203B41FA5}">
                      <a16:colId xmlns:a16="http://schemas.microsoft.com/office/drawing/2014/main" val="1334025739"/>
                    </a:ext>
                  </a:extLst>
                </a:gridCol>
                <a:gridCol w="1677390">
                  <a:extLst>
                    <a:ext uri="{9D8B030D-6E8A-4147-A177-3AD203B41FA5}">
                      <a16:colId xmlns:a16="http://schemas.microsoft.com/office/drawing/2014/main" val="1053697569"/>
                    </a:ext>
                  </a:extLst>
                </a:gridCol>
              </a:tblGrid>
              <a:tr h="3786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45665" marB="4566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45665" marB="4566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Q_0.05 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45665" marB="4566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038604"/>
                  </a:ext>
                </a:extLst>
              </a:tr>
              <a:tr h="3786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45665" marB="456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0.38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45665" marB="456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55.6%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45665" marB="45665"/>
                </a:tc>
                <a:extLst>
                  <a:ext uri="{0D108BD9-81ED-4DB2-BD59-A6C34878D82A}">
                    <a16:rowId xmlns:a16="http://schemas.microsoft.com/office/drawing/2014/main" val="2484851792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70D9121B-47FF-42A0-880A-65C33BDBFA9E}"/>
              </a:ext>
            </a:extLst>
          </p:cNvPr>
          <p:cNvSpPr txBox="1"/>
          <p:nvPr/>
        </p:nvSpPr>
        <p:spPr>
          <a:xfrm>
            <a:off x="1304135" y="4715017"/>
            <a:ext cx="42998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Table.1. SSA inversion error verification result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FAE79A9-FA49-4CEB-8B88-8A25AB3D1139}"/>
              </a:ext>
            </a:extLst>
          </p:cNvPr>
          <p:cNvSpPr/>
          <p:nvPr/>
        </p:nvSpPr>
        <p:spPr>
          <a:xfrm>
            <a:off x="162006" y="1477328"/>
            <a:ext cx="6570390" cy="4346424"/>
          </a:xfrm>
          <a:prstGeom prst="rect">
            <a:avLst/>
          </a:prstGeom>
          <a:noFill/>
          <a:ln w="19050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C7BB1C1-6B3E-44B9-9ACA-8900A0C1C376}"/>
              </a:ext>
            </a:extLst>
          </p:cNvPr>
          <p:cNvSpPr/>
          <p:nvPr/>
        </p:nvSpPr>
        <p:spPr>
          <a:xfrm>
            <a:off x="7053940" y="1793577"/>
            <a:ext cx="4269731" cy="3406367"/>
          </a:xfrm>
          <a:prstGeom prst="rect">
            <a:avLst/>
          </a:prstGeom>
          <a:noFill/>
          <a:ln w="19050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5C28A090-4F0F-44BB-9774-1D212393E94C}"/>
              </a:ext>
            </a:extLst>
          </p:cNvPr>
          <p:cNvSpPr txBox="1">
            <a:spLocks/>
          </p:cNvSpPr>
          <p:nvPr/>
        </p:nvSpPr>
        <p:spPr>
          <a:xfrm>
            <a:off x="2136616" y="1115378"/>
            <a:ext cx="2486383" cy="7239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R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esults</a:t>
            </a:r>
            <a:b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78A72B1-57DA-4306-840F-B6E19F801E6C}"/>
              </a:ext>
            </a:extLst>
          </p:cNvPr>
          <p:cNvSpPr txBox="1">
            <a:spLocks/>
          </p:cNvSpPr>
          <p:nvPr/>
        </p:nvSpPr>
        <p:spPr>
          <a:xfrm>
            <a:off x="7945613" y="1413064"/>
            <a:ext cx="2486383" cy="71079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Conclusion</a:t>
            </a:r>
            <a:b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F15010F-921E-4B31-BA22-A101EC79A713}"/>
              </a:ext>
            </a:extLst>
          </p:cNvPr>
          <p:cNvSpPr txBox="1"/>
          <p:nvPr/>
        </p:nvSpPr>
        <p:spPr>
          <a:xfrm>
            <a:off x="7178056" y="2151727"/>
            <a:ext cx="402150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results obtained, we have obtained the current SSA inversion results with the best temporal resolution and spatial resolution.</a:t>
            </a:r>
          </a:p>
          <a:p>
            <a:pPr algn="just"/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the algorithm still has many areas to be improved. </a:t>
            </a:r>
          </a:p>
          <a:p>
            <a:pPr marL="400050" indent="-400050" algn="just">
              <a:buAutoNum type="romanLcParenBoth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a single band is used. </a:t>
            </a:r>
          </a:p>
          <a:p>
            <a:pPr marL="400050" indent="-400050" algn="just">
              <a:buAutoNum type="romanLcParenBoth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model itself requires 4 cloud-free observations. </a:t>
            </a:r>
          </a:p>
          <a:p>
            <a:pPr marL="400050" indent="-400050" algn="just">
              <a:buAutoNum type="romanLcParenBoth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long-term sequence analysis is required to ensure the stability of the verification results.</a:t>
            </a:r>
          </a:p>
          <a:p>
            <a:pPr algn="just"/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21D2C0F-C2B2-4720-B352-9F2F728FB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807" y="2142983"/>
            <a:ext cx="3091572" cy="257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71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219</Words>
  <Application>Microsoft Office PowerPoint</Application>
  <PresentationFormat>宽屏</PresentationFormat>
  <Paragraphs>26</Paragraphs>
  <Slides>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Helvetica</vt:lpstr>
      <vt:lpstr>Times New Roman</vt:lpstr>
      <vt:lpstr>Verdana</vt:lpstr>
      <vt:lpstr>Office Theme</vt:lpstr>
      <vt:lpstr>Equation.DSMT4</vt:lpstr>
      <vt:lpstr>PowerPoint 演示文稿</vt:lpstr>
      <vt:lpstr>PowerPoint 演示文稿</vt:lpstr>
      <vt:lpstr>PowerPoint 演示文稿</vt:lpstr>
    </vt:vector>
  </TitlesOfParts>
  <Company>ESA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Daniele Gasbarra</dc:creator>
  <cp:lastModifiedBy>兴兴 蒋</cp:lastModifiedBy>
  <cp:revision>15</cp:revision>
  <dcterms:created xsi:type="dcterms:W3CDTF">2021-11-10T13:54:30Z</dcterms:created>
  <dcterms:modified xsi:type="dcterms:W3CDTF">2021-11-19T08:27:10Z</dcterms:modified>
</cp:coreProperties>
</file>