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4"/>
  </p:notesMasterIdLst>
  <p:sldIdLst>
    <p:sldId id="256" r:id="rId2"/>
    <p:sldId id="372" r:id="rId3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51813-D566-483A-895C-CB4D1C59BE20}" type="datetimeFigureOut">
              <a:rPr lang="en-FI" smtClean="0"/>
              <a:t>16 Nov 2021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CBD4E-9A43-4FBF-B8EA-F6B76422EE0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6568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2B7C3B-BDEE-450B-BA82-F9C447C803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80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>
            <a:extLst>
              <a:ext uri="{FF2B5EF4-FFF2-40B4-BE49-F238E27FC236}">
                <a16:creationId xmlns="" xmlns:a16="http://schemas.microsoft.com/office/drawing/2014/main" id="{3BDD80A2-FA1F-4402-BD3B-AC808C405BE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61175"/>
            <a:chOff x="0" y="0"/>
            <a:chExt cx="5760" cy="4322"/>
          </a:xfrm>
        </p:grpSpPr>
        <p:pic>
          <p:nvPicPr>
            <p:cNvPr id="61443" name="Picture 3">
              <a:extLst>
                <a:ext uri="{FF2B5EF4-FFF2-40B4-BE49-F238E27FC236}">
                  <a16:creationId xmlns="" xmlns:a16="http://schemas.microsoft.com/office/drawing/2014/main" id="{13DAA585-19C7-4667-A328-F59617AB57C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44" name="Picture 4">
              <a:extLst>
                <a:ext uri="{FF2B5EF4-FFF2-40B4-BE49-F238E27FC236}">
                  <a16:creationId xmlns="" xmlns:a16="http://schemas.microsoft.com/office/drawing/2014/main" id="{27CCC1BC-1FB6-4A34-B51F-437230FFF47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" y="264"/>
              <a:ext cx="1581" cy="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445" name="Rectangle 5">
            <a:extLst>
              <a:ext uri="{FF2B5EF4-FFF2-40B4-BE49-F238E27FC236}">
                <a16:creationId xmlns="" xmlns:a16="http://schemas.microsoft.com/office/drawing/2014/main" id="{9FCB0E6E-9804-4601-B23F-E8ADE5F963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65152" y="2333467"/>
            <a:ext cx="6038849" cy="4924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/>
          <a:lstStyle>
            <a:lvl1pPr>
              <a:defRPr/>
            </a:lvl1pPr>
          </a:lstStyle>
          <a:p>
            <a:pPr lvl="0"/>
            <a:r>
              <a:rPr lang="en-US" altLang="en-FI" noProof="0"/>
              <a:t>Click to edit Master title style</a:t>
            </a:r>
            <a:endParaRPr lang="fi-FI" altLang="en-FI" noProof="0"/>
          </a:p>
        </p:txBody>
      </p:sp>
      <p:sp>
        <p:nvSpPr>
          <p:cNvPr id="61446" name="Rectangle 6">
            <a:extLst>
              <a:ext uri="{FF2B5EF4-FFF2-40B4-BE49-F238E27FC236}">
                <a16:creationId xmlns="" xmlns:a16="http://schemas.microsoft.com/office/drawing/2014/main" id="{17EBB136-B983-4D39-A31C-F831C12B2C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50333" y="3886200"/>
            <a:ext cx="6053667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FI" noProof="0"/>
              <a:t>Click to edit Master subtitle style</a:t>
            </a:r>
            <a:endParaRPr lang="fi-FI" altLang="en-FI" noProof="0"/>
          </a:p>
        </p:txBody>
      </p:sp>
      <p:sp>
        <p:nvSpPr>
          <p:cNvPr id="61447" name="Rectangle 7">
            <a:extLst>
              <a:ext uri="{FF2B5EF4-FFF2-40B4-BE49-F238E27FC236}">
                <a16:creationId xmlns="" xmlns:a16="http://schemas.microsoft.com/office/drawing/2014/main" id="{4A8C73DC-73DA-49B8-89E3-9377342079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709084" y="6624639"/>
            <a:ext cx="2844800" cy="173037"/>
          </a:xfrm>
        </p:spPr>
        <p:txBody>
          <a:bodyPr wrap="square"/>
          <a:lstStyle>
            <a:lvl1pPr algn="l">
              <a:defRPr/>
            </a:lvl1pPr>
          </a:lstStyle>
          <a:p>
            <a:fld id="{3508C586-8DB6-4766-9E6F-E61D13D1BD68}" type="datetimeFigureOut">
              <a:rPr lang="en-FI" smtClean="0"/>
              <a:t>16 Nov 2021</a:t>
            </a:fld>
            <a:endParaRPr lang="en-FI"/>
          </a:p>
        </p:txBody>
      </p:sp>
      <p:sp>
        <p:nvSpPr>
          <p:cNvPr id="61448" name="Rectangle 8">
            <a:extLst>
              <a:ext uri="{FF2B5EF4-FFF2-40B4-BE49-F238E27FC236}">
                <a16:creationId xmlns="" xmlns:a16="http://schemas.microsoft.com/office/drawing/2014/main" id="{27A476C7-D145-48BF-BF39-C911E6B18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0"/>
            <a:ext cx="5892800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42999"/>
                </a:schemeClr>
              </a:gs>
              <a:gs pos="100000">
                <a:schemeClr val="bg1">
                  <a:gamma/>
                  <a:tint val="0"/>
                  <a:invGamma/>
                  <a:alpha val="42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FI" sz="1800"/>
          </a:p>
        </p:txBody>
      </p:sp>
    </p:spTree>
    <p:extLst>
      <p:ext uri="{BB962C8B-B14F-4D97-AF65-F5344CB8AC3E}">
        <p14:creationId xmlns:p14="http://schemas.microsoft.com/office/powerpoint/2010/main" val="198290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947ABF-B652-492E-B6B6-42183DA5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0707103-B753-4AFF-9BB0-D4EE0E734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8A2A25-5130-4532-AB74-BD68C52A2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8C586-8DB6-4766-9E6F-E61D13D1BD68}" type="datetimeFigureOut">
              <a:rPr lang="en-FI" smtClean="0"/>
              <a:t>16 Nov 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85E133-CF6B-481D-8117-3A7B9072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9E90FE-B3EA-4555-901B-5FEFC556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E840-2939-4BD3-8979-645C05B3602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990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5AAEC71-6F20-48BF-8456-A6A93F625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1172509" y="333376"/>
            <a:ext cx="492443" cy="56441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8022CD4-F67B-4582-B066-4859A01C8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1" y="333376"/>
            <a:ext cx="8089900" cy="6219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8DCB88-EEFA-45FB-B3A8-A5CE3EEE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8C586-8DB6-4766-9E6F-E61D13D1BD68}" type="datetimeFigureOut">
              <a:rPr lang="en-FI" smtClean="0"/>
              <a:t>16 Nov 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B0F54A-2235-457A-9ADA-6EA898AD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729E64B-68BC-4A41-84C5-99A3065D2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E840-2939-4BD3-8979-645C05B3602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3186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B2BD99-ADCE-4AC1-89A7-868713CFF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7BE00E-E08C-4757-88E7-8E78D1BAD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615935-A49A-427C-BEDF-4EE95BF6B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8C586-8DB6-4766-9E6F-E61D13D1BD68}" type="datetimeFigureOut">
              <a:rPr lang="en-FI" smtClean="0"/>
              <a:t>16 Nov 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C75D4F-E22B-4809-AC28-2106A762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7119C0-9096-45BB-95C0-1FCCD5A2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E840-2939-4BD3-8979-645C05B3602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5811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9E5425-44B3-47C1-84CB-296743B8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3639146"/>
            <a:ext cx="10600659" cy="92333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45745D4-3BC8-46EF-B74B-2FEE4C34A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EC2432-0C1F-4425-BF6E-7AE3C4C62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8C586-8DB6-4766-9E6F-E61D13D1BD68}" type="datetimeFigureOut">
              <a:rPr lang="en-FI" smtClean="0"/>
              <a:t>16 Nov 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3A6E37-E3AE-42DB-81BE-1B1D86E7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DB0F163-B7D8-4CF7-8BEB-409D8F63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E840-2939-4BD3-8979-645C05B3602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5346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2755FA-EBFE-4B71-ADDA-3EB3E3E33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CA53D3-62C6-4A04-945A-7DBBB47F7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1" y="1196976"/>
            <a:ext cx="5425017" cy="5356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7365F30-9BE3-4C9F-9699-82558A0B4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7818" y="1196976"/>
            <a:ext cx="5427133" cy="5356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65946FE-365E-44D6-966F-CDB370B4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8C586-8DB6-4766-9E6F-E61D13D1BD68}" type="datetimeFigureOut">
              <a:rPr lang="en-FI" smtClean="0"/>
              <a:t>16 Nov 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A607106-9858-4307-8A30-84F81657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8325E8-6540-4B7C-89A2-018D731A0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E840-2939-4BD3-8979-645C05B3602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2188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22D3C5-9E08-48DC-A7C3-9332D565B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5644174" cy="4924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7AA8DED-2D8F-4844-958E-28C624425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F8A531F-D2E0-4A27-93BF-118BFDF12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D3F385D-CC41-4EA1-B193-175BB27B5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07AC9AE-74A9-4A05-906E-98E6CD3242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131353E-BF28-4147-8C67-DC3381345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8C586-8DB6-4766-9E6F-E61D13D1BD68}" type="datetimeFigureOut">
              <a:rPr lang="en-FI" smtClean="0"/>
              <a:t>16 Nov 2021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BCBC398-D987-41C2-BC50-6531C02F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371457F-99E4-457F-9F14-58C838ACF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E840-2939-4BD3-8979-645C05B3602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518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2485F8-52D9-43FE-8611-C825F45E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EE062FE-C566-482A-8FA7-A152ABD1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8C586-8DB6-4766-9E6F-E61D13D1BD68}" type="datetimeFigureOut">
              <a:rPr lang="en-FI" smtClean="0"/>
              <a:t>16 Nov 2021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06B9BAC-4BC4-42AF-A0AE-D4551366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A0F261-50D1-464F-B7A4-395C3422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E840-2939-4BD3-8979-645C05B3602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7650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85DF217-3560-494A-ACA0-52059E15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8C586-8DB6-4766-9E6F-E61D13D1BD68}" type="datetimeFigureOut">
              <a:rPr lang="en-FI" smtClean="0"/>
              <a:t>16 Nov 2021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8FDA92-F2B7-413B-AB5F-2E63293AD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212AEE4-3048-4B1B-B63C-4837E680F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E840-2939-4BD3-8979-645C05B3602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2826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EADF01-419B-4EC0-8320-3BF306500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1564958"/>
            <a:ext cx="5644174" cy="49244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869BA6-07DA-424F-B30E-BD164E1D9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804D6B9-4A84-45F4-B647-F772A09E5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067DD26-ED5F-461E-A5E7-CD39DBBCB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8C586-8DB6-4766-9E6F-E61D13D1BD68}" type="datetimeFigureOut">
              <a:rPr lang="en-FI" smtClean="0"/>
              <a:t>16 Nov 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E396C0F-021C-44AC-A768-8E73B545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643753D-7E3E-46E5-BB2F-28917657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E840-2939-4BD3-8979-645C05B3602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5468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A470B5-450C-4E63-BE01-E4148838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1564958"/>
            <a:ext cx="5644174" cy="49244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C6C2406-7FD3-4940-A2DD-26C0B1A5B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FCDA606-5DA0-43CA-99E4-65DCA1CD2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0D4592-EEDB-485F-8DDB-1C52A819F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8C586-8DB6-4766-9E6F-E61D13D1BD68}" type="datetimeFigureOut">
              <a:rPr lang="en-FI" smtClean="0"/>
              <a:t>16 Nov 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AF42A07-8A49-406C-86C8-0B3B8ABA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D7DE24F-914F-498E-9E42-21176174F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E840-2939-4BD3-8979-645C05B3602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9915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>
            <a:extLst>
              <a:ext uri="{FF2B5EF4-FFF2-40B4-BE49-F238E27FC236}">
                <a16:creationId xmlns="" xmlns:a16="http://schemas.microsoft.com/office/drawing/2014/main" id="{67B28725-B026-43ED-A431-D72516AEF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9"/>
            <a:ext cx="12192000" cy="76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9" name="Rectangle 3">
            <a:extLst>
              <a:ext uri="{FF2B5EF4-FFF2-40B4-BE49-F238E27FC236}">
                <a16:creationId xmlns="" xmlns:a16="http://schemas.microsoft.com/office/drawing/2014/main" id="{0ED1031C-5AD2-48E5-BF99-D3A3785509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196976"/>
            <a:ext cx="11055351" cy="535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/>
              <a:t>Click to edit Master text styles</a:t>
            </a:r>
          </a:p>
          <a:p>
            <a:pPr lvl="1"/>
            <a:r>
              <a:rPr lang="en-US" altLang="en-FI"/>
              <a:t>Second level</a:t>
            </a:r>
          </a:p>
          <a:p>
            <a:pPr lvl="2"/>
            <a:r>
              <a:rPr lang="en-US" altLang="en-FI"/>
              <a:t>Third level</a:t>
            </a:r>
          </a:p>
          <a:p>
            <a:pPr lvl="3"/>
            <a:r>
              <a:rPr lang="en-US" altLang="en-FI"/>
              <a:t>Fourth level</a:t>
            </a:r>
          </a:p>
          <a:p>
            <a:pPr lvl="4"/>
            <a:r>
              <a:rPr lang="en-US" altLang="en-FI"/>
              <a:t>Fifth level</a:t>
            </a:r>
            <a:endParaRPr lang="fi-FI" altLang="en-FI"/>
          </a:p>
        </p:txBody>
      </p:sp>
      <p:sp>
        <p:nvSpPr>
          <p:cNvPr id="60420" name="Rectangle 4">
            <a:extLst>
              <a:ext uri="{FF2B5EF4-FFF2-40B4-BE49-F238E27FC236}">
                <a16:creationId xmlns="" xmlns:a16="http://schemas.microsoft.com/office/drawing/2014/main" id="{5B1E34E0-3A4A-4750-8672-77E73ECF0D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68733" y="6624639"/>
            <a:ext cx="2844800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fld id="{3508C586-8DB6-4766-9E6F-E61D13D1BD68}" type="datetimeFigureOut">
              <a:rPr lang="en-FI" smtClean="0"/>
              <a:t>16 Nov 2021</a:t>
            </a:fld>
            <a:endParaRPr lang="en-FI"/>
          </a:p>
        </p:txBody>
      </p:sp>
      <p:sp>
        <p:nvSpPr>
          <p:cNvPr id="60421" name="Rectangle 5">
            <a:extLst>
              <a:ext uri="{FF2B5EF4-FFF2-40B4-BE49-F238E27FC236}">
                <a16:creationId xmlns="" xmlns:a16="http://schemas.microsoft.com/office/drawing/2014/main" id="{2EF32B58-B598-4EEA-9D1B-491FFD2861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00" y="6624639"/>
            <a:ext cx="3860800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/>
            </a:lvl1pPr>
          </a:lstStyle>
          <a:p>
            <a:endParaRPr lang="en-FI"/>
          </a:p>
        </p:txBody>
      </p:sp>
      <p:sp>
        <p:nvSpPr>
          <p:cNvPr id="60422" name="Rectangle 6">
            <a:extLst>
              <a:ext uri="{FF2B5EF4-FFF2-40B4-BE49-F238E27FC236}">
                <a16:creationId xmlns="" xmlns:a16="http://schemas.microsoft.com/office/drawing/2014/main" id="{6FAAD226-577C-42B9-9EF3-CC0A5D941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1" y="6624639"/>
            <a:ext cx="656167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fld id="{8F9FE840-2939-4BD3-8979-645C05B3602C}" type="slidenum">
              <a:rPr lang="en-FI" smtClean="0"/>
              <a:t>‹#›</a:t>
            </a:fld>
            <a:endParaRPr lang="en-FI"/>
          </a:p>
        </p:txBody>
      </p:sp>
      <p:sp>
        <p:nvSpPr>
          <p:cNvPr id="60423" name="Rectangle 7">
            <a:extLst>
              <a:ext uri="{FF2B5EF4-FFF2-40B4-BE49-F238E27FC236}">
                <a16:creationId xmlns="" xmlns:a16="http://schemas.microsoft.com/office/drawing/2014/main" id="{3D2DB0B0-9B12-48B4-AB1C-6E502C73B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0"/>
            <a:ext cx="7924800" cy="914400"/>
          </a:xfrm>
          <a:prstGeom prst="rect">
            <a:avLst/>
          </a:prstGeom>
          <a:gradFill rotWithShape="1">
            <a:gsLst>
              <a:gs pos="0">
                <a:schemeClr val="bg1">
                  <a:alpha val="55000"/>
                </a:schemeClr>
              </a:gs>
              <a:gs pos="100000">
                <a:schemeClr val="bg1">
                  <a:gamma/>
                  <a:tint val="0"/>
                  <a:invGamma/>
                  <a:alpha val="53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FI" sz="1800"/>
          </a:p>
        </p:txBody>
      </p:sp>
      <p:sp>
        <p:nvSpPr>
          <p:cNvPr id="60424" name="Rectangle 8">
            <a:extLst>
              <a:ext uri="{FF2B5EF4-FFF2-40B4-BE49-F238E27FC236}">
                <a16:creationId xmlns="" xmlns:a16="http://schemas.microsoft.com/office/drawing/2014/main" id="{A30B99B0-15C1-402D-8023-ECF4ADD55D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333376"/>
            <a:ext cx="5644174" cy="4924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FI"/>
              <a:t>Click to edit Master title style</a:t>
            </a:r>
            <a:endParaRPr lang="fi-FI" altLang="en-FI"/>
          </a:p>
        </p:txBody>
      </p:sp>
      <p:pic>
        <p:nvPicPr>
          <p:cNvPr id="60425" name="Picture 9">
            <a:extLst>
              <a:ext uri="{FF2B5EF4-FFF2-40B4-BE49-F238E27FC236}">
                <a16:creationId xmlns="" xmlns:a16="http://schemas.microsoft.com/office/drawing/2014/main" id="{03C7C8F2-F62D-443A-8DA1-1E712D85A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084" y="188913"/>
            <a:ext cx="480483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11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SzPct val="80000"/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Font typeface="Arial" panose="020B0604020202020204" pitchFamily="34" charset="0"/>
        <a:buChar char="…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20000"/>
        </a:spcAft>
        <a:buChar char="•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F7D07B-4E30-495D-B358-19E02C43C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097" y="918059"/>
            <a:ext cx="11308009" cy="1477328"/>
          </a:xfrm>
        </p:spPr>
        <p:txBody>
          <a:bodyPr/>
          <a:lstStyle/>
          <a:p>
            <a:r>
              <a:rPr lang="en-US" dirty="0"/>
              <a:t>Regional trends of stratospheric ozone evaluated using the </a:t>
            </a:r>
            <a:r>
              <a:rPr lang="en-US" dirty="0" err="1"/>
              <a:t>MErged</a:t>
            </a:r>
            <a:r>
              <a:rPr lang="en-US" dirty="0"/>
              <a:t> </a:t>
            </a:r>
            <a:r>
              <a:rPr lang="en-US" dirty="0" err="1"/>
              <a:t>GRIdded</a:t>
            </a:r>
            <a:r>
              <a:rPr lang="en-US" dirty="0"/>
              <a:t> Dataset of Ozone Profiles (MEGRIDOP)</a:t>
            </a:r>
            <a:endParaRPr lang="en-FI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D6DDF6B-B4FA-46B2-AFFA-65BDB0EB4615}"/>
              </a:ext>
            </a:extLst>
          </p:cNvPr>
          <p:cNvSpPr txBox="1"/>
          <p:nvPr/>
        </p:nvSpPr>
        <p:spPr>
          <a:xfrm>
            <a:off x="336488" y="2597409"/>
            <a:ext cx="114346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FI" altLang="en-FI" b="1" dirty="0">
                <a:solidFill>
                  <a:srgbClr val="0000FF"/>
                </a:solidFill>
              </a:rPr>
              <a:t>Viktoria F. Sofieva</a:t>
            </a:r>
            <a:r>
              <a:rPr lang="en-FI" altLang="en-FI" b="1" baseline="30000" dirty="0">
                <a:solidFill>
                  <a:srgbClr val="0000FF"/>
                </a:solidFill>
              </a:rPr>
              <a:t>1</a:t>
            </a:r>
            <a:r>
              <a:rPr lang="en-FI" altLang="en-FI" b="1" dirty="0"/>
              <a:t>, Monika Szelag</a:t>
            </a:r>
            <a:r>
              <a:rPr lang="en-FI" altLang="en-FI" b="1" baseline="30000" dirty="0"/>
              <a:t>1</a:t>
            </a:r>
            <a:r>
              <a:rPr lang="en-FI" altLang="en-FI" b="1" dirty="0"/>
              <a:t>, Johanna Tamminen</a:t>
            </a:r>
            <a:r>
              <a:rPr lang="en-FI" altLang="en-FI" b="1" baseline="30000" dirty="0"/>
              <a:t>1</a:t>
            </a:r>
            <a:r>
              <a:rPr lang="en-FI" altLang="en-FI" b="1" dirty="0"/>
              <a:t>, </a:t>
            </a:r>
            <a:r>
              <a:rPr lang="en-FI" altLang="en-FI" b="1" dirty="0" err="1"/>
              <a:t>Erkki</a:t>
            </a:r>
            <a:r>
              <a:rPr lang="en-FI" altLang="en-FI" b="1" dirty="0"/>
              <a:t> Kyrölä</a:t>
            </a:r>
            <a:r>
              <a:rPr lang="en-FI" altLang="en-FI" b="1" baseline="30000" dirty="0"/>
              <a:t>1</a:t>
            </a:r>
            <a:r>
              <a:rPr lang="en-FI" altLang="en-FI" b="1" dirty="0"/>
              <a:t>, Doug Degenstein</a:t>
            </a:r>
            <a:r>
              <a:rPr lang="en-FI" altLang="en-FI" b="1" baseline="30000" dirty="0"/>
              <a:t>2</a:t>
            </a:r>
            <a:r>
              <a:rPr lang="en-FI" altLang="en-FI" b="1" dirty="0"/>
              <a:t>, Chris Roth</a:t>
            </a:r>
            <a:r>
              <a:rPr lang="en-FI" altLang="en-FI" b="1" baseline="30000" dirty="0"/>
              <a:t>2</a:t>
            </a:r>
            <a:r>
              <a:rPr lang="en-FI" altLang="en-FI" b="1" dirty="0"/>
              <a:t>, Daniel Zawada</a:t>
            </a:r>
            <a:r>
              <a:rPr lang="en-FI" altLang="en-FI" b="1" baseline="30000" dirty="0"/>
              <a:t>2</a:t>
            </a:r>
            <a:r>
              <a:rPr lang="en-FI" altLang="en-FI" b="1" dirty="0"/>
              <a:t>, Alexei Rozanov</a:t>
            </a:r>
            <a:r>
              <a:rPr lang="en-FI" altLang="en-FI" b="1" baseline="30000" dirty="0"/>
              <a:t>3</a:t>
            </a:r>
            <a:r>
              <a:rPr lang="en-FI" altLang="en-FI" b="1" dirty="0"/>
              <a:t>, Carlo Arosio</a:t>
            </a:r>
            <a:r>
              <a:rPr lang="en-FI" altLang="en-FI" b="1" baseline="30000" dirty="0"/>
              <a:t>3</a:t>
            </a:r>
            <a:r>
              <a:rPr lang="en-FI" altLang="en-FI" b="1" dirty="0"/>
              <a:t>, John P. Burrows</a:t>
            </a:r>
            <a:r>
              <a:rPr lang="en-FI" altLang="en-FI" b="1" baseline="30000" dirty="0"/>
              <a:t>3</a:t>
            </a:r>
            <a:r>
              <a:rPr lang="en-FI" altLang="en-FI" b="1" dirty="0"/>
              <a:t>, Mark Weber</a:t>
            </a:r>
            <a:r>
              <a:rPr lang="en-FI" altLang="en-FI" b="1" baseline="30000" dirty="0"/>
              <a:t>3</a:t>
            </a:r>
            <a:r>
              <a:rPr lang="en-FI" altLang="en-FI" b="1" dirty="0"/>
              <a:t>, Alexandra Laeng</a:t>
            </a:r>
            <a:r>
              <a:rPr lang="en-FI" altLang="en-FI" b="1" baseline="30000" dirty="0"/>
              <a:t>4</a:t>
            </a:r>
            <a:r>
              <a:rPr lang="en-FI" altLang="en-FI" b="1" dirty="0"/>
              <a:t>, Gabriele Stiller</a:t>
            </a:r>
            <a:r>
              <a:rPr lang="en-FI" altLang="en-FI" b="1" baseline="30000" dirty="0"/>
              <a:t>4</a:t>
            </a:r>
            <a:r>
              <a:rPr lang="en-FI" altLang="en-FI" b="1" dirty="0"/>
              <a:t>, Thomas von </a:t>
            </a:r>
            <a:r>
              <a:rPr lang="en-FI" altLang="en-FI" b="1" dirty="0" smtClean="0"/>
              <a:t>Clarmann</a:t>
            </a:r>
            <a:r>
              <a:rPr lang="en-FI" altLang="en-FI" b="1" baseline="30000" dirty="0" smtClean="0"/>
              <a:t>4</a:t>
            </a:r>
            <a:r>
              <a:rPr lang="en-FI" altLang="en-FI" b="1" dirty="0" smtClean="0"/>
              <a:t>, </a:t>
            </a:r>
            <a:r>
              <a:rPr lang="en-FI" altLang="en-FI" b="1" dirty="0"/>
              <a:t>Michel van </a:t>
            </a:r>
            <a:r>
              <a:rPr lang="en-FI" altLang="en-FI" b="1" dirty="0" smtClean="0"/>
              <a:t>Roozendael</a:t>
            </a:r>
            <a:r>
              <a:rPr lang="fi-FI" altLang="en-FI" b="1" baseline="30000" dirty="0"/>
              <a:t>5</a:t>
            </a:r>
            <a:r>
              <a:rPr lang="en-FI" altLang="en-FI" b="1" dirty="0" smtClean="0"/>
              <a:t>, </a:t>
            </a:r>
            <a:r>
              <a:rPr lang="en-FI" altLang="en-FI" b="1" dirty="0"/>
              <a:t>and Christian </a:t>
            </a:r>
            <a:r>
              <a:rPr lang="en-FI" altLang="en-FI" b="1" dirty="0" smtClean="0"/>
              <a:t>Retscher</a:t>
            </a:r>
            <a:r>
              <a:rPr lang="fi-FI" altLang="en-FI" b="1" baseline="30000" dirty="0"/>
              <a:t>6</a:t>
            </a:r>
            <a:r>
              <a:rPr lang="en-FI" altLang="en-FI" b="1" dirty="0" smtClean="0"/>
              <a:t> </a:t>
            </a:r>
            <a:endParaRPr lang="fi-FI" altLang="en-FI" b="1" dirty="0"/>
          </a:p>
          <a:p>
            <a:pPr lvl="0"/>
            <a:endParaRPr lang="en-FI" altLang="en-FI" dirty="0"/>
          </a:p>
          <a:p>
            <a:pPr lvl="0">
              <a:buFontTx/>
              <a:buChar char="•"/>
            </a:pPr>
            <a:r>
              <a:rPr lang="en-FI" altLang="en-FI" baseline="30000" dirty="0"/>
              <a:t>1</a:t>
            </a:r>
            <a:r>
              <a:rPr lang="en-FI" altLang="en-FI" dirty="0"/>
              <a:t>Finnish Meteorological Institute, Helsinki, Finland </a:t>
            </a:r>
          </a:p>
          <a:p>
            <a:pPr lvl="0">
              <a:buFontTx/>
              <a:buChar char="•"/>
            </a:pPr>
            <a:r>
              <a:rPr lang="en-FI" altLang="en-FI" baseline="30000" dirty="0"/>
              <a:t>2</a:t>
            </a:r>
            <a:r>
              <a:rPr lang="en-FI" altLang="en-FI" dirty="0"/>
              <a:t>Institute of Space and Atmospheric Studies, University of Saskatchewan, Saskatoon, Canada </a:t>
            </a:r>
          </a:p>
          <a:p>
            <a:pPr lvl="0">
              <a:buFontTx/>
              <a:buChar char="•"/>
            </a:pPr>
            <a:r>
              <a:rPr lang="en-FI" altLang="en-FI" baseline="30000" dirty="0"/>
              <a:t>3</a:t>
            </a:r>
            <a:r>
              <a:rPr lang="en-FI" altLang="en-FI" dirty="0"/>
              <a:t>Institute of Environmental Physics, University of Bremen, Bremen, Germany </a:t>
            </a:r>
          </a:p>
          <a:p>
            <a:pPr lvl="0">
              <a:buFontTx/>
              <a:buChar char="•"/>
            </a:pPr>
            <a:r>
              <a:rPr lang="en-FI" altLang="en-FI" baseline="30000" dirty="0"/>
              <a:t>4</a:t>
            </a:r>
            <a:r>
              <a:rPr lang="en-FI" altLang="en-FI" dirty="0"/>
              <a:t>Karlsruhe Institute of Technology, Institute of Meteorology and Climate Research, Karlsruhe, Germany </a:t>
            </a:r>
          </a:p>
          <a:p>
            <a:pPr lvl="0">
              <a:buFontTx/>
              <a:buChar char="•"/>
            </a:pPr>
            <a:r>
              <a:rPr lang="fi-FI" altLang="en-FI" baseline="30000" dirty="0"/>
              <a:t>5</a:t>
            </a:r>
            <a:r>
              <a:rPr lang="en-FI" altLang="en-FI" dirty="0" smtClean="0"/>
              <a:t>Royal </a:t>
            </a:r>
            <a:r>
              <a:rPr lang="en-FI" altLang="en-FI" dirty="0"/>
              <a:t>Belgian Institute for Space Aeronomy (BIRA-IASB), Brussels, Belgium </a:t>
            </a:r>
          </a:p>
          <a:p>
            <a:pPr lvl="0">
              <a:buFontTx/>
              <a:buChar char="•"/>
            </a:pPr>
            <a:r>
              <a:rPr lang="fi-FI" altLang="en-FI" baseline="30000" dirty="0"/>
              <a:t>6</a:t>
            </a:r>
            <a:r>
              <a:rPr lang="en-FI" altLang="en-FI" dirty="0" smtClean="0"/>
              <a:t>ESA/ESRIN</a:t>
            </a:r>
            <a:r>
              <a:rPr lang="en-FI" altLang="en-FI" dirty="0"/>
              <a:t>, Frascati, Italy </a:t>
            </a:r>
          </a:p>
          <a:p>
            <a:endParaRPr lang="en-FI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7455C8-506A-46FC-B261-119D9946A8B3}"/>
              </a:ext>
            </a:extLst>
          </p:cNvPr>
          <p:cNvSpPr/>
          <p:nvPr/>
        </p:nvSpPr>
        <p:spPr>
          <a:xfrm>
            <a:off x="2352326" y="6140775"/>
            <a:ext cx="59995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ESA Climate Change Initiative</a:t>
            </a:r>
          </a:p>
        </p:txBody>
      </p:sp>
    </p:spTree>
    <p:extLst>
      <p:ext uri="{BB962C8B-B14F-4D97-AF65-F5344CB8AC3E}">
        <p14:creationId xmlns:p14="http://schemas.microsoft.com/office/powerpoint/2010/main" val="234497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0214F7-20ED-4E59-B95C-0791EDD84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89202"/>
            <a:ext cx="6463308" cy="492443"/>
          </a:xfrm>
        </p:spPr>
        <p:txBody>
          <a:bodyPr/>
          <a:lstStyle/>
          <a:p>
            <a:r>
              <a:rPr lang="fi-FI" dirty="0" err="1"/>
              <a:t>Regional</a:t>
            </a:r>
            <a:r>
              <a:rPr lang="fi-FI" dirty="0"/>
              <a:t> </a:t>
            </a:r>
            <a:r>
              <a:rPr lang="fi-FI" dirty="0" err="1"/>
              <a:t>trends</a:t>
            </a:r>
            <a:r>
              <a:rPr lang="fi-FI" dirty="0"/>
              <a:t> in </a:t>
            </a:r>
            <a:r>
              <a:rPr lang="fi-FI" dirty="0" err="1"/>
              <a:t>ozone</a:t>
            </a:r>
            <a:r>
              <a:rPr lang="fi-FI" dirty="0"/>
              <a:t> </a:t>
            </a:r>
            <a:r>
              <a:rPr lang="fi-FI" dirty="0" err="1"/>
              <a:t>profiles</a:t>
            </a:r>
            <a:endParaRPr lang="en-FI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="" xmlns:a16="http://schemas.microsoft.com/office/drawing/2014/main" id="{30759D85-AF0F-47FE-928C-54A637441C82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4"/>
          <a:srcRect l="2770"/>
          <a:stretch/>
        </p:blipFill>
        <p:spPr bwMode="auto">
          <a:xfrm>
            <a:off x="4762501" y="581645"/>
            <a:ext cx="7286624" cy="3881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2BE2CE9-7BB0-455B-A5A6-E8E3A9A94296}"/>
              </a:ext>
            </a:extLst>
          </p:cNvPr>
          <p:cNvSpPr/>
          <p:nvPr/>
        </p:nvSpPr>
        <p:spPr>
          <a:xfrm>
            <a:off x="3837010" y="4463401"/>
            <a:ext cx="8212115" cy="2461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 analyses have shown positive statistically significant trends in the upper stratosphere, as expected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found that stratospheric trends show a longitudinal structure at NH middle and high latitudes, with enhanced trends over Scandinavia/Atlantic ocean.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made the first attempt to evaluate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trends in ozone profiles in polar regions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Positive, statistically significant  trends in the upper stratosphere and in the SH middle stratosphere </a:t>
            </a:r>
            <a:endParaRPr kumimoji="0" lang="en-FI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AF8BDD6-4267-48C6-A0CD-CDC077268B3E}"/>
              </a:ext>
            </a:extLst>
          </p:cNvPr>
          <p:cNvSpPr txBox="1"/>
          <p:nvPr/>
        </p:nvSpPr>
        <p:spPr>
          <a:xfrm>
            <a:off x="142875" y="4463401"/>
            <a:ext cx="36941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More </a:t>
            </a:r>
            <a:r>
              <a:rPr kumimoji="0" lang="fi-FI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details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Sofieva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et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Measurement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report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regional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trends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of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stratospheric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ozone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evaluated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using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MErged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GRIdded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Dataset of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Ozone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Profiles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(MEGRIDOP),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Atmos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Chem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Phys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., 2021</a:t>
            </a:r>
            <a:endParaRPr kumimoji="0" lang="en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64AA00EA-FE4D-4D35-AE7C-891D613E983F}"/>
              </a:ext>
            </a:extLst>
          </p:cNvPr>
          <p:cNvSpPr txBox="1">
            <a:spLocks/>
          </p:cNvSpPr>
          <p:nvPr/>
        </p:nvSpPr>
        <p:spPr bwMode="auto">
          <a:xfrm>
            <a:off x="100739" y="919480"/>
            <a:ext cx="4540167" cy="296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2000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20000"/>
              </a:spcAft>
              <a:buSzPct val="8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 typeface="Arial" charset="0"/>
              <a:buChar char="…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20000"/>
              </a:spcAft>
              <a:buChar char="•"/>
              <a:defRPr sz="1800">
                <a:solidFill>
                  <a:schemeClr val="bg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20000"/>
              </a:spcAft>
              <a:buChar char="•"/>
              <a:defRPr sz="18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20000"/>
              </a:spcAft>
              <a:buChar char="•"/>
              <a:defRPr sz="18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20000"/>
              </a:spcAft>
              <a:buChar char="•"/>
              <a:defRPr sz="18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20000"/>
              </a:spcAft>
              <a:buChar char="•"/>
              <a:defRPr sz="1800">
                <a:solidFill>
                  <a:schemeClr val="bg2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lang="fi-FI" dirty="0" err="1">
                <a:solidFill>
                  <a:srgbClr val="0000FF"/>
                </a:solidFill>
              </a:rPr>
              <a:t>Merged</a:t>
            </a:r>
            <a:r>
              <a:rPr lang="fi-FI" dirty="0">
                <a:solidFill>
                  <a:srgbClr val="0000FF"/>
                </a:solidFill>
              </a:rPr>
              <a:t> </a:t>
            </a:r>
            <a:r>
              <a:rPr lang="fi-FI" dirty="0" err="1">
                <a:solidFill>
                  <a:srgbClr val="0000FF"/>
                </a:solidFill>
              </a:rPr>
              <a:t>GRIdded</a:t>
            </a:r>
            <a:r>
              <a:rPr lang="fi-FI" dirty="0">
                <a:solidFill>
                  <a:srgbClr val="0000FF"/>
                </a:solidFill>
              </a:rPr>
              <a:t> Dataset of </a:t>
            </a:r>
            <a:r>
              <a:rPr lang="fi-FI" dirty="0" err="1">
                <a:solidFill>
                  <a:srgbClr val="0000FF"/>
                </a:solidFill>
              </a:rPr>
              <a:t>Ozone</a:t>
            </a:r>
            <a:r>
              <a:rPr lang="fi-FI" dirty="0">
                <a:solidFill>
                  <a:srgbClr val="0000FF"/>
                </a:solidFill>
              </a:rPr>
              <a:t> </a:t>
            </a:r>
            <a:r>
              <a:rPr lang="fi-FI" dirty="0" err="1">
                <a:solidFill>
                  <a:srgbClr val="0000FF"/>
                </a:solidFill>
              </a:rPr>
              <a:t>Profiles</a:t>
            </a:r>
            <a:r>
              <a:rPr lang="fi-FI" dirty="0">
                <a:solidFill>
                  <a:srgbClr val="0000FF"/>
                </a:solidFill>
              </a:rPr>
              <a:t> (MEGRIDOP) </a:t>
            </a:r>
            <a:r>
              <a:rPr lang="fi-FI" dirty="0"/>
              <a:t>is </a:t>
            </a:r>
            <a:r>
              <a:rPr lang="fi-FI" dirty="0" err="1"/>
              <a:t>created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lvl="1" indent="-342900" eaLnBrk="1" hangingPunct="1">
              <a:buSzTx/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Combined data from 6 limb-viewing satellite instruments: MIPAS, SCIAMACHY, GOMOS, OSIRIS, OMPS-LP, MLS </a:t>
            </a:r>
          </a:p>
          <a:p>
            <a:pPr lvl="1" indent="-342900" eaLnBrk="1" hangingPunct="1">
              <a:buSzTx/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monthly means in 10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Symbol" panose="05050102010706020507" pitchFamily="18" charset="2"/>
              </a:rPr>
              <a:t>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x20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Symbol" panose="05050102010706020507" pitchFamily="18" charset="2"/>
              </a:rPr>
              <a:t> 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latitude-longitude bins and altitudes 10-50 km, it covers years 2001-2020</a:t>
            </a:r>
          </a:p>
          <a:p>
            <a:pPr lvl="1" indent="-342900" eaLnBrk="1" hangingPunct="1">
              <a:buSzTx/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dataset  is  in open access: https://climate.esa.int/en/projects/ozone/data/</a:t>
            </a:r>
            <a:endParaRPr kumimoji="0" lang="en-FI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23683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3|4.6|12.4"/>
</p:tagLst>
</file>

<file path=ppt/theme/theme1.xml><?xml version="1.0" encoding="utf-8"?>
<a:theme xmlns:a="http://schemas.openxmlformats.org/drawingml/2006/main" name="1_Ilmatieteenlaitos">
  <a:themeElements>
    <a:clrScheme name="1_Ilmatieteenlaitos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CBD30"/>
      </a:accent1>
      <a:accent2>
        <a:srgbClr val="54C247"/>
      </a:accent2>
      <a:accent3>
        <a:srgbClr val="FFFFFF"/>
      </a:accent3>
      <a:accent4>
        <a:srgbClr val="000000"/>
      </a:accent4>
      <a:accent5>
        <a:srgbClr val="FDDBAD"/>
      </a:accent5>
      <a:accent6>
        <a:srgbClr val="4BB03F"/>
      </a:accent6>
      <a:hlink>
        <a:srgbClr val="7AABDE"/>
      </a:hlink>
      <a:folHlink>
        <a:srgbClr val="D7DF21"/>
      </a:folHlink>
    </a:clrScheme>
    <a:fontScheme name="1_Ilmatieteenlait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Ilmatieteenlait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matieteenlait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matieteenlait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matieteenlait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matieteenlait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matieteenlait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matieteenlait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matieteenlait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matieteenlait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matieteenlait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matieteenlait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matieteenlait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matieteenlaito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D7DF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matieteenlaitos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CBD30"/>
        </a:accent1>
        <a:accent2>
          <a:srgbClr val="54C247"/>
        </a:accent2>
        <a:accent3>
          <a:srgbClr val="FFFFFF"/>
        </a:accent3>
        <a:accent4>
          <a:srgbClr val="000000"/>
        </a:accent4>
        <a:accent5>
          <a:srgbClr val="FDDBAD"/>
        </a:accent5>
        <a:accent6>
          <a:srgbClr val="4BB03F"/>
        </a:accent6>
        <a:hlink>
          <a:srgbClr val="7AABDE"/>
        </a:hlink>
        <a:folHlink>
          <a:srgbClr val="D7DF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FMI_templ_corr</Template>
  <TotalTime>3237</TotalTime>
  <Words>313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Wingdings</vt:lpstr>
      <vt:lpstr>1_Ilmatieteenlaitos</vt:lpstr>
      <vt:lpstr>Regional trends of stratospheric ozone evaluated using the MErged GRIdded Dataset of Ozone Profiles (MEGRIDOP)</vt:lpstr>
      <vt:lpstr>Regional trends in ozone profiles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trends of stratospheric ozone evaluated using the MErged GRIdded Dataset of Ozone Profiles (MEGRIDOP)</dc:title>
  <dc:creator>Viktoria Sofieva</dc:creator>
  <cp:lastModifiedBy>Sofieva Viktoria (FMI)</cp:lastModifiedBy>
  <cp:revision>38</cp:revision>
  <dcterms:created xsi:type="dcterms:W3CDTF">2020-09-15T21:46:43Z</dcterms:created>
  <dcterms:modified xsi:type="dcterms:W3CDTF">2021-11-16T17:08:12Z</dcterms:modified>
</cp:coreProperties>
</file>