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461" r:id="rId12"/>
    <p:sldId id="610" r:id="rId13"/>
    <p:sldId id="611" r:id="rId14"/>
    <p:sldId id="612" r:id="rId15"/>
    <p:sldId id="613" r:id="rId16"/>
    <p:sldId id="544" r:id="rId17"/>
    <p:sldId id="614" r:id="rId18"/>
    <p:sldId id="571" r:id="rId19"/>
    <p:sldId id="557" r:id="rId20"/>
    <p:sldId id="581" r:id="rId21"/>
    <p:sldId id="558" r:id="rId22"/>
    <p:sldId id="604" r:id="rId23"/>
    <p:sldId id="615" r:id="rId24"/>
    <p:sldId id="616" r:id="rId25"/>
    <p:sldId id="617" r:id="rId26"/>
    <p:sldId id="593" r:id="rId27"/>
    <p:sldId id="580" r:id="rId28"/>
    <p:sldId id="59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002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4DEA3-E6E9-4F05-B180-D4A1A4C93905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BBC8-AC4F-4055-9BC7-7121C80A4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3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6073B-5D12-47FF-A2C9-3B30FE7B4AB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45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6073B-5D12-47FF-A2C9-3B30FE7B4AB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268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6073B-5D12-47FF-A2C9-3B30FE7B4AB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746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6073B-5D12-47FF-A2C9-3B30FE7B4AB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960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6073B-5D12-47FF-A2C9-3B30FE7B4AB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35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6073B-5D12-47FF-A2C9-3B30FE7B4AB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559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6073B-5D12-47FF-A2C9-3B30FE7B4AB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61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6073B-5D12-47FF-A2C9-3B30FE7B4AB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688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6073B-5D12-47FF-A2C9-3B30FE7B4AB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7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1966E-AB4C-4BDF-843E-A44B93184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62298-B035-4C14-A3D5-342F29853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0EAEE-AB67-437C-BD4D-44F60DB50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AD72-F3DF-4A3E-AA78-4971CE7EEC1D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11A56-E822-4E06-85E2-97F1AF63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86ADC-6E0D-49DC-9B3D-ED333BA8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E5C7-C5F1-4C62-987B-3ECAB2B4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8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6D02-5D1A-4979-B0F1-AF1DFB4B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DED95E-9638-49A8-8537-F77A1D3E8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1D471-301D-41BC-83F9-39329D170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AD72-F3DF-4A3E-AA78-4971CE7EEC1D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214B4-7053-4559-89A0-6D31751DE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A7DBD-21C6-4750-9710-B5FBBF37D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E5C7-C5F1-4C62-987B-3ECAB2B4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3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CC1467-33A3-4BFA-910D-415908E2B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82348-10CF-40E3-AA7C-D3B23186A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B1022-9CA0-4B92-890D-AD37DE5A7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AD72-F3DF-4A3E-AA78-4971CE7EEC1D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F3EE4-5F2E-49AD-A903-C05BD69F6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50B29-863A-4AE2-BABD-9A5B7A39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E5C7-C5F1-4C62-987B-3ECAB2B4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2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C471-FF5F-4054-8C27-CCE7BA670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F997C-D070-4D26-A49B-3515561FF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4675B-67FC-4C77-92FF-FDBB2C386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AD72-F3DF-4A3E-AA78-4971CE7EEC1D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17AB9-F345-4AF1-9A59-45285DBAF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404D8-8554-4FEF-8434-E148554B4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E5C7-C5F1-4C62-987B-3ECAB2B4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3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92CDA-E378-4731-89C7-3E4A6CA6D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058D2-6070-4C36-B6CA-0FAE670BF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E1957-A432-411F-B4AF-5D603B87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AD72-F3DF-4A3E-AA78-4971CE7EEC1D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CC5C6-0AD0-4290-A13E-7AA1852F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4EAA3-3FE4-48D1-B5C8-24EFF82AA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E5C7-C5F1-4C62-987B-3ECAB2B4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6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529EE-2BE3-4B7F-897B-76E52676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A551E-CBF5-4B51-96BE-8ED5C0756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17E96-975F-4C56-8A4C-4F7D3B56F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FEF2D-F799-4B96-AAC2-4061FAA1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AD72-F3DF-4A3E-AA78-4971CE7EEC1D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66ADF-D9C9-497F-BE30-B9C5A1678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01288-41E6-4EE8-BCE3-E6FE1931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E5C7-C5F1-4C62-987B-3ECAB2B4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4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00D85-DF80-4B3E-B9A8-F54093131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DA27E-6925-4FB4-AB86-01CAA08AE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D2325-35E8-415E-A357-57BEE2414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74782-81D3-4F07-A3A1-C2287C213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23557F-F373-4BA4-9948-BC2BFBAE97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9418AA-7E04-406F-8705-905FEDE4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AD72-F3DF-4A3E-AA78-4971CE7EEC1D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B402D5-386B-4F3D-BFF0-F1A2FF7D0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685074-0DED-4016-8321-67DB9A6D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E5C7-C5F1-4C62-987B-3ECAB2B4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8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951A1-5F9B-437F-8CD6-6FB7D0E0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C70975-4FD8-4B98-B807-8ACBF0779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AD72-F3DF-4A3E-AA78-4971CE7EEC1D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11307-96DD-4732-895A-4D834DDDC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93F91-E141-4E79-A110-DF9E103C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E5C7-C5F1-4C62-987B-3ECAB2B4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4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138139-5D5B-4481-8B5A-2CFAA5D22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AD72-F3DF-4A3E-AA78-4971CE7EEC1D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D7326-B110-420D-8494-8A440898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748A4-0236-4B39-B242-38B0AAB39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E5C7-C5F1-4C62-987B-3ECAB2B4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1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19130-03EB-410E-AE66-96C56432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7B8CC-B2B2-45F1-AF1A-A2CE32339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B404E-129A-486E-84A5-3E9DEC6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35934-574F-4844-8898-47895EA6A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AD72-F3DF-4A3E-AA78-4971CE7EEC1D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63126-7F66-4206-9D46-A8182239E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2E184-883D-4E00-8E69-83FE0933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E5C7-C5F1-4C62-987B-3ECAB2B4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73510-E68F-4295-BA51-2D9A434AE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1FD0FD-D1B6-44BB-BB23-68B2678FB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FFBBD-8D3F-4077-A8D3-2A83F6F55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E09DD-78ED-45CC-8E98-4F1BB8847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AD72-F3DF-4A3E-AA78-4971CE7EEC1D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9693B-13F0-4DEB-875F-23B0508A1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5191B-12FC-4908-9C60-79B19667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E5C7-C5F1-4C62-987B-3ECAB2B4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55995-3E55-4FC6-A780-5EBA4E15C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40CA5-35B2-4AFF-8095-840A038A6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0C89C-0C7E-4026-8124-C3FAB28A9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9AD72-F3DF-4A3E-AA78-4971CE7EEC1D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293D4-83ED-4E18-BDD7-42FCC845C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55E85-6349-4621-9719-B36176D5D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8E5C7-C5F1-4C62-987B-3ECAB2B4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8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0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82C16549-0775-4C09-ADE5-8E4398050D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8"/>
            <a:ext cx="12192000" cy="68580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5" name="Прямоугольник 15">
            <a:extLst>
              <a:ext uri="{FF2B5EF4-FFF2-40B4-BE49-F238E27FC236}">
                <a16:creationId xmlns:a16="http://schemas.microsoft.com/office/drawing/2014/main" id="{A740555E-AE2B-4AB9-A66E-884CBDB9B085}"/>
              </a:ext>
            </a:extLst>
          </p:cNvPr>
          <p:cNvSpPr/>
          <p:nvPr/>
        </p:nvSpPr>
        <p:spPr>
          <a:xfrm>
            <a:off x="-19373" y="2133229"/>
            <a:ext cx="12232879" cy="21113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id="{CC063D59-6B87-4D5B-8168-B11ECC9A80C9}"/>
              </a:ext>
            </a:extLst>
          </p:cNvPr>
          <p:cNvSpPr/>
          <p:nvPr/>
        </p:nvSpPr>
        <p:spPr>
          <a:xfrm>
            <a:off x="0" y="6334780"/>
            <a:ext cx="12192000" cy="553632"/>
          </a:xfrm>
          <a:prstGeom prst="rect">
            <a:avLst/>
          </a:prstGeom>
          <a:gradFill>
            <a:gsLst>
              <a:gs pos="100000">
                <a:schemeClr val="accent5">
                  <a:lumMod val="50000"/>
                </a:schemeClr>
              </a:gs>
              <a:gs pos="0">
                <a:srgbClr val="0070C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0492BE4B-244C-4189-9027-CA6905D5AC38}"/>
              </a:ext>
            </a:extLst>
          </p:cNvPr>
          <p:cNvSpPr/>
          <p:nvPr/>
        </p:nvSpPr>
        <p:spPr>
          <a:xfrm>
            <a:off x="9061046" y="6450853"/>
            <a:ext cx="3236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24.11.2021 |ATMOS 2021</a:t>
            </a:r>
          </a:p>
        </p:txBody>
      </p:sp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id="{2C9E999F-FA97-4595-9F07-670C03655A81}"/>
              </a:ext>
            </a:extLst>
          </p:cNvPr>
          <p:cNvSpPr/>
          <p:nvPr/>
        </p:nvSpPr>
        <p:spPr>
          <a:xfrm>
            <a:off x="-21506" y="2274709"/>
            <a:ext cx="12235013" cy="1855923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289C2205-0A1F-4FE2-92FE-8F6CC6442097}"/>
              </a:ext>
            </a:extLst>
          </p:cNvPr>
          <p:cNvSpPr/>
          <p:nvPr/>
        </p:nvSpPr>
        <p:spPr>
          <a:xfrm>
            <a:off x="147325" y="2536406"/>
            <a:ext cx="11940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First results from AOD retrieval based on Ocean Lidar </a:t>
            </a:r>
            <a:b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Surface Returns from Aeolus</a:t>
            </a:r>
          </a:p>
        </p:txBody>
      </p:sp>
      <p:sp>
        <p:nvSpPr>
          <p:cNvPr id="10" name="Прямоугольник 12">
            <a:extLst>
              <a:ext uri="{FF2B5EF4-FFF2-40B4-BE49-F238E27FC236}">
                <a16:creationId xmlns:a16="http://schemas.microsoft.com/office/drawing/2014/main" id="{6A21587E-3AE5-4BFB-BE1F-FAC6949846F4}"/>
              </a:ext>
            </a:extLst>
          </p:cNvPr>
          <p:cNvSpPr/>
          <p:nvPr/>
        </p:nvSpPr>
        <p:spPr>
          <a:xfrm>
            <a:off x="-21506" y="6474108"/>
            <a:ext cx="6518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L. </a:t>
            </a:r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Labzovskii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*, G. J. van </a:t>
            </a:r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Zadelhoff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, D. Donovan, D. </a:t>
            </a:r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Josset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11" name="Прямоугольник 15">
            <a:extLst>
              <a:ext uri="{FF2B5EF4-FFF2-40B4-BE49-F238E27FC236}">
                <a16:creationId xmlns:a16="http://schemas.microsoft.com/office/drawing/2014/main" id="{CEB28AF9-9DF0-490E-94B6-1D1CF3A03A49}"/>
              </a:ext>
            </a:extLst>
          </p:cNvPr>
          <p:cNvSpPr/>
          <p:nvPr/>
        </p:nvSpPr>
        <p:spPr>
          <a:xfrm>
            <a:off x="0" y="6215147"/>
            <a:ext cx="12192000" cy="1533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Рисунок 5">
            <a:extLst>
              <a:ext uri="{FF2B5EF4-FFF2-40B4-BE49-F238E27FC236}">
                <a16:creationId xmlns:a16="http://schemas.microsoft.com/office/drawing/2014/main" id="{6F456E2E-C320-4AA8-929B-0E64EA9B2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941" y="448"/>
            <a:ext cx="658059" cy="65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26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3A2CFDAE-D2F4-4B24-9754-5C60F85ED0B6}"/>
              </a:ext>
            </a:extLst>
          </p:cNvPr>
          <p:cNvSpPr/>
          <p:nvPr/>
        </p:nvSpPr>
        <p:spPr>
          <a:xfrm>
            <a:off x="939371" y="0"/>
            <a:ext cx="1132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CONCLUSIONS AND FURTHER PLANS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862CB-54B7-4B28-8F55-A3AE8CF99630}"/>
              </a:ext>
            </a:extLst>
          </p:cNvPr>
          <p:cNvSpPr txBox="1"/>
          <p:nvPr/>
        </p:nvSpPr>
        <p:spPr>
          <a:xfrm>
            <a:off x="85784" y="438982"/>
            <a:ext cx="11408734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CONCLUSIONS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Non-nadir LSR-based AOD retrieval from </a:t>
            </a:r>
            <a:r>
              <a:rPr lang="en-US" sz="1600" dirty="0" err="1"/>
              <a:t>Josset</a:t>
            </a:r>
            <a:r>
              <a:rPr lang="en-US" sz="1600" dirty="0"/>
              <a:t> et al., 2010 tested with unique lidar setup (37.5</a:t>
            </a:r>
            <a:r>
              <a:rPr lang="en-US" sz="1600" baseline="30000" dirty="0"/>
              <a:t>o</a:t>
            </a:r>
            <a:r>
              <a:rPr lang="en-US" sz="1600" dirty="0"/>
              <a:t> incidence, UV wavelength) -&gt; </a:t>
            </a:r>
            <a:r>
              <a:rPr lang="en-US" sz="1600" b="1" dirty="0"/>
              <a:t>tested for Aeolus for the first time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signal strength of the Aeolus ocean LSR is weak and </a:t>
            </a:r>
            <a:r>
              <a:rPr lang="en-US" sz="1600" b="1" dirty="0"/>
              <a:t>dominated by sub-surface reflectance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Sea surface reflectance model -&gt; </a:t>
            </a:r>
            <a:r>
              <a:rPr lang="en-US" sz="1600" b="1" dirty="0"/>
              <a:t>Fair agreement with previous expectations -&gt; </a:t>
            </a:r>
            <a:r>
              <a:rPr lang="en-US" sz="1600" dirty="0"/>
              <a:t>Subsurface might be overestimated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AOD retrieval implies developed block for detecting strong LSR, quality flagging, parametrization with wind created -&gt; </a:t>
            </a:r>
            <a:r>
              <a:rPr lang="en-US" sz="1600" b="1" dirty="0"/>
              <a:t>Fair agreement of AOD</a:t>
            </a:r>
            <a:r>
              <a:rPr lang="en-US" sz="1600" b="1" baseline="-25000" dirty="0"/>
              <a:t>LARISSA</a:t>
            </a:r>
            <a:r>
              <a:rPr lang="en-US" sz="1600" b="1" dirty="0"/>
              <a:t> with AOD</a:t>
            </a:r>
            <a:r>
              <a:rPr lang="en-US" sz="1600" b="1" baseline="-25000" dirty="0"/>
              <a:t>AEL2PRO</a:t>
            </a:r>
            <a:r>
              <a:rPr lang="en-US" sz="1600" b="1" dirty="0"/>
              <a:t> </a:t>
            </a:r>
            <a:r>
              <a:rPr lang="en-US" sz="1600" dirty="0"/>
              <a:t>estimates from extinction coefficients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Agreement between AOD</a:t>
            </a:r>
            <a:r>
              <a:rPr lang="en-US" sz="1600" baseline="-25000" dirty="0"/>
              <a:t>LARISSA</a:t>
            </a:r>
            <a:r>
              <a:rPr lang="en-US" sz="1600" dirty="0"/>
              <a:t> and AOD</a:t>
            </a:r>
            <a:r>
              <a:rPr lang="en-US" sz="1600" baseline="-25000" dirty="0"/>
              <a:t>AEL-PRO</a:t>
            </a:r>
            <a:r>
              <a:rPr lang="en-US" sz="1600" dirty="0"/>
              <a:t> </a:t>
            </a:r>
            <a:r>
              <a:rPr lang="en-US" sz="1600" b="1" dirty="0"/>
              <a:t>varies depending on the case </a:t>
            </a:r>
            <a:r>
              <a:rPr lang="en-US" sz="1600" dirty="0"/>
              <a:t>(r = 0.01 – 0.89)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sensitivity of LSR from Aeolus to </a:t>
            </a:r>
            <a:r>
              <a:rPr lang="en-US" sz="1600" b="1" dirty="0"/>
              <a:t>near-wind speed is lower than expected </a:t>
            </a:r>
            <a:r>
              <a:rPr lang="en-US" sz="1600" dirty="0"/>
              <a:t>-&gt; </a:t>
            </a:r>
            <a:r>
              <a:rPr lang="en-US" sz="1600" b="1" dirty="0"/>
              <a:t>Some sensitivity exists at 13-30 m/s wind </a:t>
            </a:r>
            <a:r>
              <a:rPr lang="en-US" sz="1600" dirty="0"/>
              <a:t>(r = 0.52 for IOP global aggregated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Additional result -&gt; </a:t>
            </a:r>
            <a:r>
              <a:rPr lang="en-US" sz="1600" b="1" dirty="0">
                <a:solidFill>
                  <a:srgbClr val="0070C0"/>
                </a:solidFill>
              </a:rPr>
              <a:t>Unexpectedly clear gradient between not only land and sea, but between different land cover types </a:t>
            </a:r>
            <a:r>
              <a:rPr lang="en-US" sz="1600" dirty="0"/>
              <a:t>when LSR is averaged on 1x1 degree grid</a:t>
            </a:r>
          </a:p>
          <a:p>
            <a:endParaRPr lang="en-US" sz="1600" dirty="0"/>
          </a:p>
          <a:p>
            <a:r>
              <a:rPr lang="en-US" sz="1600" b="1" dirty="0"/>
              <a:t>TO DO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Validate both AOD</a:t>
            </a:r>
            <a:r>
              <a:rPr lang="en-US" sz="1600" baseline="-25000" dirty="0"/>
              <a:t>LARISSA</a:t>
            </a:r>
            <a:r>
              <a:rPr lang="en-US" sz="1600" dirty="0"/>
              <a:t> and AOD</a:t>
            </a:r>
            <a:r>
              <a:rPr lang="en-US" sz="1600" baseline="-25000" dirty="0"/>
              <a:t>AELPRO</a:t>
            </a:r>
            <a:r>
              <a:rPr lang="en-US" sz="1600" dirty="0"/>
              <a:t> vs independent AOD estimate (AERONET, maritime AERONET, TROPOMI)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Estimate the sensitivity of AOD</a:t>
            </a:r>
            <a:r>
              <a:rPr lang="en-US" sz="1600" baseline="-25000" dirty="0"/>
              <a:t>LARISSA</a:t>
            </a:r>
            <a:r>
              <a:rPr lang="en-US" sz="1600" dirty="0"/>
              <a:t> to subsurface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Use wind input not from model, but from collocated observations (HY-2A / HY-2B)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Evaluate the robustness of LSR (i.e., potentially Bidirectional Reflectance Distribution Function and surface albedo due to land cover)</a:t>
            </a:r>
          </a:p>
        </p:txBody>
      </p:sp>
    </p:spTree>
    <p:extLst>
      <p:ext uri="{BB962C8B-B14F-4D97-AF65-F5344CB8AC3E}">
        <p14:creationId xmlns:p14="http://schemas.microsoft.com/office/powerpoint/2010/main" val="341554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32542B-36D1-4D68-93D7-15F9CE2BFA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14C0A580-10B8-44DD-A025-7E36151406DF}"/>
              </a:ext>
            </a:extLst>
          </p:cNvPr>
          <p:cNvSpPr/>
          <p:nvPr/>
        </p:nvSpPr>
        <p:spPr>
          <a:xfrm>
            <a:off x="347429" y="2028616"/>
            <a:ext cx="113270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8800" b="1" dirty="0">
                <a:solidFill>
                  <a:srgbClr val="005DA0"/>
                </a:solidFill>
                <a:latin typeface="Arial Black" panose="020B0A04020102020204" pitchFamily="34" charset="0"/>
                <a:cs typeface="Arial" charset="0"/>
              </a:rPr>
              <a:t>THANK YOU FOR</a:t>
            </a:r>
            <a:br>
              <a:rPr lang="en-US" sz="8800" b="1" dirty="0">
                <a:solidFill>
                  <a:srgbClr val="005DA0"/>
                </a:solidFill>
                <a:latin typeface="Arial Black" panose="020B0A04020102020204" pitchFamily="34" charset="0"/>
                <a:cs typeface="Arial" charset="0"/>
              </a:rPr>
            </a:br>
            <a:r>
              <a:rPr lang="en-US" sz="8800" b="1" dirty="0">
                <a:solidFill>
                  <a:srgbClr val="005DA0"/>
                </a:solidFill>
                <a:latin typeface="Arial Black" panose="020B0A04020102020204" pitchFamily="34" charset="0"/>
                <a:cs typeface="Arial" charset="0"/>
              </a:rPr>
              <a:t>ATTENTION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5C674-9D0C-4B7F-B201-0E978E81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AA0A-17BB-4B96-86D1-2A246913D82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298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32542B-36D1-4D68-93D7-15F9CE2BFA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14C0A580-10B8-44DD-A025-7E36151406DF}"/>
              </a:ext>
            </a:extLst>
          </p:cNvPr>
          <p:cNvSpPr/>
          <p:nvPr/>
        </p:nvSpPr>
        <p:spPr>
          <a:xfrm>
            <a:off x="347429" y="2028616"/>
            <a:ext cx="113270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8800" b="1" dirty="0">
                <a:solidFill>
                  <a:srgbClr val="005DA0"/>
                </a:solidFill>
                <a:latin typeface="Arial Black" panose="020B0A04020102020204" pitchFamily="34" charset="0"/>
                <a:cs typeface="Arial" charset="0"/>
              </a:rPr>
              <a:t>THANK YOU FOR</a:t>
            </a:r>
            <a:br>
              <a:rPr lang="en-US" sz="8800" b="1" dirty="0">
                <a:solidFill>
                  <a:srgbClr val="005DA0"/>
                </a:solidFill>
                <a:latin typeface="Arial Black" panose="020B0A04020102020204" pitchFamily="34" charset="0"/>
                <a:cs typeface="Arial" charset="0"/>
              </a:rPr>
            </a:br>
            <a:r>
              <a:rPr lang="en-US" sz="8800" b="1" dirty="0">
                <a:solidFill>
                  <a:srgbClr val="005DA0"/>
                </a:solidFill>
                <a:latin typeface="Arial Black" panose="020B0A04020102020204" pitchFamily="34" charset="0"/>
                <a:cs typeface="Arial" charset="0"/>
              </a:rPr>
              <a:t>ATTENTION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5C674-9D0C-4B7F-B201-0E978E81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AA0A-17BB-4B96-86D1-2A246913D82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18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32542B-36D1-4D68-93D7-15F9CE2BFA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14C0A580-10B8-44DD-A025-7E36151406DF}"/>
              </a:ext>
            </a:extLst>
          </p:cNvPr>
          <p:cNvSpPr/>
          <p:nvPr/>
        </p:nvSpPr>
        <p:spPr>
          <a:xfrm>
            <a:off x="347429" y="2028616"/>
            <a:ext cx="113270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8800" b="1" dirty="0">
                <a:solidFill>
                  <a:srgbClr val="005DA0"/>
                </a:solidFill>
                <a:latin typeface="Arial Black" panose="020B0A04020102020204" pitchFamily="34" charset="0"/>
                <a:cs typeface="Arial" charset="0"/>
              </a:rPr>
              <a:t>THANK YOU FOR</a:t>
            </a:r>
            <a:br>
              <a:rPr lang="en-US" sz="8800" b="1" dirty="0">
                <a:solidFill>
                  <a:srgbClr val="005DA0"/>
                </a:solidFill>
                <a:latin typeface="Arial Black" panose="020B0A04020102020204" pitchFamily="34" charset="0"/>
                <a:cs typeface="Arial" charset="0"/>
              </a:rPr>
            </a:br>
            <a:r>
              <a:rPr lang="en-US" sz="8800" b="1" dirty="0">
                <a:solidFill>
                  <a:srgbClr val="005DA0"/>
                </a:solidFill>
                <a:latin typeface="Arial Black" panose="020B0A04020102020204" pitchFamily="34" charset="0"/>
                <a:cs typeface="Arial" charset="0"/>
              </a:rPr>
              <a:t>ATTENTION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5C674-9D0C-4B7F-B201-0E978E81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AA0A-17BB-4B96-86D1-2A246913D82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961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32542B-36D1-4D68-93D7-15F9CE2BFA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14C0A580-10B8-44DD-A025-7E36151406DF}"/>
              </a:ext>
            </a:extLst>
          </p:cNvPr>
          <p:cNvSpPr/>
          <p:nvPr/>
        </p:nvSpPr>
        <p:spPr>
          <a:xfrm>
            <a:off x="347429" y="2028616"/>
            <a:ext cx="113270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8800" b="1" dirty="0">
                <a:solidFill>
                  <a:srgbClr val="005DA0"/>
                </a:solidFill>
                <a:latin typeface="Arial Black" panose="020B0A04020102020204" pitchFamily="34" charset="0"/>
                <a:cs typeface="Arial" charset="0"/>
              </a:rPr>
              <a:t>THANK YOU FOR</a:t>
            </a:r>
            <a:br>
              <a:rPr lang="en-US" sz="8800" b="1" dirty="0">
                <a:solidFill>
                  <a:srgbClr val="005DA0"/>
                </a:solidFill>
                <a:latin typeface="Arial Black" panose="020B0A04020102020204" pitchFamily="34" charset="0"/>
                <a:cs typeface="Arial" charset="0"/>
              </a:rPr>
            </a:br>
            <a:r>
              <a:rPr lang="en-US" sz="8800" b="1" dirty="0">
                <a:solidFill>
                  <a:srgbClr val="005DA0"/>
                </a:solidFill>
                <a:latin typeface="Arial Black" panose="020B0A04020102020204" pitchFamily="34" charset="0"/>
                <a:cs typeface="Arial" charset="0"/>
              </a:rPr>
              <a:t>ATTENTION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5C674-9D0C-4B7F-B201-0E978E81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AA0A-17BB-4B96-86D1-2A246913D82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250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14C0A580-10B8-44DD-A025-7E36151406DF}"/>
              </a:ext>
            </a:extLst>
          </p:cNvPr>
          <p:cNvSpPr/>
          <p:nvPr/>
        </p:nvSpPr>
        <p:spPr>
          <a:xfrm>
            <a:off x="347429" y="2028616"/>
            <a:ext cx="113270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8800" b="1" dirty="0">
                <a:solidFill>
                  <a:srgbClr val="005DA0"/>
                </a:solidFill>
                <a:latin typeface="Arial Black" panose="020B0A04020102020204" pitchFamily="34" charset="0"/>
                <a:cs typeface="Arial" charset="0"/>
              </a:rPr>
              <a:t>ADDITIONAL </a:t>
            </a:r>
            <a:br>
              <a:rPr lang="en-US" sz="8800" b="1" dirty="0">
                <a:solidFill>
                  <a:srgbClr val="005DA0"/>
                </a:solidFill>
                <a:latin typeface="Arial Black" panose="020B0A04020102020204" pitchFamily="34" charset="0"/>
                <a:cs typeface="Arial" charset="0"/>
              </a:rPr>
            </a:br>
            <a:r>
              <a:rPr lang="en-US" sz="8800" b="1" dirty="0">
                <a:solidFill>
                  <a:srgbClr val="005DA0"/>
                </a:solidFill>
                <a:latin typeface="Arial Black" panose="020B0A04020102020204" pitchFamily="34" charset="0"/>
                <a:cs typeface="Arial" charset="0"/>
              </a:rPr>
              <a:t>SLIDES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5C674-9D0C-4B7F-B201-0E978E81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AA0A-17BB-4B96-86D1-2A246913D82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396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7FB44D-729A-4C61-B420-92EBF0AE89D3}"/>
              </a:ext>
            </a:extLst>
          </p:cNvPr>
          <p:cNvSpPr/>
          <p:nvPr/>
        </p:nvSpPr>
        <p:spPr>
          <a:xfrm>
            <a:off x="939371" y="0"/>
            <a:ext cx="1132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DETAILS: EXTINCTION AND ATTENUATED BACKSCATTER VS LARISSA AOD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76C8A8-A9D9-4D69-B6E5-5B54F9C00AC8}"/>
              </a:ext>
            </a:extLst>
          </p:cNvPr>
          <p:cNvSpPr txBox="1"/>
          <p:nvPr/>
        </p:nvSpPr>
        <p:spPr>
          <a:xfrm>
            <a:off x="172223" y="3631366"/>
            <a:ext cx="5202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“Complex” LARISSA</a:t>
            </a:r>
            <a:endParaRPr lang="ru-RU" sz="2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897890-B16A-4048-9199-206C36094FEF}"/>
                  </a:ext>
                </a:extLst>
              </p:cNvPr>
              <p:cNvSpPr txBox="1"/>
              <p:nvPr/>
            </p:nvSpPr>
            <p:spPr>
              <a:xfrm>
                <a:off x="732124" y="1621783"/>
                <a:ext cx="4011098" cy="82984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𝑨𝑶𝑫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1" i="1" smtClean="0">
                          <a:latin typeface="Cambria Math" panose="02040503050406030204" pitchFamily="18" charset="0"/>
                        </a:rPr>
                        <m:t>𝝁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4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𝒌</m:t>
                                  </m:r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𝑳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𝝆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𝒇𝒓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𝑺</m:t>
                                  </m:r>
                                  <m:r>
                                    <a:rPr lang="en-US" sz="2400" b="1" i="1" baseline="30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𝜸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ru-RU" b="1" i="1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897890-B16A-4048-9199-206C36094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24" y="1621783"/>
                <a:ext cx="4011098" cy="829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35">
            <a:extLst>
              <a:ext uri="{FF2B5EF4-FFF2-40B4-BE49-F238E27FC236}">
                <a16:creationId xmlns:a16="http://schemas.microsoft.com/office/drawing/2014/main" id="{34A0BC51-0A4E-4B60-8DE0-216E4605E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099" y="3358688"/>
            <a:ext cx="6702667" cy="21853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9EDB97-78F7-44FB-A126-EFA45A8669E4}"/>
              </a:ext>
            </a:extLst>
          </p:cNvPr>
          <p:cNvSpPr txBox="1"/>
          <p:nvPr/>
        </p:nvSpPr>
        <p:spPr>
          <a:xfrm>
            <a:off x="498233" y="1079964"/>
            <a:ext cx="5202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“Simple” LARISSA</a:t>
            </a:r>
            <a:endParaRPr lang="ru-RU" sz="2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4E84619-FAC0-4121-BF51-2BBF2C299028}"/>
                  </a:ext>
                </a:extLst>
              </p:cNvPr>
              <p:cNvSpPr txBox="1"/>
              <p:nvPr/>
            </p:nvSpPr>
            <p:spPr>
              <a:xfrm>
                <a:off x="248654" y="4090180"/>
                <a:ext cx="4363823" cy="668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𝑶𝑫</m:t>
                        </m:r>
                      </m:e>
                      <m:sub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b="1" i="1" dirty="0">
                    <a:effectLst/>
                    <a:latin typeface="Cambria" panose="02040503050406030204" pitchFamily="18" charset="0"/>
                    <a:ea typeface="Apex New Book" panose="02010600040501010103" pitchFamily="50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𝒍𝒏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𝑹𝒔</m:t>
                        </m:r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𝑹𝒘</m:t>
                        </m:r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𝑹𝒖</m:t>
                        </m:r>
                      </m:num>
                      <m:den>
                        <m:r>
                          <a:rPr lang="el-GR" sz="2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𝜸</m:t>
                        </m:r>
                      </m:den>
                    </m:f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b="1" i="1" dirty="0">
                    <a:effectLst/>
                    <a:latin typeface="Cambria" panose="02040503050406030204" pitchFamily="18" charset="0"/>
                    <a:ea typeface="Apex New Book" panose="02010600040501010103" pitchFamily="50" charset="0"/>
                    <a:cs typeface="Times New Roman" panose="02020603050405020304" pitchFamily="18" charset="0"/>
                  </a:rPr>
                  <a:t>) </a:t>
                </a:r>
                <a:endParaRPr lang="ru-RU" sz="2400" b="1" i="1" baseline="-25000" dirty="0">
                  <a:latin typeface="Cambria" panose="02040503050406030204" pitchFamily="18" charset="0"/>
                  <a:ea typeface="Apex New Book" panose="02010600040501010103" pitchFamily="50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4E84619-FAC0-4121-BF51-2BBF2C299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54" y="4090180"/>
                <a:ext cx="4363823" cy="6680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5FAB4910-7128-47C0-B567-DD930D5BE223}"/>
              </a:ext>
            </a:extLst>
          </p:cNvPr>
          <p:cNvSpPr/>
          <p:nvPr/>
        </p:nvSpPr>
        <p:spPr>
          <a:xfrm>
            <a:off x="4612478" y="4208476"/>
            <a:ext cx="632621" cy="291731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BA6CF2A-8A4F-409E-8048-68BB2EE3B9D1}"/>
              </a:ext>
            </a:extLst>
          </p:cNvPr>
          <p:cNvSpPr/>
          <p:nvPr/>
        </p:nvSpPr>
        <p:spPr>
          <a:xfrm>
            <a:off x="6337300" y="3515923"/>
            <a:ext cx="2371271" cy="692553"/>
          </a:xfrm>
          <a:prstGeom prst="roundRect">
            <a:avLst/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A8DAD56-EB0B-472A-A065-72FAB2B26CC3}"/>
              </a:ext>
            </a:extLst>
          </p:cNvPr>
          <p:cNvSpPr/>
          <p:nvPr/>
        </p:nvSpPr>
        <p:spPr>
          <a:xfrm>
            <a:off x="8708571" y="3515923"/>
            <a:ext cx="2276929" cy="692553"/>
          </a:xfrm>
          <a:prstGeom prst="roundRect">
            <a:avLst/>
          </a:prstGeom>
          <a:solidFill>
            <a:srgbClr val="0070C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C850556-89BE-4CBE-95F8-7180D011C495}"/>
              </a:ext>
            </a:extLst>
          </p:cNvPr>
          <p:cNvSpPr/>
          <p:nvPr/>
        </p:nvSpPr>
        <p:spPr>
          <a:xfrm>
            <a:off x="9817413" y="4792112"/>
            <a:ext cx="2150456" cy="652994"/>
          </a:xfrm>
          <a:prstGeom prst="roundRect">
            <a:avLst/>
          </a:prstGeom>
          <a:solidFill>
            <a:srgbClr val="0070C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0CD935A-8CCB-48C4-A170-D84E9B15B644}"/>
              </a:ext>
            </a:extLst>
          </p:cNvPr>
          <p:cNvSpPr/>
          <p:nvPr/>
        </p:nvSpPr>
        <p:spPr>
          <a:xfrm>
            <a:off x="6678906" y="4248035"/>
            <a:ext cx="5132094" cy="504517"/>
          </a:xfrm>
          <a:prstGeom prst="roundRe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ECDCADB-6A0E-4E73-B2EF-D1C876520AC2}"/>
              </a:ext>
            </a:extLst>
          </p:cNvPr>
          <p:cNvSpPr/>
          <p:nvPr/>
        </p:nvSpPr>
        <p:spPr>
          <a:xfrm>
            <a:off x="6337299" y="4763988"/>
            <a:ext cx="3480113" cy="652994"/>
          </a:xfrm>
          <a:prstGeom prst="roundRe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7F9F51-A2FE-4EF0-A955-15674CC1555A}"/>
              </a:ext>
            </a:extLst>
          </p:cNvPr>
          <p:cNvSpPr txBox="1"/>
          <p:nvPr/>
        </p:nvSpPr>
        <p:spPr>
          <a:xfrm>
            <a:off x="2888384" y="6191672"/>
            <a:ext cx="954578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problem last time was the lack of complex subsurface formulation (simplified)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fact -&gt; Simple = nadir, complex = non-nadir</a:t>
            </a:r>
          </a:p>
        </p:txBody>
      </p:sp>
    </p:spTree>
    <p:extLst>
      <p:ext uri="{BB962C8B-B14F-4D97-AF65-F5344CB8AC3E}">
        <p14:creationId xmlns:p14="http://schemas.microsoft.com/office/powerpoint/2010/main" val="2889481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0D836F9-FF55-4E20-9D01-83152D93869A}"/>
              </a:ext>
            </a:extLst>
          </p:cNvPr>
          <p:cNvSpPr/>
          <p:nvPr/>
        </p:nvSpPr>
        <p:spPr>
          <a:xfrm>
            <a:off x="766397" y="28538"/>
            <a:ext cx="1132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METHODOLOGY AND INSTRUMENT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732C92D-7899-48CA-81F9-911B0FD3E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27" y="1072812"/>
            <a:ext cx="7706476" cy="25125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542882B-3384-4D09-BEA5-0ACD9B0E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AA0A-17BB-4B96-86D1-2A246913D826}" type="slidenum">
              <a:rPr lang="ru-RU" smtClean="0"/>
              <a:t>17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AC0A0-7776-4259-A040-64D57A5A314A}"/>
              </a:ext>
            </a:extLst>
          </p:cNvPr>
          <p:cNvSpPr txBox="1"/>
          <p:nvPr/>
        </p:nvSpPr>
        <p:spPr>
          <a:xfrm>
            <a:off x="252971" y="671412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AOD calculation from summarized ocean reflectance</a:t>
            </a:r>
            <a:endParaRPr lang="nl-NL" sz="2000" b="1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559344-B95C-42E5-A498-4C846C56A6E9}"/>
              </a:ext>
            </a:extLst>
          </p:cNvPr>
          <p:cNvSpPr txBox="1"/>
          <p:nvPr/>
        </p:nvSpPr>
        <p:spPr>
          <a:xfrm>
            <a:off x="8063902" y="1071522"/>
            <a:ext cx="43411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Originally formulated: </a:t>
            </a:r>
            <a:r>
              <a:rPr lang="en-US" dirty="0" err="1"/>
              <a:t>Josset</a:t>
            </a:r>
            <a:r>
              <a:rPr lang="en-US" dirty="0"/>
              <a:t> et al., 2010</a:t>
            </a:r>
          </a:p>
          <a:p>
            <a:r>
              <a:rPr lang="en-US" b="1" dirty="0"/>
              <a:t>Advantages: </a:t>
            </a:r>
            <a:r>
              <a:rPr lang="en-US" dirty="0"/>
              <a:t>Subsurface considered</a:t>
            </a:r>
          </a:p>
          <a:p>
            <a:r>
              <a:rPr lang="en-US" b="1" dirty="0"/>
              <a:t>Used: </a:t>
            </a:r>
            <a:r>
              <a:rPr lang="en-US" dirty="0"/>
              <a:t>never in empirical studies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7A38F-93EF-49C0-AFAD-0ED48B6B3741}"/>
              </a:ext>
            </a:extLst>
          </p:cNvPr>
          <p:cNvSpPr txBox="1"/>
          <p:nvPr/>
        </p:nvSpPr>
        <p:spPr>
          <a:xfrm>
            <a:off x="346927" y="4113992"/>
            <a:ext cx="7844183" cy="2308324"/>
          </a:xfrm>
          <a:prstGeom prst="rect">
            <a:avLst/>
          </a:prstGeom>
          <a:solidFill>
            <a:srgbClr val="D6DCE5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dvTT5843c571"/>
              </a:rPr>
              <a:t>Instrument: </a:t>
            </a:r>
            <a:r>
              <a:rPr lang="en-US" dirty="0">
                <a:latin typeface="AdvTT5843c571"/>
              </a:rPr>
              <a:t>ALADIN (Atmospheric Laser Doppler Instrument) onboard Aeolus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latin typeface="AdvTT5843c571"/>
              </a:rPr>
              <a:t>Wavelength: </a:t>
            </a:r>
            <a:r>
              <a:rPr lang="en-US" dirty="0">
                <a:latin typeface="AdvTT5843c571"/>
              </a:rPr>
              <a:t>~355 nm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latin typeface="AdvTT5843c571"/>
              </a:rPr>
              <a:t>Period: </a:t>
            </a:r>
            <a:r>
              <a:rPr lang="en-US" dirty="0">
                <a:latin typeface="AdvTT5843c571"/>
              </a:rPr>
              <a:t>Intensive Observation Period (IOP: 14 – 23 September 2018)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latin typeface="AdvTT5843c571"/>
              </a:rPr>
              <a:t>Input data: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dvTT5843c571"/>
              </a:rPr>
              <a:t>L2 data: </a:t>
            </a:r>
            <a:r>
              <a:rPr lang="en-US" dirty="0">
                <a:latin typeface="AdvTT5843c571"/>
              </a:rPr>
              <a:t>Surface Integrated Attenuated Backscatter (from Mie Signal)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dvTT5843c571"/>
              </a:rPr>
              <a:t>AUX_MET: </a:t>
            </a:r>
            <a:r>
              <a:rPr lang="en-US" dirty="0">
                <a:latin typeface="AdvTT5843c571"/>
              </a:rPr>
              <a:t>Simulated near-surface wind 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dvTT5843c571"/>
              </a:rPr>
              <a:t>Validation data</a:t>
            </a:r>
            <a:r>
              <a:rPr lang="en-US" dirty="0">
                <a:latin typeface="AdvTT5843c571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dvTT5843c571"/>
              </a:rPr>
              <a:t>AEL PRO_L2</a:t>
            </a:r>
            <a:r>
              <a:rPr lang="en-US" dirty="0">
                <a:latin typeface="AdvTT5843c571"/>
              </a:rPr>
              <a:t>: Extinction Coefficient, Rayleigh Backscattering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1DBD3-39A2-4728-B3FB-B2121849CF85}"/>
              </a:ext>
            </a:extLst>
          </p:cNvPr>
          <p:cNvSpPr txBox="1"/>
          <p:nvPr/>
        </p:nvSpPr>
        <p:spPr>
          <a:xfrm>
            <a:off x="332136" y="3649635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Instrument and data</a:t>
            </a:r>
            <a:endParaRPr lang="nl-NL" sz="2000" b="1" dirty="0">
              <a:solidFill>
                <a:srgbClr val="00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4BE021-44F8-44AA-B0AC-4D105EF7C0D5}"/>
              </a:ext>
            </a:extLst>
          </p:cNvPr>
          <p:cNvSpPr/>
          <p:nvPr/>
        </p:nvSpPr>
        <p:spPr>
          <a:xfrm>
            <a:off x="1563688" y="1309605"/>
            <a:ext cx="2647950" cy="692553"/>
          </a:xfrm>
          <a:prstGeom prst="roundRect">
            <a:avLst/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11E3F6A-99F0-4844-A468-BDBED583FAC7}"/>
              </a:ext>
            </a:extLst>
          </p:cNvPr>
          <p:cNvSpPr/>
          <p:nvPr/>
        </p:nvSpPr>
        <p:spPr>
          <a:xfrm>
            <a:off x="4247150" y="1309605"/>
            <a:ext cx="1964738" cy="692553"/>
          </a:xfrm>
          <a:prstGeom prst="roundRect">
            <a:avLst/>
          </a:prstGeom>
          <a:solidFill>
            <a:srgbClr val="0070C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A697A5A-54CF-4B28-B3A0-258A74221A69}"/>
              </a:ext>
            </a:extLst>
          </p:cNvPr>
          <p:cNvSpPr/>
          <p:nvPr/>
        </p:nvSpPr>
        <p:spPr>
          <a:xfrm>
            <a:off x="5043801" y="2585794"/>
            <a:ext cx="2150456" cy="652994"/>
          </a:xfrm>
          <a:prstGeom prst="roundRect">
            <a:avLst/>
          </a:prstGeom>
          <a:solidFill>
            <a:srgbClr val="0070C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70F5227-71F5-45B6-9ED2-259170BF3ACC}"/>
              </a:ext>
            </a:extLst>
          </p:cNvPr>
          <p:cNvSpPr/>
          <p:nvPr/>
        </p:nvSpPr>
        <p:spPr>
          <a:xfrm>
            <a:off x="1905294" y="2041717"/>
            <a:ext cx="5811544" cy="504517"/>
          </a:xfrm>
          <a:prstGeom prst="roundRe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285ED34-BAAB-45FD-8D63-8C9034C9F891}"/>
              </a:ext>
            </a:extLst>
          </p:cNvPr>
          <p:cNvSpPr/>
          <p:nvPr/>
        </p:nvSpPr>
        <p:spPr>
          <a:xfrm>
            <a:off x="1563687" y="2557670"/>
            <a:ext cx="3480113" cy="652994"/>
          </a:xfrm>
          <a:prstGeom prst="roundRe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DB4433-513F-4684-8DA1-5BC697C5F464}"/>
              </a:ext>
            </a:extLst>
          </p:cNvPr>
          <p:cNvSpPr txBox="1"/>
          <p:nvPr/>
        </p:nvSpPr>
        <p:spPr>
          <a:xfrm>
            <a:off x="8177976" y="2546234"/>
            <a:ext cx="39154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Specular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Whitecaps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Subsurface</a:t>
            </a:r>
            <a:endParaRPr lang="nl-NL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7FB44D-729A-4C61-B420-92EBF0AE89D3}"/>
              </a:ext>
            </a:extLst>
          </p:cNvPr>
          <p:cNvSpPr/>
          <p:nvPr/>
        </p:nvSpPr>
        <p:spPr>
          <a:xfrm>
            <a:off x="939371" y="0"/>
            <a:ext cx="1132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SEA FLAGGING STRATEGY IS SIMPLIFIED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510AF7-CBF2-472B-B265-3A3C864CBB70}"/>
              </a:ext>
            </a:extLst>
          </p:cNvPr>
          <p:cNvSpPr txBox="1"/>
          <p:nvPr/>
        </p:nvSpPr>
        <p:spPr>
          <a:xfrm>
            <a:off x="3055225" y="6004244"/>
            <a:ext cx="669722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use these flags to distinguish sea surfaces from land</a:t>
            </a:r>
            <a:endParaRPr lang="en-US" b="1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and 2 are sea surfaces, 0 and 3 are land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94BA1E-5B44-4683-83AE-388D917CD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840" y="642378"/>
            <a:ext cx="7883191" cy="5217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5E7565-478B-4C43-B6E1-97DC8CD29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868" y="4523874"/>
            <a:ext cx="1747830" cy="123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42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7FB44D-729A-4C61-B420-92EBF0AE89D3}"/>
              </a:ext>
            </a:extLst>
          </p:cNvPr>
          <p:cNvSpPr/>
          <p:nvPr/>
        </p:nvSpPr>
        <p:spPr>
          <a:xfrm>
            <a:off x="939371" y="0"/>
            <a:ext cx="1132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ALL TERMS VS INCIDENCE ANGLE AT WIND SPEED = 4 M/S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7F9F51-A2FE-4EF0-A955-15674CC1555A}"/>
              </a:ext>
            </a:extLst>
          </p:cNvPr>
          <p:cNvSpPr txBox="1"/>
          <p:nvPr/>
        </p:nvSpPr>
        <p:spPr>
          <a:xfrm>
            <a:off x="2302246" y="5494559"/>
            <a:ext cx="9545782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Whitecaps -&gt; Negligible at 1-5 m/s, importance increases with angle as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Subsurface term dominates at low winds (&gt; 99%) for &gt; 10</a:t>
            </a:r>
            <a:r>
              <a:rPr lang="en-US" baseline="30000" dirty="0"/>
              <a:t>o</a:t>
            </a:r>
            <a:r>
              <a:rPr lang="en-US" dirty="0"/>
              <a:t> incidences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Specular term is basically in counterphase with subsurface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8372FE-CAA4-4710-8145-EDC829973D68}"/>
              </a:ext>
            </a:extLst>
          </p:cNvPr>
          <p:cNvSpPr txBox="1"/>
          <p:nvPr/>
        </p:nvSpPr>
        <p:spPr>
          <a:xfrm>
            <a:off x="8703200" y="2095561"/>
            <a:ext cx="289312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Total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Specular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B400D9"/>
                </a:solidFill>
              </a:rPr>
              <a:t>Subsurface (simplified)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Whitecaps (</a:t>
            </a:r>
            <a:r>
              <a:rPr lang="en-US" b="1" dirty="0" err="1">
                <a:solidFill>
                  <a:srgbClr val="0070C0"/>
                </a:solidFill>
              </a:rPr>
              <a:t>Rf,eff</a:t>
            </a:r>
            <a:r>
              <a:rPr lang="en-US" b="1" dirty="0">
                <a:solidFill>
                  <a:srgbClr val="0070C0"/>
                </a:solidFill>
              </a:rPr>
              <a:t> = 0.22)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ECDF64-15B0-4FB4-8971-463DAB60D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943" y="1266355"/>
            <a:ext cx="3823624" cy="38236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4AA577-0813-4555-A76C-D4470AA69AF5}"/>
              </a:ext>
            </a:extLst>
          </p:cNvPr>
          <p:cNvSpPr txBox="1"/>
          <p:nvPr/>
        </p:nvSpPr>
        <p:spPr>
          <a:xfrm rot="16200000">
            <a:off x="1598709" y="3008890"/>
            <a:ext cx="40259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Relative Contribution to Total Reflectance (%)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1420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>
            <a:extLst>
              <a:ext uri="{FF2B5EF4-FFF2-40B4-BE49-F238E27FC236}">
                <a16:creationId xmlns:a16="http://schemas.microsoft.com/office/drawing/2014/main" id="{D942F1B2-030A-41A3-8CCF-AA8BF4D270F2}"/>
              </a:ext>
            </a:extLst>
          </p:cNvPr>
          <p:cNvSpPr/>
          <p:nvPr/>
        </p:nvSpPr>
        <p:spPr>
          <a:xfrm>
            <a:off x="766397" y="28538"/>
            <a:ext cx="1132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RESEARCH AIM AND MOTIVATION</a:t>
            </a:r>
          </a:p>
        </p:txBody>
      </p:sp>
      <p:sp>
        <p:nvSpPr>
          <p:cNvPr id="5" name="Прямоугольник 6">
            <a:extLst>
              <a:ext uri="{FF2B5EF4-FFF2-40B4-BE49-F238E27FC236}">
                <a16:creationId xmlns:a16="http://schemas.microsoft.com/office/drawing/2014/main" id="{B25ED26D-F238-4930-8231-64F7323983D5}"/>
              </a:ext>
            </a:extLst>
          </p:cNvPr>
          <p:cNvSpPr/>
          <p:nvPr/>
        </p:nvSpPr>
        <p:spPr>
          <a:xfrm>
            <a:off x="242316" y="5126226"/>
            <a:ext cx="1564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cs typeface="Arial" charset="0"/>
              </a:rPr>
              <a:t>IMPLICATIONS</a:t>
            </a:r>
            <a:endParaRPr lang="ru-RU" dirty="0"/>
          </a:p>
        </p:txBody>
      </p:sp>
      <p:sp>
        <p:nvSpPr>
          <p:cNvPr id="6" name="Прямоугольник 7">
            <a:extLst>
              <a:ext uri="{FF2B5EF4-FFF2-40B4-BE49-F238E27FC236}">
                <a16:creationId xmlns:a16="http://schemas.microsoft.com/office/drawing/2014/main" id="{5F143016-176E-40E1-BE25-5E789F91DF85}"/>
              </a:ext>
            </a:extLst>
          </p:cNvPr>
          <p:cNvSpPr/>
          <p:nvPr/>
        </p:nvSpPr>
        <p:spPr>
          <a:xfrm>
            <a:off x="310141" y="5493157"/>
            <a:ext cx="1081743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New AOD estimates from lidar surface returns -&gt; No </a:t>
            </a:r>
            <a:r>
              <a:rPr lang="en-US" b="1" dirty="0">
                <a:solidFill>
                  <a:srgbClr val="000000"/>
                </a:solidFill>
              </a:rPr>
              <a:t>assumption about lidar ratio </a:t>
            </a:r>
            <a:r>
              <a:rPr lang="en-US" dirty="0">
                <a:solidFill>
                  <a:srgbClr val="000000"/>
                </a:solidFill>
              </a:rPr>
              <a:t>or microphysics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Empirically untested AOD retrieval at these lidar settings -&gt; 37.5</a:t>
            </a:r>
            <a:r>
              <a:rPr lang="en-US" baseline="30000" dirty="0">
                <a:solidFill>
                  <a:srgbClr val="000000"/>
                </a:solidFill>
              </a:rPr>
              <a:t>o</a:t>
            </a:r>
            <a:r>
              <a:rPr lang="en-US" dirty="0">
                <a:solidFill>
                  <a:srgbClr val="000000"/>
                </a:solidFill>
              </a:rPr>
              <a:t> incidence, UV wavelength, LSR-based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Support </a:t>
            </a:r>
            <a:r>
              <a:rPr lang="en-US" b="1" dirty="0">
                <a:solidFill>
                  <a:srgbClr val="000000"/>
                </a:solidFill>
              </a:rPr>
              <a:t>future aerosol-oriented spaceborne instruments </a:t>
            </a:r>
            <a:r>
              <a:rPr lang="en-US" dirty="0">
                <a:solidFill>
                  <a:srgbClr val="000000"/>
                </a:solidFill>
              </a:rPr>
              <a:t>-&gt; such as ATLID on EarthCARE</a:t>
            </a:r>
          </a:p>
        </p:txBody>
      </p:sp>
      <p:sp>
        <p:nvSpPr>
          <p:cNvPr id="7" name="Прямоугольник 9">
            <a:extLst>
              <a:ext uri="{FF2B5EF4-FFF2-40B4-BE49-F238E27FC236}">
                <a16:creationId xmlns:a16="http://schemas.microsoft.com/office/drawing/2014/main" id="{A6340E3A-2E36-47D0-95AB-4901FE1A6442}"/>
              </a:ext>
            </a:extLst>
          </p:cNvPr>
          <p:cNvSpPr/>
          <p:nvPr/>
        </p:nvSpPr>
        <p:spPr>
          <a:xfrm>
            <a:off x="264622" y="3925797"/>
            <a:ext cx="1797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dirty="0">
                <a:cs typeface="Arial" charset="0"/>
              </a:rPr>
              <a:t>RESEARCH AIM</a:t>
            </a:r>
            <a:endParaRPr lang="ru-RU" sz="2000" dirty="0"/>
          </a:p>
        </p:txBody>
      </p:sp>
      <p:sp>
        <p:nvSpPr>
          <p:cNvPr id="8" name="Прямоугольник 13">
            <a:extLst>
              <a:ext uri="{FF2B5EF4-FFF2-40B4-BE49-F238E27FC236}">
                <a16:creationId xmlns:a16="http://schemas.microsoft.com/office/drawing/2014/main" id="{70BC890F-66C1-4AEE-9906-9AD71DD50C8C}"/>
              </a:ext>
            </a:extLst>
          </p:cNvPr>
          <p:cNvSpPr/>
          <p:nvPr/>
        </p:nvSpPr>
        <p:spPr>
          <a:xfrm>
            <a:off x="291418" y="4383619"/>
            <a:ext cx="9323561" cy="369332"/>
          </a:xfrm>
          <a:prstGeom prst="rect">
            <a:avLst/>
          </a:prstGeom>
          <a:solidFill>
            <a:srgbClr val="0D2E4F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To introduce independent AOD retrieval using lidar surface returns </a:t>
            </a:r>
            <a:r>
              <a:rPr lang="en-US" dirty="0">
                <a:solidFill>
                  <a:schemeClr val="bg1"/>
                </a:solidFill>
              </a:rPr>
              <a:t>(LSR) from ocean for Aeolus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398113-E229-4121-9CA5-E5BFF7210ADB}"/>
              </a:ext>
            </a:extLst>
          </p:cNvPr>
          <p:cNvSpPr txBox="1"/>
          <p:nvPr/>
        </p:nvSpPr>
        <p:spPr>
          <a:xfrm>
            <a:off x="259870" y="3397367"/>
            <a:ext cx="7585630" cy="338554"/>
          </a:xfrm>
          <a:prstGeom prst="rect">
            <a:avLst/>
          </a:prstGeom>
          <a:gradFill flip="none" rotWithShape="1">
            <a:gsLst>
              <a:gs pos="0">
                <a:srgbClr val="001A3B"/>
              </a:gs>
              <a:gs pos="100000">
                <a:srgbClr val="2F6284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LARISSA – </a:t>
            </a:r>
            <a:r>
              <a:rPr lang="en-US" sz="1600" i="1" dirty="0">
                <a:solidFill>
                  <a:schemeClr val="bg1"/>
                </a:solidFill>
              </a:rPr>
              <a:t>Lidar Aerosol Retrieval Based on  Information from Surface Signal of Aeolus 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91B866FC-2779-447E-8289-150342D1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C4EAA0A-17BB-4B96-86D1-2A246913D826}" type="slidenum">
              <a:rPr lang="ru-RU" smtClean="0"/>
              <a:t>2</a:t>
            </a:fld>
            <a:endParaRPr lang="ru-R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730C66-3C92-4CA1-A8E8-AF6221C1A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4" y="732263"/>
            <a:ext cx="3782077" cy="2126864"/>
          </a:xfrm>
          <a:prstGeom prst="round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4B4B74-1801-4741-8B74-C93378E386C2}"/>
              </a:ext>
            </a:extLst>
          </p:cNvPr>
          <p:cNvSpPr/>
          <p:nvPr/>
        </p:nvSpPr>
        <p:spPr>
          <a:xfrm>
            <a:off x="7250426" y="477672"/>
            <a:ext cx="3667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343BAC"/>
                </a:solidFill>
              </a:rPr>
              <a:t>AOD distribution [Wang et al., 2018]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1407CB-5B61-40EC-B46E-AE22FCCA2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268" y="805890"/>
            <a:ext cx="48768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72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7FB44D-729A-4C61-B420-92EBF0AE89D3}"/>
              </a:ext>
            </a:extLst>
          </p:cNvPr>
          <p:cNvSpPr/>
          <p:nvPr/>
        </p:nvSpPr>
        <p:spPr>
          <a:xfrm>
            <a:off x="939371" y="0"/>
            <a:ext cx="1132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SUBSURFACE TERM TESTING: JOSSET-2010 PARAMETRIZATION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8EB77-BECA-49B5-9E75-B1D56F49E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" y="914650"/>
            <a:ext cx="6111905" cy="22255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1260879-667F-4915-B691-B3DD8B42603F}"/>
              </a:ext>
            </a:extLst>
          </p:cNvPr>
          <p:cNvSpPr txBox="1"/>
          <p:nvPr/>
        </p:nvSpPr>
        <p:spPr>
          <a:xfrm>
            <a:off x="1369626" y="474702"/>
            <a:ext cx="2098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400D9"/>
                </a:solidFill>
              </a:rPr>
              <a:t>SUBSURFACE TERM </a:t>
            </a:r>
            <a:endParaRPr lang="ru-RU" b="1" dirty="0">
              <a:solidFill>
                <a:srgbClr val="B400D9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46408E6-68D9-4891-9E2E-A43DF7460871}"/>
              </a:ext>
            </a:extLst>
          </p:cNvPr>
          <p:cNvSpPr/>
          <p:nvPr/>
        </p:nvSpPr>
        <p:spPr>
          <a:xfrm>
            <a:off x="505326" y="914650"/>
            <a:ext cx="5925666" cy="817897"/>
          </a:xfrm>
          <a:prstGeom prst="roundRect">
            <a:avLst/>
          </a:prstGeom>
          <a:solidFill>
            <a:schemeClr val="bg1">
              <a:lumMod val="8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94F508-A667-452E-9C68-F00439CD2320}"/>
                  </a:ext>
                </a:extLst>
              </p:cNvPr>
              <p:cNvSpPr txBox="1"/>
              <p:nvPr/>
            </p:nvSpPr>
            <p:spPr>
              <a:xfrm>
                <a:off x="7730400" y="914650"/>
                <a:ext cx="3431118" cy="5276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94F508-A667-452E-9C68-F00439CD2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400" y="914650"/>
                <a:ext cx="3431118" cy="5276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Right 19">
            <a:extLst>
              <a:ext uri="{FF2B5EF4-FFF2-40B4-BE49-F238E27FC236}">
                <a16:creationId xmlns:a16="http://schemas.microsoft.com/office/drawing/2014/main" id="{C5CD8D81-5285-4EE6-9284-96B0AA56E904}"/>
              </a:ext>
            </a:extLst>
          </p:cNvPr>
          <p:cNvSpPr/>
          <p:nvPr/>
        </p:nvSpPr>
        <p:spPr>
          <a:xfrm rot="10800000">
            <a:off x="6430992" y="1031460"/>
            <a:ext cx="1299408" cy="294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F3B399-009B-425E-8724-1F256ED4A8BA}"/>
              </a:ext>
            </a:extLst>
          </p:cNvPr>
          <p:cNvSpPr txBox="1"/>
          <p:nvPr/>
        </p:nvSpPr>
        <p:spPr>
          <a:xfrm>
            <a:off x="6569279" y="1442293"/>
            <a:ext cx="6134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0.002236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48610CF-783D-4F3D-B6B6-BF1F7008C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386" y="3354118"/>
            <a:ext cx="5036614" cy="302918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F8D465D-2254-4765-B1FC-2D60FAEBF2F2}"/>
              </a:ext>
            </a:extLst>
          </p:cNvPr>
          <p:cNvSpPr txBox="1"/>
          <p:nvPr/>
        </p:nvSpPr>
        <p:spPr>
          <a:xfrm>
            <a:off x="3375039" y="6383298"/>
            <a:ext cx="23085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B400D9"/>
                </a:solidFill>
              </a:rPr>
              <a:t>Seconds</a:t>
            </a:r>
            <a:endParaRPr lang="ru-RU" dirty="0">
              <a:solidFill>
                <a:srgbClr val="B400D9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D7DEA5-FFA2-49F2-A5A0-393E66D9D58E}"/>
              </a:ext>
            </a:extLst>
          </p:cNvPr>
          <p:cNvSpPr txBox="1"/>
          <p:nvPr/>
        </p:nvSpPr>
        <p:spPr>
          <a:xfrm rot="16200000">
            <a:off x="-573753" y="4338983"/>
            <a:ext cx="2867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B400D9"/>
                </a:solidFill>
              </a:rPr>
              <a:t>Subsurface Term </a:t>
            </a:r>
            <a:r>
              <a:rPr lang="en-US" b="1" dirty="0">
                <a:solidFill>
                  <a:srgbClr val="B400D9"/>
                </a:solidFill>
              </a:rPr>
              <a:t>(JOSSET)</a:t>
            </a:r>
            <a:endParaRPr lang="ru-RU" b="1" dirty="0">
              <a:solidFill>
                <a:srgbClr val="B400D9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F363A8-EE6A-4957-8ADB-36654A444CAD}"/>
              </a:ext>
            </a:extLst>
          </p:cNvPr>
          <p:cNvSpPr txBox="1"/>
          <p:nvPr/>
        </p:nvSpPr>
        <p:spPr>
          <a:xfrm>
            <a:off x="6294220" y="5046376"/>
            <a:ext cx="5222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400D9"/>
                </a:solidFill>
              </a:rPr>
              <a:t>SUBSURFACE JOSSET PARAMETRIZATION = 0</a:t>
            </a:r>
            <a:r>
              <a:rPr lang="ru-RU" b="1" dirty="0">
                <a:solidFill>
                  <a:srgbClr val="B400D9"/>
                </a:solidFill>
              </a:rPr>
              <a:t>.0006991</a:t>
            </a:r>
            <a:r>
              <a:rPr lang="en-US" b="1" dirty="0">
                <a:solidFill>
                  <a:srgbClr val="B400D9"/>
                </a:solidFill>
              </a:rPr>
              <a:t> – 0.0006994</a:t>
            </a:r>
            <a:endParaRPr lang="ru-RU" b="1" dirty="0">
              <a:solidFill>
                <a:srgbClr val="B400D9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767FE3-815D-44AF-AFBF-12C390A143BC}"/>
              </a:ext>
            </a:extLst>
          </p:cNvPr>
          <p:cNvSpPr txBox="1"/>
          <p:nvPr/>
        </p:nvSpPr>
        <p:spPr>
          <a:xfrm>
            <a:off x="6294220" y="3401289"/>
            <a:ext cx="38562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400D9"/>
                </a:solidFill>
              </a:rPr>
              <a:t>SUBSURFACE ANALYTICAL = </a:t>
            </a:r>
            <a:r>
              <a:rPr lang="ru-RU" b="1" dirty="0">
                <a:solidFill>
                  <a:srgbClr val="B400D9"/>
                </a:solidFill>
              </a:rPr>
              <a:t>0.000377</a:t>
            </a:r>
            <a:br>
              <a:rPr lang="en-US" b="1" dirty="0">
                <a:solidFill>
                  <a:srgbClr val="B400D9"/>
                </a:solidFill>
              </a:rPr>
            </a:br>
            <a:r>
              <a:rPr lang="en-US" b="1" dirty="0">
                <a:solidFill>
                  <a:srgbClr val="B400D9"/>
                </a:solidFill>
              </a:rPr>
              <a:t>(Ru = 0.01 assumed)</a:t>
            </a:r>
            <a:endParaRPr lang="ru-RU" b="1" dirty="0">
              <a:solidFill>
                <a:srgbClr val="B400D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5BA9CA-7126-4EAA-858C-D85C9AC2C571}"/>
              </a:ext>
            </a:extLst>
          </p:cNvPr>
          <p:cNvSpPr txBox="1"/>
          <p:nvPr/>
        </p:nvSpPr>
        <p:spPr>
          <a:xfrm>
            <a:off x="6298051" y="5871430"/>
            <a:ext cx="954578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Reasonable agreement with analytical formulation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Josset</a:t>
            </a:r>
            <a:r>
              <a:rPr lang="en-US" dirty="0"/>
              <a:t> formulation &gt; Analytical formulation (as expected)</a:t>
            </a:r>
          </a:p>
        </p:txBody>
      </p:sp>
    </p:spTree>
    <p:extLst>
      <p:ext uri="{BB962C8B-B14F-4D97-AF65-F5344CB8AC3E}">
        <p14:creationId xmlns:p14="http://schemas.microsoft.com/office/powerpoint/2010/main" val="297449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7FB44D-729A-4C61-B420-92EBF0AE89D3}"/>
              </a:ext>
            </a:extLst>
          </p:cNvPr>
          <p:cNvSpPr/>
          <p:nvPr/>
        </p:nvSpPr>
        <p:spPr>
          <a:xfrm>
            <a:off x="939371" y="0"/>
            <a:ext cx="1132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ALL AOD TERMS VS WIND SPEED RANGE (MEANS)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510AF7-CBF2-472B-B265-3A3C864CBB70}"/>
              </a:ext>
            </a:extLst>
          </p:cNvPr>
          <p:cNvSpPr txBox="1"/>
          <p:nvPr/>
        </p:nvSpPr>
        <p:spPr>
          <a:xfrm>
            <a:off x="358311" y="3488185"/>
            <a:ext cx="219919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AOD LARISSA SIMPLE</a:t>
            </a: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B6892AC7-B6BF-48A1-8990-C008732A8F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7" y="492348"/>
            <a:ext cx="3092063" cy="309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106E9C1A-6961-4A60-B8B9-581B38B1E6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2347"/>
            <a:ext cx="3092063" cy="309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53A2DAC9-F456-4302-AD24-1BD1B790EE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7" y="3584410"/>
            <a:ext cx="3092063" cy="309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>
            <a:extLst>
              <a:ext uri="{FF2B5EF4-FFF2-40B4-BE49-F238E27FC236}">
                <a16:creationId xmlns:a16="http://schemas.microsoft.com/office/drawing/2014/main" id="{498F557E-39F5-4C87-A8B8-FAE04F60D0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10" y="3584409"/>
            <a:ext cx="3092063" cy="309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FF232B9-D562-44E0-B46B-23720C785943}"/>
              </a:ext>
            </a:extLst>
          </p:cNvPr>
          <p:cNvCxnSpPr/>
          <p:nvPr/>
        </p:nvCxnSpPr>
        <p:spPr>
          <a:xfrm flipV="1">
            <a:off x="2500132" y="2604304"/>
            <a:ext cx="950242" cy="72920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358CFB-AC62-44DD-98D5-368A9FD6E98F}"/>
              </a:ext>
            </a:extLst>
          </p:cNvPr>
          <p:cNvCxnSpPr>
            <a:cxnSpLocks/>
          </p:cNvCxnSpPr>
          <p:nvPr/>
        </p:nvCxnSpPr>
        <p:spPr>
          <a:xfrm>
            <a:off x="2454951" y="3837183"/>
            <a:ext cx="1173460" cy="145244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BAF517F9-F45C-4DF1-80E4-0C2CA248C31B}"/>
              </a:ext>
            </a:extLst>
          </p:cNvPr>
          <p:cNvSpPr/>
          <p:nvPr/>
        </p:nvSpPr>
        <p:spPr>
          <a:xfrm>
            <a:off x="3421688" y="1912201"/>
            <a:ext cx="950243" cy="880533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2C13F79-BCF8-4087-9959-5B7B700EB96D}"/>
              </a:ext>
            </a:extLst>
          </p:cNvPr>
          <p:cNvSpPr/>
          <p:nvPr/>
        </p:nvSpPr>
        <p:spPr>
          <a:xfrm>
            <a:off x="3458649" y="4912771"/>
            <a:ext cx="950243" cy="880533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4A3DF4-8FB3-4A00-961F-E9DE8AFB0140}"/>
              </a:ext>
            </a:extLst>
          </p:cNvPr>
          <p:cNvSpPr txBox="1"/>
          <p:nvPr/>
        </p:nvSpPr>
        <p:spPr>
          <a:xfrm>
            <a:off x="138896" y="1759481"/>
            <a:ext cx="28363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specular term is too high, complex LARISSA becomes similar to simple LARISSA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12072C-D4B2-44B7-9CB2-D8F0ED1FDA3F}"/>
              </a:ext>
            </a:extLst>
          </p:cNvPr>
          <p:cNvSpPr txBox="1"/>
          <p:nvPr/>
        </p:nvSpPr>
        <p:spPr>
          <a:xfrm>
            <a:off x="8997332" y="1680974"/>
            <a:ext cx="2836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B400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Subsurface strongly</a:t>
            </a:r>
            <a:br>
              <a:rPr lang="en-US" dirty="0">
                <a:solidFill>
                  <a:srgbClr val="B400D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B400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affects AOD magnitude</a:t>
            </a:r>
            <a:endParaRPr lang="ru-RU" dirty="0">
              <a:solidFill>
                <a:srgbClr val="B400D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E5E1D1-6869-4291-9D41-E1312393A42C}"/>
              </a:ext>
            </a:extLst>
          </p:cNvPr>
          <p:cNvSpPr txBox="1"/>
          <p:nvPr/>
        </p:nvSpPr>
        <p:spPr>
          <a:xfrm>
            <a:off x="9080284" y="4715361"/>
            <a:ext cx="28363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Stronger LSR at fixed</a:t>
            </a:r>
            <a:b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“summarized term” -&gt;</a:t>
            </a:r>
          </a:p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dwindling AODD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A0AF73-B622-4F37-BC15-A103AF61B1B4}"/>
              </a:ext>
            </a:extLst>
          </p:cNvPr>
          <p:cNvSpPr txBox="1"/>
          <p:nvPr/>
        </p:nvSpPr>
        <p:spPr>
          <a:xfrm>
            <a:off x="347799" y="4533787"/>
            <a:ext cx="2836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effect to specular</a:t>
            </a:r>
            <a:b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enhancement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37CE73-3D77-4F56-B5ED-7B1FEE42EE4A}"/>
              </a:ext>
            </a:extLst>
          </p:cNvPr>
          <p:cNvSpPr/>
          <p:nvPr/>
        </p:nvSpPr>
        <p:spPr>
          <a:xfrm>
            <a:off x="5996763" y="3584409"/>
            <a:ext cx="5560828" cy="3092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C177FD-500B-4765-8AB6-93EA69125F8C}"/>
              </a:ext>
            </a:extLst>
          </p:cNvPr>
          <p:cNvSpPr txBox="1"/>
          <p:nvPr/>
        </p:nvSpPr>
        <p:spPr>
          <a:xfrm>
            <a:off x="5913533" y="4069029"/>
            <a:ext cx="9545782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Angle = 37.5</a:t>
            </a:r>
            <a:r>
              <a:rPr lang="en-US" baseline="30000" dirty="0"/>
              <a:t>o</a:t>
            </a:r>
            <a:r>
              <a:rPr lang="en-US" dirty="0"/>
              <a:t>, fixed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Every plot -&gt; Modification of single term: sub, whitecap, spec.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subsurface changed -&gt; </a:t>
            </a:r>
            <a:r>
              <a:rPr lang="en-US" b="1" dirty="0"/>
              <a:t>Offset of AOD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specular changed -&gt; Spread along y-axis </a:t>
            </a:r>
            <a:r>
              <a:rPr lang="en-US" b="1" dirty="0"/>
              <a:t>(that is why </a:t>
            </a:r>
            <a:br>
              <a:rPr lang="en-US" b="1" dirty="0"/>
            </a:br>
            <a:r>
              <a:rPr lang="en-US" b="1" dirty="0"/>
              <a:t>non-nadir is not effective)</a:t>
            </a:r>
          </a:p>
        </p:txBody>
      </p:sp>
    </p:spTree>
    <p:extLst>
      <p:ext uri="{BB962C8B-B14F-4D97-AF65-F5344CB8AC3E}">
        <p14:creationId xmlns:p14="http://schemas.microsoft.com/office/powerpoint/2010/main" val="134091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7FB44D-729A-4C61-B420-92EBF0AE89D3}"/>
              </a:ext>
            </a:extLst>
          </p:cNvPr>
          <p:cNvSpPr/>
          <p:nvPr/>
        </p:nvSpPr>
        <p:spPr>
          <a:xfrm>
            <a:off x="939371" y="0"/>
            <a:ext cx="1132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REMINDER: WHAT DO WE ANALYZE?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936F57-6E70-41F9-9FC8-5349E365DBE6}"/>
              </a:ext>
            </a:extLst>
          </p:cNvPr>
          <p:cNvSpPr txBox="1"/>
          <p:nvPr/>
        </p:nvSpPr>
        <p:spPr>
          <a:xfrm>
            <a:off x="41666" y="3517232"/>
            <a:ext cx="4905702" cy="28007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Testing period: 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Selected Cases of IOP (September 2019)</a:t>
            </a:r>
          </a:p>
          <a:p>
            <a:pPr algn="l"/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Retrieval: 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Non-nadir (complex)</a:t>
            </a:r>
          </a:p>
          <a:p>
            <a:pPr algn="l"/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Lidar Surface Return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: L2_AEL_PRO</a:t>
            </a:r>
          </a:p>
          <a:p>
            <a:pPr algn="l"/>
            <a:r>
              <a:rPr lang="en-US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Wind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AUX_MET Aeolus</a:t>
            </a:r>
          </a:p>
          <a:p>
            <a:pPr algn="l"/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Reference AOD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: AOD from L2_AEL_PRO Extinction</a:t>
            </a:r>
          </a:p>
          <a:p>
            <a:pPr algn="l"/>
            <a:r>
              <a:rPr lang="en-US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Collocation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KDTree</a:t>
            </a:r>
            <a:endParaRPr lang="en-US" sz="1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What do we test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: Complex AOD equation, sea slope formulations, flagging, horizontal averaging, subsurface dependence </a:t>
            </a:r>
            <a:endParaRPr lang="en-US" sz="1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25901-C291-4D85-BDC8-B5C21222AB3C}"/>
              </a:ext>
            </a:extLst>
          </p:cNvPr>
          <p:cNvSpPr txBox="1"/>
          <p:nvPr/>
        </p:nvSpPr>
        <p:spPr>
          <a:xfrm>
            <a:off x="472789" y="1560027"/>
            <a:ext cx="5202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“Complex” LARISSA</a:t>
            </a:r>
            <a:endParaRPr lang="ru-RU" sz="2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FBF55C-2A81-4E25-B4D9-21053FD6F84E}"/>
                  </a:ext>
                </a:extLst>
              </p:cNvPr>
              <p:cNvSpPr txBox="1"/>
              <p:nvPr/>
            </p:nvSpPr>
            <p:spPr>
              <a:xfrm>
                <a:off x="238322" y="859528"/>
                <a:ext cx="4363823" cy="6750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𝑶𝑫</m:t>
                        </m:r>
                      </m:e>
                      <m:sub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b="1" i="1" dirty="0">
                    <a:effectLst/>
                    <a:latin typeface="Cambria" panose="02040503050406030204" pitchFamily="18" charset="0"/>
                    <a:ea typeface="Apex New Book" panose="02010600040501010103" pitchFamily="50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𝒍𝒏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m:rPr>
                            <m:sty m:val="p"/>
                          </m:rPr>
                          <a:rPr lang="el-GR" sz="2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𝑹𝒔</m:t>
                        </m:r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𝑹𝒘</m:t>
                        </m:r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𝑹𝒖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l-GR" sz="2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𝜸</m:t>
                        </m:r>
                      </m:den>
                    </m:f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b="1" i="1" dirty="0">
                    <a:effectLst/>
                    <a:latin typeface="Cambria" panose="02040503050406030204" pitchFamily="18" charset="0"/>
                    <a:ea typeface="Apex New Book" panose="02010600040501010103" pitchFamily="50" charset="0"/>
                    <a:cs typeface="Times New Roman" panose="02020603050405020304" pitchFamily="18" charset="0"/>
                  </a:rPr>
                  <a:t>) </a:t>
                </a:r>
                <a:endParaRPr lang="ru-RU" sz="2400" b="1" i="1" baseline="-25000" dirty="0">
                  <a:latin typeface="Cambria" panose="02040503050406030204" pitchFamily="18" charset="0"/>
                  <a:ea typeface="Apex New Book" panose="02010600040501010103" pitchFamily="50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FBF55C-2A81-4E25-B4D9-21053FD6F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22" y="859528"/>
                <a:ext cx="4363823" cy="6750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2">
            <a:extLst>
              <a:ext uri="{FF2B5EF4-FFF2-40B4-BE49-F238E27FC236}">
                <a16:creationId xmlns:a16="http://schemas.microsoft.com/office/drawing/2014/main" id="{426A29B3-6CD0-45DD-AAD7-1AC2B64ED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743" y="743478"/>
            <a:ext cx="6879257" cy="3168008"/>
          </a:xfrm>
          <a:prstGeom prst="rect">
            <a:avLst/>
          </a:prstGeom>
        </p:spPr>
      </p:pic>
      <p:pic>
        <p:nvPicPr>
          <p:cNvPr id="15" name="Рисунок 12">
            <a:extLst>
              <a:ext uri="{FF2B5EF4-FFF2-40B4-BE49-F238E27FC236}">
                <a16:creationId xmlns:a16="http://schemas.microsoft.com/office/drawing/2014/main" id="{79146A99-F9A6-4B3D-90F5-B44BE15B9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368" y="3517232"/>
            <a:ext cx="5909318" cy="2678303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F93E85-396C-4524-9377-7278F1550E68}"/>
              </a:ext>
            </a:extLst>
          </p:cNvPr>
          <p:cNvSpPr txBox="1"/>
          <p:nvPr/>
        </p:nvSpPr>
        <p:spPr>
          <a:xfrm>
            <a:off x="5819872" y="490196"/>
            <a:ext cx="546127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Integrated Attenuated Backscatter 2019_09_15_01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13806B-783C-4F25-9B34-9F465A60FF85}"/>
              </a:ext>
            </a:extLst>
          </p:cNvPr>
          <p:cNvSpPr txBox="1"/>
          <p:nvPr/>
        </p:nvSpPr>
        <p:spPr>
          <a:xfrm rot="5400000">
            <a:off x="10201680" y="2242194"/>
            <a:ext cx="381177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Integrated Attenuated Backscatter </a:t>
            </a:r>
            <a:endParaRPr lang="ru-RU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55264C-9187-4F18-A183-076BCA399F34}"/>
              </a:ext>
            </a:extLst>
          </p:cNvPr>
          <p:cNvSpPr/>
          <p:nvPr/>
        </p:nvSpPr>
        <p:spPr>
          <a:xfrm>
            <a:off x="5675600" y="2806995"/>
            <a:ext cx="5318465" cy="2508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0F7B14-9772-49E2-854F-96BF18580F79}"/>
              </a:ext>
            </a:extLst>
          </p:cNvPr>
          <p:cNvSpPr txBox="1"/>
          <p:nvPr/>
        </p:nvSpPr>
        <p:spPr>
          <a:xfrm>
            <a:off x="4911386" y="2667585"/>
            <a:ext cx="1163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SIAB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75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3B11EDD-D75B-430B-8DCE-0E8E28994034}"/>
              </a:ext>
            </a:extLst>
          </p:cNvPr>
          <p:cNvSpPr txBox="1"/>
          <p:nvPr/>
        </p:nvSpPr>
        <p:spPr>
          <a:xfrm>
            <a:off x="2531493" y="4503036"/>
            <a:ext cx="81404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we reach something similar? In this case, the sensitivity to wind will be</a:t>
            </a:r>
            <a:br>
              <a:rPr lang="en-US" dirty="0"/>
            </a:br>
            <a:r>
              <a:rPr lang="en-US" dirty="0"/>
              <a:t>evident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id="{2E161E19-87D3-449E-AD07-43D8F7E43672}"/>
              </a:ext>
            </a:extLst>
          </p:cNvPr>
          <p:cNvSpPr/>
          <p:nvPr/>
        </p:nvSpPr>
        <p:spPr>
          <a:xfrm>
            <a:off x="983639" y="0"/>
            <a:ext cx="1132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DO YOU REMEMBER THIS PLOT FROM CALIPSO?</a:t>
            </a:r>
          </a:p>
        </p:txBody>
      </p:sp>
      <p:pic>
        <p:nvPicPr>
          <p:cNvPr id="14" name="Рисунок 11">
            <a:extLst>
              <a:ext uri="{FF2B5EF4-FFF2-40B4-BE49-F238E27FC236}">
                <a16:creationId xmlns:a16="http://schemas.microsoft.com/office/drawing/2014/main" id="{AA425D21-E7EC-4A57-9393-497F0FB1B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88" y="1154635"/>
            <a:ext cx="4305613" cy="28704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4F5035A-BC14-4E18-88E8-B6E632257C1D}"/>
              </a:ext>
            </a:extLst>
          </p:cNvPr>
          <p:cNvSpPr txBox="1"/>
          <p:nvPr/>
        </p:nvSpPr>
        <p:spPr>
          <a:xfrm>
            <a:off x="3654531" y="1495637"/>
            <a:ext cx="959174" cy="369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0051DD"/>
                </a:solidFill>
                <a:latin typeface="AdvTT5843c571"/>
              </a:rPr>
              <a:t>SODA</a:t>
            </a:r>
            <a:endParaRPr lang="ru-RU" b="1" dirty="0">
              <a:solidFill>
                <a:srgbClr val="0051DD"/>
              </a:solidFill>
            </a:endParaRPr>
          </a:p>
        </p:txBody>
      </p:sp>
      <p:pic>
        <p:nvPicPr>
          <p:cNvPr id="17" name="Рисунок 17">
            <a:extLst>
              <a:ext uri="{FF2B5EF4-FFF2-40B4-BE49-F238E27FC236}">
                <a16:creationId xmlns:a16="http://schemas.microsoft.com/office/drawing/2014/main" id="{11ED8EED-4F0D-4A87-85B8-C2BEABACE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32" y="1055827"/>
            <a:ext cx="4453824" cy="29692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7B9E0B0-D782-44CC-B58A-8260D270BD70}"/>
              </a:ext>
            </a:extLst>
          </p:cNvPr>
          <p:cNvSpPr txBox="1"/>
          <p:nvPr/>
        </p:nvSpPr>
        <p:spPr>
          <a:xfrm>
            <a:off x="8059479" y="1431634"/>
            <a:ext cx="1343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0066"/>
                </a:solidFill>
                <a:latin typeface="AdvTT5843c571"/>
              </a:rPr>
              <a:t>LARISSA</a:t>
            </a:r>
            <a:br>
              <a:rPr lang="en-US" b="1" dirty="0">
                <a:solidFill>
                  <a:srgbClr val="FF0066"/>
                </a:solidFill>
                <a:latin typeface="AdvTT5843c571"/>
              </a:rPr>
            </a:br>
            <a:r>
              <a:rPr lang="en-US" b="1" dirty="0">
                <a:solidFill>
                  <a:srgbClr val="FF0066"/>
                </a:solidFill>
                <a:latin typeface="AdvTT5843c571"/>
              </a:rPr>
              <a:t>CALIPSO</a:t>
            </a:r>
            <a:endParaRPr lang="ru-RU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003591-6808-4C6B-B0C2-AEF56316D2A5}"/>
              </a:ext>
            </a:extLst>
          </p:cNvPr>
          <p:cNvSpPr txBox="1"/>
          <p:nvPr/>
        </p:nvSpPr>
        <p:spPr>
          <a:xfrm>
            <a:off x="1361845" y="607152"/>
            <a:ext cx="1574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Calibri" panose="020F0502020204030204" pitchFamily="34" charset="0"/>
              </a:rPr>
              <a:t>ALL SURFACES</a:t>
            </a:r>
            <a:endParaRPr lang="en-US" b="1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7DBD7D-CF88-4E73-8E75-78D26F7085FC}"/>
              </a:ext>
            </a:extLst>
          </p:cNvPr>
          <p:cNvSpPr txBox="1"/>
          <p:nvPr/>
        </p:nvSpPr>
        <p:spPr>
          <a:xfrm>
            <a:off x="5554617" y="607152"/>
            <a:ext cx="1574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Calibri" panose="020F0502020204030204" pitchFamily="34" charset="0"/>
              </a:rPr>
              <a:t>WATER</a:t>
            </a:r>
            <a:endParaRPr lang="en-US" b="1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31064-8404-43AA-A3F9-15A409ABA494}"/>
              </a:ext>
            </a:extLst>
          </p:cNvPr>
          <p:cNvSpPr txBox="1"/>
          <p:nvPr/>
        </p:nvSpPr>
        <p:spPr>
          <a:xfrm>
            <a:off x="9904601" y="728083"/>
            <a:ext cx="1574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Calibri" panose="020F0502020204030204" pitchFamily="34" charset="0"/>
              </a:rPr>
              <a:t>LAND</a:t>
            </a:r>
            <a:endParaRPr lang="en-US" b="1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055934-25C7-4A30-B9F8-7B9E34CC5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64" y="4614302"/>
            <a:ext cx="3137150" cy="22436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6BE24B-5429-4055-8327-A0DE29BB8A3D}"/>
              </a:ext>
            </a:extLst>
          </p:cNvPr>
          <p:cNvSpPr txBox="1"/>
          <p:nvPr/>
        </p:nvSpPr>
        <p:spPr>
          <a:xfrm>
            <a:off x="575801" y="4292866"/>
            <a:ext cx="3358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Calibri" panose="020F0502020204030204" pitchFamily="34" charset="0"/>
              </a:rPr>
              <a:t>ALL SURFACES / DAVE’S DATA</a:t>
            </a:r>
            <a:endParaRPr lang="en-US" b="1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B11EDD-D75B-430B-8DCE-0E8E28994034}"/>
              </a:ext>
            </a:extLst>
          </p:cNvPr>
          <p:cNvSpPr txBox="1"/>
          <p:nvPr/>
        </p:nvSpPr>
        <p:spPr>
          <a:xfrm>
            <a:off x="7666042" y="5252754"/>
            <a:ext cx="46913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no such large difference between my SIAB and Dave’s SIAB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my range is more narrow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plot is done using my program, not Dave’s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id="{2E161E19-87D3-449E-AD07-43D8F7E43672}"/>
              </a:ext>
            </a:extLst>
          </p:cNvPr>
          <p:cNvSpPr/>
          <p:nvPr/>
        </p:nvSpPr>
        <p:spPr>
          <a:xfrm>
            <a:off x="983639" y="0"/>
            <a:ext cx="1132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CHECKING DAVE’S DATA AND ORBIT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69CB7AC-AA34-4EB3-8C3E-880EA0A27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01" y="1199019"/>
            <a:ext cx="3478494" cy="29054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460957-3BBE-4961-BE73-16543915E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693" y="1155704"/>
            <a:ext cx="4251307" cy="34107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E910C9-5D07-470D-AC33-9283037EB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676" y="1172744"/>
            <a:ext cx="3998359" cy="32011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BA4669-29EF-4C30-92DC-A7809A60C8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5959" y="4566423"/>
            <a:ext cx="3013988" cy="22915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53F97A2-DF38-420C-8A5C-9FB269416A50}"/>
              </a:ext>
            </a:extLst>
          </p:cNvPr>
          <p:cNvSpPr txBox="1"/>
          <p:nvPr/>
        </p:nvSpPr>
        <p:spPr>
          <a:xfrm>
            <a:off x="3712952" y="4292866"/>
            <a:ext cx="4910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Calibri" panose="020F0502020204030204" pitchFamily="34" charset="0"/>
              </a:rPr>
              <a:t>OVER OCEAN ‘HARDCODED’ BY DAVE’S PROGR.</a:t>
            </a:r>
            <a:endParaRPr lang="en-US" b="1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50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ECF5F1-443F-49E1-ADA8-B2A5D6D81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857" y="130654"/>
            <a:ext cx="4522264" cy="12832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86EF5D-4AC1-4303-B101-D2DA6045ECD9}"/>
              </a:ext>
            </a:extLst>
          </p:cNvPr>
          <p:cNvSpPr txBox="1"/>
          <p:nvPr/>
        </p:nvSpPr>
        <p:spPr>
          <a:xfrm>
            <a:off x="264879" y="798849"/>
            <a:ext cx="661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AEL-PRO is an optimal-estimation/forward-modelling approach for retrieving Aeolus extinction and backscatter </a:t>
            </a:r>
            <a:r>
              <a:rPr lang="en-US" sz="1600" b="1" dirty="0"/>
              <a:t>profiles</a:t>
            </a:r>
            <a:r>
              <a:rPr lang="en-US" sz="1600" dirty="0"/>
              <a:t>. It is inspired by the A-PRO algorithm developed for the EarthCARE Lidar (ATLID).</a:t>
            </a:r>
            <a:endParaRPr lang="en-GB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785C13-B9A3-4EDC-90EE-C761F81BE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733" y="1808772"/>
            <a:ext cx="861416" cy="1477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5A160-D657-436C-890C-E58CD41B7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90" y="1814512"/>
            <a:ext cx="5133975" cy="16144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74405F-2FAF-4773-B287-518B6AC62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89" y="3337103"/>
            <a:ext cx="5133975" cy="15606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EE00E5-0072-40C5-A590-8F1CB01B1F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089" y="4884151"/>
            <a:ext cx="5138734" cy="15606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CDC9D0-965A-4EE6-A782-BC5205B6D7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6291" y="3728418"/>
            <a:ext cx="1923310" cy="23386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433EC1-8FB6-481F-9ACD-B69D1B4EE5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5423" y="3728418"/>
            <a:ext cx="1923310" cy="23386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CDFD14-5DBA-4864-AFFF-DE8F28CE20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88733" y="3746181"/>
            <a:ext cx="1911196" cy="23239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53CE4D3-5591-43CF-9358-F7666CB4FF66}"/>
              </a:ext>
            </a:extLst>
          </p:cNvPr>
          <p:cNvSpPr txBox="1"/>
          <p:nvPr/>
        </p:nvSpPr>
        <p:spPr>
          <a:xfrm>
            <a:off x="2670670" y="2065811"/>
            <a:ext cx="104199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ATB Mie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3AB943-DC29-4F2E-A78E-FDCC13863142}"/>
              </a:ext>
            </a:extLst>
          </p:cNvPr>
          <p:cNvSpPr txBox="1"/>
          <p:nvPr/>
        </p:nvSpPr>
        <p:spPr>
          <a:xfrm>
            <a:off x="2670669" y="3543752"/>
            <a:ext cx="104199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ATB Ray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60AAE3-ED75-4654-B184-1FF5DDE82DA3}"/>
              </a:ext>
            </a:extLst>
          </p:cNvPr>
          <p:cNvSpPr txBox="1"/>
          <p:nvPr/>
        </p:nvSpPr>
        <p:spPr>
          <a:xfrm>
            <a:off x="2687335" y="5078264"/>
            <a:ext cx="122544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Retrieved Extinction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B9086C-CEB5-4A0B-AE52-07021ADE0779}"/>
              </a:ext>
            </a:extLst>
          </p:cNvPr>
          <p:cNvCxnSpPr/>
          <p:nvPr/>
        </p:nvCxnSpPr>
        <p:spPr>
          <a:xfrm flipV="1">
            <a:off x="1573619" y="1597646"/>
            <a:ext cx="0" cy="4654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8903519-AB7D-4C75-853C-FCA04085D533}"/>
              </a:ext>
            </a:extLst>
          </p:cNvPr>
          <p:cNvCxnSpPr/>
          <p:nvPr/>
        </p:nvCxnSpPr>
        <p:spPr>
          <a:xfrm>
            <a:off x="1562986" y="1597646"/>
            <a:ext cx="70387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BA97BEF2-AF4B-49B6-831B-05E2291C70DB}"/>
              </a:ext>
            </a:extLst>
          </p:cNvPr>
          <p:cNvCxnSpPr>
            <a:endCxn id="13" idx="0"/>
          </p:cNvCxnSpPr>
          <p:nvPr/>
        </p:nvCxnSpPr>
        <p:spPr>
          <a:xfrm>
            <a:off x="1573619" y="1597646"/>
            <a:ext cx="7553459" cy="213077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5DC3007-AAA7-4D15-A232-05D66925097E}"/>
              </a:ext>
            </a:extLst>
          </p:cNvPr>
          <p:cNvSpPr txBox="1"/>
          <p:nvPr/>
        </p:nvSpPr>
        <p:spPr>
          <a:xfrm>
            <a:off x="7410146" y="1059087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Aeolus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F37E0D-2203-4FCE-B51D-AE91C9A4A285}"/>
              </a:ext>
            </a:extLst>
          </p:cNvPr>
          <p:cNvSpPr txBox="1"/>
          <p:nvPr/>
        </p:nvSpPr>
        <p:spPr>
          <a:xfrm>
            <a:off x="10182345" y="1096710"/>
            <a:ext cx="119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EarthCARE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id="{12B53B34-68F4-44FA-9882-B4887C510B97}"/>
              </a:ext>
            </a:extLst>
          </p:cNvPr>
          <p:cNvSpPr/>
          <p:nvPr/>
        </p:nvSpPr>
        <p:spPr>
          <a:xfrm>
            <a:off x="-581148" y="-24106"/>
            <a:ext cx="1132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WHAT IS AEL_PRO?</a:t>
            </a:r>
            <a:endParaRPr lang="en-US" sz="2000" b="1" baseline="-25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264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C4801-6BCC-4960-BC79-E2E017D4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AA0A-17BB-4B96-86D1-2A246913D826}" type="slidenum">
              <a:rPr lang="ru-RU" smtClean="0"/>
              <a:t>26</a:t>
            </a:fld>
            <a:endParaRPr lang="ru-RU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87588E2-6A02-4856-A5C0-04A272ABA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91" y="425300"/>
            <a:ext cx="3438151" cy="2287956"/>
          </a:xfrm>
          <a:prstGeom prst="rect">
            <a:avLst/>
          </a:prstGeom>
        </p:spPr>
      </p:pic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D088337E-6E0D-4D92-A6A2-B5301F4FE3A2}"/>
              </a:ext>
            </a:extLst>
          </p:cNvPr>
          <p:cNvSpPr/>
          <p:nvPr/>
        </p:nvSpPr>
        <p:spPr>
          <a:xfrm>
            <a:off x="939371" y="0"/>
            <a:ext cx="1132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2019_09_17-T01 CASE (SAME BUT AVERAGED)</a:t>
            </a:r>
            <a:endParaRPr lang="en-US" sz="2000" b="1" baseline="-25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402EA3-420D-478D-98C7-2E7AB9396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72" y="2723664"/>
            <a:ext cx="3438151" cy="3410719"/>
          </a:xfrm>
          <a:prstGeom prst="rect">
            <a:avLst/>
          </a:prstGeom>
        </p:spPr>
      </p:pic>
      <p:sp>
        <p:nvSpPr>
          <p:cNvPr id="20" name="Arrow: Up-Down 19">
            <a:extLst>
              <a:ext uri="{FF2B5EF4-FFF2-40B4-BE49-F238E27FC236}">
                <a16:creationId xmlns:a16="http://schemas.microsoft.com/office/drawing/2014/main" id="{6FD9D9BC-8A61-4F4E-A7BE-FB25B4E9C016}"/>
              </a:ext>
            </a:extLst>
          </p:cNvPr>
          <p:cNvSpPr/>
          <p:nvPr/>
        </p:nvSpPr>
        <p:spPr>
          <a:xfrm flipH="1">
            <a:off x="1710556" y="684134"/>
            <a:ext cx="659219" cy="409395"/>
          </a:xfrm>
          <a:prstGeom prst="upDownArrow">
            <a:avLst>
              <a:gd name="adj1" fmla="val 27419"/>
              <a:gd name="adj2" fmla="val 2664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88BA29-3E31-4E1C-AA19-9DA5D933C2E1}"/>
              </a:ext>
            </a:extLst>
          </p:cNvPr>
          <p:cNvSpPr txBox="1"/>
          <p:nvPr/>
        </p:nvSpPr>
        <p:spPr>
          <a:xfrm>
            <a:off x="180372" y="6382921"/>
            <a:ext cx="111734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</a:rPr>
              <a:t>Erroneous AOD coming </a:t>
            </a:r>
            <a:r>
              <a:rPr lang="en-US" sz="1600" b="1" dirty="0">
                <a:solidFill>
                  <a:srgbClr val="222222"/>
                </a:solidFill>
                <a:latin typeface="Calibri" panose="020F0502020204030204" pitchFamily="34" charset="0"/>
              </a:rPr>
              <a:t>from shallow waters (similar to CALIPSO cases I tested over India)</a:t>
            </a:r>
            <a:endParaRPr lang="en-US" sz="1600" b="1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A102A23-C5DB-460E-B644-82AD8441DE69}"/>
              </a:ext>
            </a:extLst>
          </p:cNvPr>
          <p:cNvSpPr/>
          <p:nvPr/>
        </p:nvSpPr>
        <p:spPr>
          <a:xfrm>
            <a:off x="1240228" y="3486860"/>
            <a:ext cx="1275052" cy="939800"/>
          </a:xfrm>
          <a:prstGeom prst="ellipse">
            <a:avLst/>
          </a:prstGeom>
          <a:noFill/>
          <a:ln w="28575">
            <a:solidFill>
              <a:srgbClr val="B40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8E7130-F212-44D6-B709-62BBEC66553D}"/>
              </a:ext>
            </a:extLst>
          </p:cNvPr>
          <p:cNvSpPr/>
          <p:nvPr/>
        </p:nvSpPr>
        <p:spPr>
          <a:xfrm>
            <a:off x="1127144" y="3831285"/>
            <a:ext cx="226167" cy="13517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67B51D-0712-48F3-82C5-EB65BEA5FCAC}"/>
              </a:ext>
            </a:extLst>
          </p:cNvPr>
          <p:cNvSpPr/>
          <p:nvPr/>
        </p:nvSpPr>
        <p:spPr>
          <a:xfrm>
            <a:off x="1313815" y="1708318"/>
            <a:ext cx="258037" cy="707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2A8A7EA-A9A7-4955-8E16-D6F080279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136" y="425300"/>
            <a:ext cx="3518975" cy="2287956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4C860701-E9E0-4A13-A46B-48D955E4B0E3}"/>
              </a:ext>
            </a:extLst>
          </p:cNvPr>
          <p:cNvSpPr/>
          <p:nvPr/>
        </p:nvSpPr>
        <p:spPr>
          <a:xfrm>
            <a:off x="5260090" y="390027"/>
            <a:ext cx="564448" cy="19134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303C19D-2B81-42B5-8BB7-669E005CF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3920" y="3266958"/>
            <a:ext cx="3863605" cy="3010293"/>
          </a:xfrm>
          <a:prstGeom prst="rect">
            <a:avLst/>
          </a:prstGeom>
          <a:ln w="28575">
            <a:solidFill>
              <a:srgbClr val="2F5597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AAE84B2-94C1-49FF-A7C8-116B5FD0F2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3874" y="5472277"/>
            <a:ext cx="1200150" cy="7524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A7DA56D-2F9E-4F03-B881-8FB9244F903A}"/>
              </a:ext>
            </a:extLst>
          </p:cNvPr>
          <p:cNvSpPr txBox="1"/>
          <p:nvPr/>
        </p:nvSpPr>
        <p:spPr>
          <a:xfrm>
            <a:off x="4393920" y="5040454"/>
            <a:ext cx="659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  <a:latin typeface="Calibri" panose="020F0502020204030204" pitchFamily="34" charset="0"/>
              </a:rPr>
              <a:t>AOD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D0E7EF-65E2-4974-979A-CD47342567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7945" y="3266957"/>
            <a:ext cx="3583683" cy="3010294"/>
          </a:xfrm>
          <a:prstGeom prst="rect">
            <a:avLst/>
          </a:prstGeom>
          <a:ln w="28575">
            <a:solidFill>
              <a:srgbClr val="2F5597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F0F342-CF2A-4629-94E3-E2D03062C17A}"/>
              </a:ext>
            </a:extLst>
          </p:cNvPr>
          <p:cNvSpPr txBox="1"/>
          <p:nvPr/>
        </p:nvSpPr>
        <p:spPr>
          <a:xfrm>
            <a:off x="4393920" y="2876949"/>
            <a:ext cx="6134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b="1" i="0" dirty="0">
                <a:effectLst/>
                <a:latin typeface="Roboto" panose="02000000000000000000" pitchFamily="2" charset="0"/>
              </a:rPr>
              <a:t>Google </a:t>
            </a:r>
            <a:r>
              <a:rPr lang="nl-NL" b="1" i="0" dirty="0" err="1">
                <a:effectLst/>
                <a:latin typeface="Roboto" panose="02000000000000000000" pitchFamily="2" charset="0"/>
              </a:rPr>
              <a:t>Imagery</a:t>
            </a:r>
            <a:endParaRPr lang="nl-NL" b="1" i="0" dirty="0">
              <a:effectLst/>
              <a:latin typeface="Roboto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0C218D-FF39-4126-916B-0F132A320F12}"/>
              </a:ext>
            </a:extLst>
          </p:cNvPr>
          <p:cNvSpPr txBox="1"/>
          <p:nvPr/>
        </p:nvSpPr>
        <p:spPr>
          <a:xfrm>
            <a:off x="8427945" y="2835135"/>
            <a:ext cx="6134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b="1" i="0" dirty="0">
                <a:effectLst/>
                <a:latin typeface="Roboto" panose="02000000000000000000" pitchFamily="2" charset="0"/>
              </a:rPr>
              <a:t>Seafloor Depth</a:t>
            </a:r>
            <a:r>
              <a:rPr lang="en-US" b="1" i="0" dirty="0">
                <a:effectLst/>
                <a:latin typeface="Roboto" panose="02000000000000000000" pitchFamily="2" charset="0"/>
              </a:rPr>
              <a:t>, NOAA</a:t>
            </a:r>
            <a:endParaRPr lang="nl-NL" b="1" i="0" dirty="0">
              <a:effectLst/>
              <a:latin typeface="Roboto" panose="02000000000000000000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B4AF231-C678-4E92-97F6-B30CF2212319}"/>
              </a:ext>
            </a:extLst>
          </p:cNvPr>
          <p:cNvSpPr/>
          <p:nvPr/>
        </p:nvSpPr>
        <p:spPr>
          <a:xfrm>
            <a:off x="9687294" y="3535369"/>
            <a:ext cx="840726" cy="689373"/>
          </a:xfrm>
          <a:prstGeom prst="ellipse">
            <a:avLst/>
          </a:prstGeom>
          <a:noFill/>
          <a:ln w="28575">
            <a:solidFill>
              <a:srgbClr val="F4E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27E7D7-3AD2-4DA6-93AF-85838F8B883A}"/>
              </a:ext>
            </a:extLst>
          </p:cNvPr>
          <p:cNvSpPr txBox="1"/>
          <p:nvPr/>
        </p:nvSpPr>
        <p:spPr>
          <a:xfrm>
            <a:off x="8737601" y="4240551"/>
            <a:ext cx="1194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  <a:latin typeface="Calibri" panose="020F0502020204030204" pitchFamily="34" charset="0"/>
              </a:rPr>
              <a:t>~ - 1000 m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812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7FB44D-729A-4C61-B420-92EBF0AE89D3}"/>
              </a:ext>
            </a:extLst>
          </p:cNvPr>
          <p:cNvSpPr/>
          <p:nvPr/>
        </p:nvSpPr>
        <p:spPr>
          <a:xfrm>
            <a:off x="939371" y="0"/>
            <a:ext cx="1132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WHAT IS SEEN AS SEA IS NOT ALWAYS SEA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40754A-4618-4A71-871B-8507FCC46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343" y="849276"/>
            <a:ext cx="4391025" cy="44577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750270-EB40-432D-A357-2E6DB6552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626" y="4564026"/>
            <a:ext cx="1171575" cy="742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30AFFF-6B63-4E75-B905-CE6130430289}"/>
              </a:ext>
            </a:extLst>
          </p:cNvPr>
          <p:cNvSpPr txBox="1"/>
          <p:nvPr/>
        </p:nvSpPr>
        <p:spPr>
          <a:xfrm>
            <a:off x="2878710" y="4138738"/>
            <a:ext cx="679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AOD</a:t>
            </a:r>
            <a:endParaRPr lang="ru-RU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0BCFFB-9E6C-4050-A1BC-B9AA7579E320}"/>
              </a:ext>
            </a:extLst>
          </p:cNvPr>
          <p:cNvSpPr txBox="1"/>
          <p:nvPr/>
        </p:nvSpPr>
        <p:spPr>
          <a:xfrm>
            <a:off x="939371" y="5566724"/>
            <a:ext cx="113270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is flagged as ‘sea’ is </a:t>
            </a:r>
            <a:r>
              <a:rPr lang="en-US" b="1" dirty="0"/>
              <a:t>not always sea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These cases are minor -&gt; To be corrected at the later stage, </a:t>
            </a:r>
            <a:r>
              <a:rPr lang="en-US" b="1" dirty="0"/>
              <a:t>otherwise confusing erroneous AOD (&lt;0) </a:t>
            </a:r>
            <a:r>
              <a:rPr lang="en-US" dirty="0"/>
              <a:t>emerges</a:t>
            </a:r>
          </a:p>
        </p:txBody>
      </p:sp>
    </p:spTree>
    <p:extLst>
      <p:ext uri="{BB962C8B-B14F-4D97-AF65-F5344CB8AC3E}">
        <p14:creationId xmlns:p14="http://schemas.microsoft.com/office/powerpoint/2010/main" val="632404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7FB44D-729A-4C61-B420-92EBF0AE89D3}"/>
              </a:ext>
            </a:extLst>
          </p:cNvPr>
          <p:cNvSpPr/>
          <p:nvPr/>
        </p:nvSpPr>
        <p:spPr>
          <a:xfrm>
            <a:off x="939371" y="0"/>
            <a:ext cx="1132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COMPARISON OF WIND-DIRECTION-INDEPENDENT AND DEPENDENT SLOPES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C55254-A7EC-4932-B283-86019392E9CA}"/>
              </a:ext>
            </a:extLst>
          </p:cNvPr>
          <p:cNvSpPr txBox="1"/>
          <p:nvPr/>
        </p:nvSpPr>
        <p:spPr>
          <a:xfrm>
            <a:off x="1297466" y="627748"/>
            <a:ext cx="1761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1C75B3"/>
                </a:solidFill>
                <a:effectLst/>
                <a:latin typeface="Calibri" panose="020F0502020204030204" pitchFamily="34" charset="0"/>
              </a:rPr>
              <a:t>COX AND MUNK</a:t>
            </a:r>
            <a:endParaRPr lang="ru-RU" b="1" dirty="0">
              <a:solidFill>
                <a:srgbClr val="1C75B3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A71169-BE1D-4C29-AFBB-F5D8FC71A529}"/>
              </a:ext>
            </a:extLst>
          </p:cNvPr>
          <p:cNvSpPr txBox="1"/>
          <p:nvPr/>
        </p:nvSpPr>
        <p:spPr>
          <a:xfrm>
            <a:off x="1297465" y="6485473"/>
            <a:ext cx="1761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</a:rPr>
              <a:t>Slope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39B65FD-2587-4419-A9D0-584DB3524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45" y="1031742"/>
            <a:ext cx="3636901" cy="246370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6C54C98-3D9D-4FB2-93A3-280394C5EBB0}"/>
              </a:ext>
            </a:extLst>
          </p:cNvPr>
          <p:cNvSpPr txBox="1"/>
          <p:nvPr/>
        </p:nvSpPr>
        <p:spPr>
          <a:xfrm rot="16200000">
            <a:off x="-680852" y="5026467"/>
            <a:ext cx="1761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</a:rPr>
              <a:t>Wind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41C3862-B7F0-4B78-8950-80F6D38C6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932" y="890724"/>
            <a:ext cx="3636901" cy="246370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4BB1584-4C6C-4F8E-9CC4-D8208DDD4E58}"/>
              </a:ext>
            </a:extLst>
          </p:cNvPr>
          <p:cNvSpPr txBox="1"/>
          <p:nvPr/>
        </p:nvSpPr>
        <p:spPr>
          <a:xfrm>
            <a:off x="6080717" y="580078"/>
            <a:ext cx="1761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148A8A"/>
                </a:solidFill>
                <a:effectLst/>
                <a:latin typeface="Calibri" panose="020F0502020204030204" pitchFamily="34" charset="0"/>
              </a:rPr>
              <a:t>WU-1990</a:t>
            </a:r>
            <a:endParaRPr lang="ru-RU" b="1" dirty="0">
              <a:solidFill>
                <a:srgbClr val="148A8A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787D4C7-C402-4E2E-9489-5A1C1BCD4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77" y="4150935"/>
            <a:ext cx="3636901" cy="246370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AF7BE45-CE35-46D8-BE12-282F6AACE3DE}"/>
              </a:ext>
            </a:extLst>
          </p:cNvPr>
          <p:cNvSpPr txBox="1"/>
          <p:nvPr/>
        </p:nvSpPr>
        <p:spPr>
          <a:xfrm>
            <a:off x="1805914" y="3911067"/>
            <a:ext cx="1761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A52A2A"/>
                </a:solidFill>
                <a:effectLst/>
                <a:latin typeface="Calibri" panose="020F0502020204030204" pitchFamily="34" charset="0"/>
              </a:rPr>
              <a:t>HU-2008</a:t>
            </a:r>
            <a:endParaRPr lang="ru-RU" b="1" dirty="0">
              <a:solidFill>
                <a:srgbClr val="A52A2A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EE9973-34C2-4345-8C67-754C5449CF33}"/>
              </a:ext>
            </a:extLst>
          </p:cNvPr>
          <p:cNvSpPr txBox="1"/>
          <p:nvPr/>
        </p:nvSpPr>
        <p:spPr>
          <a:xfrm>
            <a:off x="5728344" y="3382522"/>
            <a:ext cx="1761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</a:rPr>
              <a:t>Slope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C29356E-7892-481D-B8D2-C63B54F94617}"/>
              </a:ext>
            </a:extLst>
          </p:cNvPr>
          <p:cNvSpPr txBox="1"/>
          <p:nvPr/>
        </p:nvSpPr>
        <p:spPr>
          <a:xfrm rot="16200000">
            <a:off x="3750026" y="1798612"/>
            <a:ext cx="1761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</a:rPr>
              <a:t>Wind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116F0C-19BF-4290-908D-D39460868AA0}"/>
              </a:ext>
            </a:extLst>
          </p:cNvPr>
          <p:cNvSpPr txBox="1"/>
          <p:nvPr/>
        </p:nvSpPr>
        <p:spPr>
          <a:xfrm>
            <a:off x="1393633" y="3385636"/>
            <a:ext cx="1761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</a:rPr>
              <a:t>Slope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7DCF140-1309-4795-879C-A82F87F37032}"/>
              </a:ext>
            </a:extLst>
          </p:cNvPr>
          <p:cNvSpPr txBox="1"/>
          <p:nvPr/>
        </p:nvSpPr>
        <p:spPr>
          <a:xfrm rot="16200000">
            <a:off x="-584685" y="1801726"/>
            <a:ext cx="1761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</a:rPr>
              <a:t>Wind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CABBE09-490C-4D61-982B-030CF92BC530}"/>
              </a:ext>
            </a:extLst>
          </p:cNvPr>
          <p:cNvSpPr txBox="1"/>
          <p:nvPr/>
        </p:nvSpPr>
        <p:spPr>
          <a:xfrm rot="16200000">
            <a:off x="3499062" y="4966123"/>
            <a:ext cx="1761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</a:rPr>
              <a:t>Wind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44F45C5-E86B-4E68-BC31-107D33D4F9D7}"/>
              </a:ext>
            </a:extLst>
          </p:cNvPr>
          <p:cNvSpPr txBox="1"/>
          <p:nvPr/>
        </p:nvSpPr>
        <p:spPr>
          <a:xfrm>
            <a:off x="4546385" y="3872613"/>
            <a:ext cx="4508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EE82EE"/>
                </a:solidFill>
                <a:effectLst/>
                <a:latin typeface="Calibri" panose="020F0502020204030204" pitchFamily="34" charset="0"/>
              </a:rPr>
              <a:t>TRATT-2002 (WIND DIRECTION-DEPENDENT)</a:t>
            </a:r>
            <a:endParaRPr lang="ru-RU" b="1" dirty="0">
              <a:solidFill>
                <a:srgbClr val="EE82EE"/>
              </a:solidFill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2B89786F-9841-4604-BACF-C24CF9FAD2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552" y="4150935"/>
            <a:ext cx="3741542" cy="25345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65DEC59-2F73-48CD-9344-F5DFF7BA5C72}"/>
              </a:ext>
            </a:extLst>
          </p:cNvPr>
          <p:cNvSpPr txBox="1"/>
          <p:nvPr/>
        </p:nvSpPr>
        <p:spPr>
          <a:xfrm>
            <a:off x="8834109" y="4242848"/>
            <a:ext cx="34322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2222"/>
                </a:solidFill>
                <a:latin typeface="Calibri" panose="020F0502020204030204" pitchFamily="34" charset="0"/>
              </a:rPr>
              <a:t>Piece-Wise functions are </a:t>
            </a:r>
            <a:br>
              <a:rPr lang="en-US" b="1" dirty="0">
                <a:solidFill>
                  <a:srgbClr val="222222"/>
                </a:solidFill>
                <a:latin typeface="Calibri" panose="020F0502020204030204" pitchFamily="34" charset="0"/>
              </a:rPr>
            </a:br>
            <a:r>
              <a:rPr lang="en-US" b="1" dirty="0">
                <a:solidFill>
                  <a:srgbClr val="222222"/>
                </a:solidFill>
                <a:latin typeface="Calibri" panose="020F0502020204030204" pitchFamily="34" charset="0"/>
              </a:rPr>
              <a:t>not advisable to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2222"/>
                </a:solidFill>
                <a:latin typeface="Calibri" panose="020F0502020204030204" pitchFamily="34" charset="0"/>
              </a:rPr>
              <a:t>Cox and Munk and </a:t>
            </a:r>
            <a:r>
              <a:rPr lang="en-US" b="1" dirty="0" err="1">
                <a:solidFill>
                  <a:srgbClr val="222222"/>
                </a:solidFill>
                <a:latin typeface="Calibri" panose="020F0502020204030204" pitchFamily="34" charset="0"/>
              </a:rPr>
              <a:t>Tratt</a:t>
            </a:r>
            <a:r>
              <a:rPr lang="en-US" b="1" dirty="0">
                <a:solidFill>
                  <a:srgbClr val="222222"/>
                </a:solidFill>
                <a:latin typeface="Calibri" panose="020F0502020204030204" pitchFamily="34" charset="0"/>
              </a:rPr>
              <a:t> are different</a:t>
            </a:r>
            <a:endParaRPr lang="en-US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</a:rPr>
              <a:t>Tratt-02 incorporated to </a:t>
            </a:r>
            <a:br>
              <a:rPr lang="en-US" dirty="0">
                <a:solidFill>
                  <a:srgbClr val="222222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</a:rPr>
              <a:t>the program SWAILS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AFE9DF-097D-41FA-9EF0-E51CEDB86981}"/>
              </a:ext>
            </a:extLst>
          </p:cNvPr>
          <p:cNvSpPr txBox="1"/>
          <p:nvPr/>
        </p:nvSpPr>
        <p:spPr>
          <a:xfrm>
            <a:off x="5568475" y="6485473"/>
            <a:ext cx="1761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</a:rPr>
              <a:t>Slope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9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FCCF7204-C44E-4F37-8D22-786F4EC92105}"/>
              </a:ext>
            </a:extLst>
          </p:cNvPr>
          <p:cNvSpPr/>
          <p:nvPr/>
        </p:nvSpPr>
        <p:spPr>
          <a:xfrm>
            <a:off x="798967" y="28538"/>
            <a:ext cx="1132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FUNDAMENTALS OF LSR-BASED AOD RETRIEVAL FOR AEOLUS</a:t>
            </a: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8CF0875D-44B8-4D9B-85EB-BDF468F8222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2" y="679230"/>
            <a:ext cx="7407026" cy="46066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B7D8AD-8FBB-4799-AEDB-7E0654FB585E}"/>
              </a:ext>
            </a:extLst>
          </p:cNvPr>
          <p:cNvSpPr txBox="1"/>
          <p:nvPr/>
        </p:nvSpPr>
        <p:spPr>
          <a:xfrm>
            <a:off x="4516952" y="853861"/>
            <a:ext cx="6161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AdvTT5843c571"/>
              </a:rPr>
              <a:t>Aeolus</a:t>
            </a:r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E88DDA-A64C-4ABC-A2ED-2A1BB04D3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780" y="532428"/>
            <a:ext cx="3417038" cy="276220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E3AAC9-3498-4936-AB3B-27E80FED561B}"/>
              </a:ext>
            </a:extLst>
          </p:cNvPr>
          <p:cNvSpPr/>
          <p:nvPr/>
        </p:nvSpPr>
        <p:spPr>
          <a:xfrm>
            <a:off x="11005304" y="592766"/>
            <a:ext cx="405114" cy="2020186"/>
          </a:xfrm>
          <a:prstGeom prst="roundRect">
            <a:avLst/>
          </a:prstGeom>
          <a:solidFill>
            <a:srgbClr val="B400D9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29F04-9D31-494B-A720-0A634B55E133}"/>
              </a:ext>
            </a:extLst>
          </p:cNvPr>
          <p:cNvSpPr txBox="1"/>
          <p:nvPr/>
        </p:nvSpPr>
        <p:spPr>
          <a:xfrm>
            <a:off x="9051121" y="2102903"/>
            <a:ext cx="15297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Li et al., 2010 </a:t>
            </a:r>
            <a:endParaRPr lang="ru-RU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567638A-591C-42FE-9FF2-F1AD549D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C4EAA0A-17BB-4B96-86D1-2A246913D826}" type="slidenum">
              <a:rPr lang="ru-RU" smtClean="0"/>
              <a:t>3</a:t>
            </a:fld>
            <a:endParaRPr lang="ru-RU" dirty="0"/>
          </a:p>
        </p:txBody>
      </p:sp>
      <p:pic>
        <p:nvPicPr>
          <p:cNvPr id="11" name="Рисунок 17">
            <a:extLst>
              <a:ext uri="{FF2B5EF4-FFF2-40B4-BE49-F238E27FC236}">
                <a16:creationId xmlns:a16="http://schemas.microsoft.com/office/drawing/2014/main" id="{8D60B7B3-CFEA-44BA-9A9B-0E37A41A4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121" y="4243737"/>
            <a:ext cx="1546202" cy="1430932"/>
          </a:xfrm>
          <a:prstGeom prst="rect">
            <a:avLst/>
          </a:prstGeom>
        </p:spPr>
      </p:pic>
      <p:sp>
        <p:nvSpPr>
          <p:cNvPr id="12" name="Овал 18">
            <a:extLst>
              <a:ext uri="{FF2B5EF4-FFF2-40B4-BE49-F238E27FC236}">
                <a16:creationId xmlns:a16="http://schemas.microsoft.com/office/drawing/2014/main" id="{11242671-4A1D-4468-8D16-3AE913FC32EE}"/>
              </a:ext>
            </a:extLst>
          </p:cNvPr>
          <p:cNvSpPr/>
          <p:nvPr/>
        </p:nvSpPr>
        <p:spPr>
          <a:xfrm>
            <a:off x="8563072" y="3913119"/>
            <a:ext cx="2522299" cy="1996076"/>
          </a:xfrm>
          <a:prstGeom prst="ellipse">
            <a:avLst/>
          </a:prstGeom>
          <a:noFill/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Соединитель: изогнутый 19">
            <a:extLst>
              <a:ext uri="{FF2B5EF4-FFF2-40B4-BE49-F238E27FC236}">
                <a16:creationId xmlns:a16="http://schemas.microsoft.com/office/drawing/2014/main" id="{638F58F1-D848-4576-AFA7-D8FFBBEAB429}"/>
              </a:ext>
            </a:extLst>
          </p:cNvPr>
          <p:cNvCxnSpPr>
            <a:cxnSpLocks/>
          </p:cNvCxnSpPr>
          <p:nvPr/>
        </p:nvCxnSpPr>
        <p:spPr>
          <a:xfrm>
            <a:off x="4251771" y="4338332"/>
            <a:ext cx="4311301" cy="418226"/>
          </a:xfrm>
          <a:prstGeom prst="curvedConnector3">
            <a:avLst>
              <a:gd name="adj1" fmla="val 50000"/>
            </a:avLst>
          </a:prstGeom>
          <a:ln>
            <a:solidFill>
              <a:srgbClr val="FF9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20">
            <a:extLst>
              <a:ext uri="{FF2B5EF4-FFF2-40B4-BE49-F238E27FC236}">
                <a16:creationId xmlns:a16="http://schemas.microsoft.com/office/drawing/2014/main" id="{41B54286-0947-4304-9F10-4304970B8476}"/>
              </a:ext>
            </a:extLst>
          </p:cNvPr>
          <p:cNvSpPr/>
          <p:nvPr/>
        </p:nvSpPr>
        <p:spPr>
          <a:xfrm>
            <a:off x="8777314" y="3543787"/>
            <a:ext cx="2697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D83C28"/>
                </a:solidFill>
                <a:latin typeface="Helvetica" panose="020B0604020202020204" pitchFamily="34" charset="0"/>
              </a:rPr>
              <a:t>[Cox and Munk, 1954]</a:t>
            </a:r>
            <a:endParaRPr lang="ru-RU" b="1" i="1" dirty="0">
              <a:solidFill>
                <a:srgbClr val="D83C28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07FB58-5DB2-485D-A4F1-EB5A482055C2}"/>
              </a:ext>
            </a:extLst>
          </p:cNvPr>
          <p:cNvSpPr txBox="1"/>
          <p:nvPr/>
        </p:nvSpPr>
        <p:spPr>
          <a:xfrm>
            <a:off x="72271" y="5262073"/>
            <a:ext cx="107075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b="1" dirty="0"/>
            </a:b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Light reflected away -&gt; 2% of remaining backscattered light </a:t>
            </a:r>
            <a:r>
              <a:rPr lang="en-US" b="1" dirty="0"/>
              <a:t>can be used for AOD retrieval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simple words -&gt; </a:t>
            </a:r>
            <a:r>
              <a:rPr lang="en-US" b="1" dirty="0"/>
              <a:t>Inverse relationship </a:t>
            </a:r>
            <a:r>
              <a:rPr lang="en-US" dirty="0"/>
              <a:t>between LSR and surface wind 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complicated? -&gt; Highly non-nadir angle of incidence, subsurface contribution at 355 nm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748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7">
            <a:extLst>
              <a:ext uri="{FF2B5EF4-FFF2-40B4-BE49-F238E27FC236}">
                <a16:creationId xmlns:a16="http://schemas.microsoft.com/office/drawing/2014/main" id="{75D3CB57-9210-4454-8F68-34CB8799F9ED}"/>
              </a:ext>
            </a:extLst>
          </p:cNvPr>
          <p:cNvSpPr/>
          <p:nvPr/>
        </p:nvSpPr>
        <p:spPr>
          <a:xfrm>
            <a:off x="766397" y="28538"/>
            <a:ext cx="1132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METHODOLOGY</a:t>
            </a:r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775CFCDF-3C4E-4251-A840-BECFA0DB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C4EAA0A-17BB-4B96-86D1-2A246913D826}" type="slidenum">
              <a:rPr lang="ru-RU" smtClean="0"/>
              <a:t>4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67EAF-0A81-4CAD-95ED-80129CF9FB18}"/>
                  </a:ext>
                </a:extLst>
              </p:cNvPr>
              <p:cNvSpPr txBox="1"/>
              <p:nvPr/>
            </p:nvSpPr>
            <p:spPr>
              <a:xfrm>
                <a:off x="2461389" y="5178006"/>
                <a:ext cx="6233100" cy="585906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𝑶𝑫</m:t>
                        </m:r>
                      </m:e>
                      <m:sub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𝑳𝑨𝑹𝑰𝑺𝑺𝑨</m:t>
                        </m:r>
                      </m:sub>
                    </m:sSub>
                    <m:r>
                      <a:rPr lang="en-US" sz="18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ru-RU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1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𝐥𝐧</m:t>
                    </m:r>
                    <m:r>
                      <a:rPr lang="en-US" sz="1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ru-RU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𝒔𝒑𝒆𝒄𝒖𝒍𝒂𝒓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𝒘𝒉𝒊𝒕𝒆𝒄𝒂𝒑𝒔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800" b="1" i="1" smtClean="0">
                            <a:solidFill>
                              <a:srgbClr val="B400D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𝒔𝒖𝒃𝒔𝒖𝒓𝒇𝒂𝒄𝒆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γ</m:t>
                        </m:r>
                      </m:den>
                    </m:f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- </a:t>
                </a:r>
                <a:r>
                  <a:rPr lang="en-US" sz="16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</a:t>
                </a:r>
                <a:r>
                  <a:rPr lang="en-US" sz="1600" b="1" baseline="-2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endParaRPr lang="ru-RU" baseline="-25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67EAF-0A81-4CAD-95ED-80129CF9F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389" y="5178006"/>
                <a:ext cx="6233100" cy="5859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47CEE5C-59A4-444E-865E-7DE8D09911D0}"/>
              </a:ext>
            </a:extLst>
          </p:cNvPr>
          <p:cNvSpPr txBox="1"/>
          <p:nvPr/>
        </p:nvSpPr>
        <p:spPr>
          <a:xfrm>
            <a:off x="3863209" y="1659523"/>
            <a:ext cx="3279417" cy="442674"/>
          </a:xfrm>
          <a:prstGeom prst="roundRect">
            <a:avLst/>
          </a:prstGeom>
          <a:solidFill>
            <a:srgbClr val="439CEF"/>
          </a:solidFill>
          <a:ln w="28575">
            <a:solidFill>
              <a:srgbClr val="0D2E4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2. Detection of ground signal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2AF835-63B2-4738-92D6-1E80BDFCDAAB}"/>
              </a:ext>
            </a:extLst>
          </p:cNvPr>
          <p:cNvSpPr txBox="1"/>
          <p:nvPr/>
        </p:nvSpPr>
        <p:spPr>
          <a:xfrm>
            <a:off x="3951215" y="2634861"/>
            <a:ext cx="2876997" cy="442674"/>
          </a:xfrm>
          <a:prstGeom prst="roundRect">
            <a:avLst/>
          </a:prstGeom>
          <a:solidFill>
            <a:srgbClr val="439CEF"/>
          </a:solidFill>
          <a:ln w="28575">
            <a:solidFill>
              <a:srgbClr val="0D2E4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3. Horizontal Averaging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B381A5-9DC8-446E-BCFB-C458DCD30468}"/>
              </a:ext>
            </a:extLst>
          </p:cNvPr>
          <p:cNvSpPr txBox="1"/>
          <p:nvPr/>
        </p:nvSpPr>
        <p:spPr>
          <a:xfrm>
            <a:off x="3368851" y="3597818"/>
            <a:ext cx="4418176" cy="442674"/>
          </a:xfrm>
          <a:prstGeom prst="roundRect">
            <a:avLst/>
          </a:prstGeom>
          <a:solidFill>
            <a:srgbClr val="439CEF"/>
          </a:solidFill>
          <a:ln w="28575">
            <a:solidFill>
              <a:srgbClr val="0D2E4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4. Quality Flagging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9C8D7F-55BB-4F0F-BAFC-19E1D05F4183}"/>
              </a:ext>
            </a:extLst>
          </p:cNvPr>
          <p:cNvSpPr txBox="1"/>
          <p:nvPr/>
        </p:nvSpPr>
        <p:spPr>
          <a:xfrm>
            <a:off x="3452884" y="4541597"/>
            <a:ext cx="4418176" cy="442674"/>
          </a:xfrm>
          <a:prstGeom prst="roundRect">
            <a:avLst/>
          </a:prstGeom>
          <a:solidFill>
            <a:srgbClr val="439CEF"/>
          </a:solidFill>
          <a:ln w="28575">
            <a:solidFill>
              <a:srgbClr val="0D2E4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5. LARISSA AOD retrieval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A3BD7E5-9C26-45EB-87D7-C13939962551}"/>
              </a:ext>
            </a:extLst>
          </p:cNvPr>
          <p:cNvSpPr/>
          <p:nvPr/>
        </p:nvSpPr>
        <p:spPr>
          <a:xfrm>
            <a:off x="5134453" y="2102197"/>
            <a:ext cx="341832" cy="50110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C671014-BF2C-42CB-A803-E574C1FC93FD}"/>
              </a:ext>
            </a:extLst>
          </p:cNvPr>
          <p:cNvSpPr/>
          <p:nvPr/>
        </p:nvSpPr>
        <p:spPr>
          <a:xfrm>
            <a:off x="5134453" y="3081915"/>
            <a:ext cx="341832" cy="50110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818A71-67A7-46EB-8605-18CE41EE99F3}"/>
              </a:ext>
            </a:extLst>
          </p:cNvPr>
          <p:cNvSpPr txBox="1"/>
          <p:nvPr/>
        </p:nvSpPr>
        <p:spPr>
          <a:xfrm>
            <a:off x="4321354" y="696566"/>
            <a:ext cx="2309867" cy="442674"/>
          </a:xfrm>
          <a:prstGeom prst="roundRect">
            <a:avLst/>
          </a:prstGeom>
          <a:solidFill>
            <a:srgbClr val="439CEF"/>
          </a:solidFill>
          <a:ln w="28575">
            <a:solidFill>
              <a:srgbClr val="0D2E4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1. Opening the data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D5671C34-D2B1-44E7-9B5E-E78C95D441DA}"/>
              </a:ext>
            </a:extLst>
          </p:cNvPr>
          <p:cNvSpPr/>
          <p:nvPr/>
        </p:nvSpPr>
        <p:spPr>
          <a:xfrm>
            <a:off x="5169213" y="1146627"/>
            <a:ext cx="341832" cy="50110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589EC24D-02AC-42E0-AE31-F33C7689D7BE}"/>
              </a:ext>
            </a:extLst>
          </p:cNvPr>
          <p:cNvSpPr/>
          <p:nvPr/>
        </p:nvSpPr>
        <p:spPr>
          <a:xfrm rot="5400000">
            <a:off x="6693900" y="679200"/>
            <a:ext cx="173315" cy="50110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366684-15B3-4E03-BD40-EF57FA2FF82B}"/>
              </a:ext>
            </a:extLst>
          </p:cNvPr>
          <p:cNvSpPr txBox="1"/>
          <p:nvPr/>
        </p:nvSpPr>
        <p:spPr>
          <a:xfrm>
            <a:off x="7049553" y="693999"/>
            <a:ext cx="3391482" cy="4426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D2E4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Aeolus: L1, L2 data, AUX_MET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79F445-042B-4E1E-B2D5-DC925A49B6A2}"/>
              </a:ext>
            </a:extLst>
          </p:cNvPr>
          <p:cNvSpPr txBox="1"/>
          <p:nvPr/>
        </p:nvSpPr>
        <p:spPr>
          <a:xfrm>
            <a:off x="7507552" y="1693574"/>
            <a:ext cx="3972576" cy="4086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ea typeface="Apex New Book" panose="02010600040501010103" pitchFamily="50" charset="0"/>
                <a:cs typeface="Segoe UI Light" panose="020B0502040204020203" pitchFamily="34" charset="0"/>
              </a:rPr>
              <a:t>DEM Intersection = index ground</a:t>
            </a:r>
            <a:endParaRPr lang="en-US" i="0" dirty="0">
              <a:solidFill>
                <a:sysClr val="windowText" lastClr="000000"/>
              </a:solidFill>
              <a:effectLst/>
              <a:ea typeface="Apex New Book" panose="02010600040501010103" pitchFamily="50" charset="0"/>
              <a:cs typeface="Segoe UI Light" panose="020B0502040204020203" pitchFamily="34" charset="0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6E2D446E-C1B3-4993-996F-604F8B86279C}"/>
              </a:ext>
            </a:extLst>
          </p:cNvPr>
          <p:cNvSpPr/>
          <p:nvPr/>
        </p:nvSpPr>
        <p:spPr>
          <a:xfrm rot="5400000">
            <a:off x="7222710" y="1699702"/>
            <a:ext cx="204756" cy="36492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301BFD-0956-410D-87C6-50D1C3451BAE}"/>
              </a:ext>
            </a:extLst>
          </p:cNvPr>
          <p:cNvSpPr/>
          <p:nvPr/>
        </p:nvSpPr>
        <p:spPr>
          <a:xfrm>
            <a:off x="6893502" y="2650271"/>
            <a:ext cx="2431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cs typeface="Segoe UI Light" panose="020B0502040204020203" pitchFamily="34" charset="0"/>
              </a:rPr>
              <a:t>n = 60 |Sliding Window 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CFC7A3C-B5F1-4107-8AB8-91C76357039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905875" y="3416145"/>
            <a:ext cx="2447925" cy="1057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stA="38000" endPos="0" dist="5000" dir="5400000" sy="-100000" algn="bl" rotWithShape="0"/>
          </a:effectLst>
        </p:spPr>
      </p:pic>
      <p:sp>
        <p:nvSpPr>
          <p:cNvPr id="21" name="Arrow: Down 20">
            <a:extLst>
              <a:ext uri="{FF2B5EF4-FFF2-40B4-BE49-F238E27FC236}">
                <a16:creationId xmlns:a16="http://schemas.microsoft.com/office/drawing/2014/main" id="{AE8FE8AF-44BF-4163-9503-261A325A734E}"/>
              </a:ext>
            </a:extLst>
          </p:cNvPr>
          <p:cNvSpPr/>
          <p:nvPr/>
        </p:nvSpPr>
        <p:spPr>
          <a:xfrm rot="5400000">
            <a:off x="8222049" y="3301304"/>
            <a:ext cx="248802" cy="11188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F92D59-F072-4FAF-A8E4-EA33A298155F}"/>
              </a:ext>
            </a:extLst>
          </p:cNvPr>
          <p:cNvSpPr txBox="1"/>
          <p:nvPr/>
        </p:nvSpPr>
        <p:spPr>
          <a:xfrm>
            <a:off x="318782" y="5954241"/>
            <a:ext cx="108497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γ</a:t>
            </a:r>
            <a:r>
              <a:rPr lang="en-US" dirty="0"/>
              <a:t> – SIAB (Surface Integrated Attenuated Backscatter) </a:t>
            </a:r>
            <a:r>
              <a:rPr lang="en-US" b="1" dirty="0"/>
              <a:t>is LSR or input from lidar</a:t>
            </a:r>
            <a:r>
              <a:rPr lang="en-US" dirty="0"/>
              <a:t>-&gt; Calculated at the step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Quality </a:t>
            </a:r>
            <a:r>
              <a:rPr lang="en-US" b="1" dirty="0"/>
              <a:t>flagging is based on the Aeolus L2a AEL-PRO quality </a:t>
            </a:r>
            <a:r>
              <a:rPr lang="en-US" dirty="0"/>
              <a:t>flag (attenuated features forfeited)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LARISSA retrieval (step 5) -&gt; Based on </a:t>
            </a:r>
            <a:r>
              <a:rPr lang="en-US" b="1" dirty="0" err="1"/>
              <a:t>Josset</a:t>
            </a:r>
            <a:r>
              <a:rPr lang="en-US" b="1" dirty="0"/>
              <a:t> et al., 2010 equation </a:t>
            </a:r>
            <a:r>
              <a:rPr lang="en-US" dirty="0"/>
              <a:t>from previous slides</a:t>
            </a:r>
            <a:endParaRPr lang="ru-RU" dirty="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6C0F705-BA0A-427B-A5DB-2661EF29E915}"/>
              </a:ext>
            </a:extLst>
          </p:cNvPr>
          <p:cNvSpPr/>
          <p:nvPr/>
        </p:nvSpPr>
        <p:spPr>
          <a:xfrm rot="7225686">
            <a:off x="7275515" y="2021563"/>
            <a:ext cx="204756" cy="48740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FC15D0-7ED1-4F0E-93FB-5346072DEE9E}"/>
              </a:ext>
            </a:extLst>
          </p:cNvPr>
          <p:cNvSpPr txBox="1"/>
          <p:nvPr/>
        </p:nvSpPr>
        <p:spPr>
          <a:xfrm>
            <a:off x="7548184" y="2172393"/>
            <a:ext cx="3972576" cy="4086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ea typeface="Apex New Book" panose="02010600040501010103" pitchFamily="50" charset="0"/>
                <a:cs typeface="Segoe UI Light" panose="020B0502040204020203" pitchFamily="34" charset="0"/>
              </a:rPr>
              <a:t>Filtering strong LSR signal</a:t>
            </a:r>
            <a:endParaRPr lang="en-US" i="0" dirty="0">
              <a:solidFill>
                <a:sysClr val="windowText" lastClr="000000"/>
              </a:solidFill>
              <a:effectLst/>
              <a:ea typeface="Apex New Book" panose="02010600040501010103" pitchFamily="50" charset="0"/>
              <a:cs typeface="Segoe UI Light" panose="020B0502040204020203" pitchFamily="34" charset="0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34A31CF5-DF49-45B1-96DB-177EA3D6A0C2}"/>
              </a:ext>
            </a:extLst>
          </p:cNvPr>
          <p:cNvSpPr/>
          <p:nvPr/>
        </p:nvSpPr>
        <p:spPr>
          <a:xfrm>
            <a:off x="5232455" y="4035208"/>
            <a:ext cx="215348" cy="51167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C80D2C-A822-4B2C-B339-41AEC6EF2C49}"/>
              </a:ext>
            </a:extLst>
          </p:cNvPr>
          <p:cNvSpPr/>
          <p:nvPr/>
        </p:nvSpPr>
        <p:spPr>
          <a:xfrm>
            <a:off x="8694489" y="5225205"/>
            <a:ext cx="1965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/>
              <a:t>Josset</a:t>
            </a:r>
            <a:r>
              <a:rPr lang="en-US" b="1" i="1" dirty="0"/>
              <a:t> et al, [2010]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3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7" grpId="0" animBg="1"/>
      <p:bldP spid="18" grpId="0" animBg="1"/>
      <p:bldP spid="19" grpId="0"/>
      <p:bldP spid="21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37A8560D-D1DD-45D7-81FC-406498C12BF8}"/>
              </a:ext>
            </a:extLst>
          </p:cNvPr>
          <p:cNvSpPr/>
          <p:nvPr/>
        </p:nvSpPr>
        <p:spPr>
          <a:xfrm>
            <a:off x="983639" y="0"/>
            <a:ext cx="1132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LSR WITH RELATION TO LAND COVER: FIRST 10 DAYS OF IOP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E599ED-BC72-4D1E-A027-CDD428060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653" y="1058488"/>
            <a:ext cx="8140450" cy="4140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BA6315-3EA9-4E72-A134-68ED550E1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895" y="4210801"/>
            <a:ext cx="1319023" cy="10208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D8FA68-FA0A-44AB-92E8-E9408810AFC1}"/>
              </a:ext>
            </a:extLst>
          </p:cNvPr>
          <p:cNvSpPr txBox="1"/>
          <p:nvPr/>
        </p:nvSpPr>
        <p:spPr>
          <a:xfrm>
            <a:off x="58723" y="5564100"/>
            <a:ext cx="121332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Very clear gradient </a:t>
            </a:r>
            <a:r>
              <a:rPr lang="en-US" dirty="0"/>
              <a:t>between land, ocean and ice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Many </a:t>
            </a:r>
            <a:r>
              <a:rPr lang="en-US" dirty="0"/>
              <a:t>strong returns over oceans (19-34%)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expected -&gt; </a:t>
            </a:r>
            <a:r>
              <a:rPr lang="en-US" b="1" dirty="0"/>
              <a:t>Strongest UV returns over white surface </a:t>
            </a:r>
            <a:r>
              <a:rPr lang="en-US" dirty="0"/>
              <a:t>(Albedo &gt; 0.90 for fresh snow [</a:t>
            </a:r>
            <a:r>
              <a:rPr lang="en-US" dirty="0" err="1"/>
              <a:t>Varotsos</a:t>
            </a:r>
            <a:r>
              <a:rPr lang="en-US" dirty="0"/>
              <a:t> et al., 2014; </a:t>
            </a:r>
            <a:r>
              <a:rPr lang="en-US" dirty="0" err="1"/>
              <a:t>Weiler</a:t>
            </a:r>
            <a:r>
              <a:rPr lang="en-US" dirty="0"/>
              <a:t>, 2017])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Beyond expectations -&gt; A week of </a:t>
            </a:r>
            <a:r>
              <a:rPr lang="en-US" b="1" dirty="0"/>
              <a:t>LSR reflects land cover patterns </a:t>
            </a:r>
            <a:r>
              <a:rPr lang="en-US" dirty="0"/>
              <a:t>(dark forests and arid areas are discernible)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6D69A2-2D8A-4FDA-B507-393E6E00C136}"/>
              </a:ext>
            </a:extLst>
          </p:cNvPr>
          <p:cNvSpPr txBox="1"/>
          <p:nvPr/>
        </p:nvSpPr>
        <p:spPr>
          <a:xfrm>
            <a:off x="1702670" y="3832903"/>
            <a:ext cx="10714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LSR (sr</a:t>
            </a:r>
            <a:r>
              <a:rPr lang="en-US" sz="1600" b="1" baseline="30000" dirty="0"/>
              <a:t>-1</a:t>
            </a:r>
            <a:r>
              <a:rPr lang="en-US" sz="1600" b="1" dirty="0"/>
              <a:t>)</a:t>
            </a:r>
            <a:endParaRPr lang="ru-RU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79C1DB-60BF-4EB0-9719-D87A8E84D824}"/>
              </a:ext>
            </a:extLst>
          </p:cNvPr>
          <p:cNvSpPr txBox="1"/>
          <p:nvPr/>
        </p:nvSpPr>
        <p:spPr>
          <a:xfrm>
            <a:off x="536895" y="1020603"/>
            <a:ext cx="41997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USEFUL OBS. OVER OCEANS (%)</a:t>
            </a:r>
            <a:b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30D1B06-5421-45AB-B029-2F1AB2CBA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228652"/>
              </p:ext>
            </p:extLst>
          </p:nvPr>
        </p:nvGraphicFramePr>
        <p:xfrm>
          <a:off x="1850999" y="1378309"/>
          <a:ext cx="737191" cy="2228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7191">
                  <a:extLst>
                    <a:ext uri="{9D8B030D-6E8A-4147-A177-3AD203B41FA5}">
                      <a16:colId xmlns:a16="http://schemas.microsoft.com/office/drawing/2014/main" val="333976583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26.13</a:t>
                      </a:r>
                      <a:r>
                        <a:rPr lang="en-US" sz="1400" u="none" strike="noStrike" dirty="0">
                          <a:effectLst/>
                        </a:rPr>
                        <a:t>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2438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26.96</a:t>
                      </a:r>
                      <a:r>
                        <a:rPr lang="en-US" sz="1400" u="none" strike="noStrike" dirty="0">
                          <a:effectLst/>
                        </a:rPr>
                        <a:t>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7685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22.42</a:t>
                      </a:r>
                      <a:r>
                        <a:rPr lang="en-US" sz="1400" u="none" strike="noStrike" dirty="0">
                          <a:effectLst/>
                        </a:rPr>
                        <a:t>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4717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30.70</a:t>
                      </a:r>
                      <a:r>
                        <a:rPr lang="en-US" sz="1400" u="none" strike="noStrike" dirty="0">
                          <a:effectLst/>
                        </a:rPr>
                        <a:t>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5588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33.63</a:t>
                      </a:r>
                      <a:r>
                        <a:rPr lang="en-US" sz="1400" u="none" strike="noStrike" dirty="0">
                          <a:effectLst/>
                        </a:rPr>
                        <a:t>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3200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21.50</a:t>
                      </a:r>
                      <a:r>
                        <a:rPr lang="en-US" sz="1400" u="none" strike="noStrike" dirty="0">
                          <a:effectLst/>
                        </a:rPr>
                        <a:t>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1118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18.78</a:t>
                      </a:r>
                      <a:r>
                        <a:rPr lang="en-US" sz="1400" u="none" strike="noStrike" dirty="0">
                          <a:effectLst/>
                        </a:rPr>
                        <a:t>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1771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35.92</a:t>
                      </a:r>
                      <a:r>
                        <a:rPr lang="en-US" sz="1400" u="none" strike="noStrike" dirty="0">
                          <a:effectLst/>
                        </a:rPr>
                        <a:t>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3517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29.54</a:t>
                      </a:r>
                      <a:r>
                        <a:rPr lang="en-US" sz="1400" u="none" strike="noStrike" dirty="0">
                          <a:effectLst/>
                        </a:rPr>
                        <a:t>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3708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28.50</a:t>
                      </a:r>
                      <a:r>
                        <a:rPr lang="en-US" sz="1400" u="none" strike="noStrike" dirty="0">
                          <a:effectLst/>
                        </a:rPr>
                        <a:t>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2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80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CE5A63E3-70BF-48B4-9C43-66531F263E23}"/>
              </a:ext>
            </a:extLst>
          </p:cNvPr>
          <p:cNvSpPr/>
          <p:nvPr/>
        </p:nvSpPr>
        <p:spPr>
          <a:xfrm>
            <a:off x="939371" y="0"/>
            <a:ext cx="1132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SUMMARIZED SURFACE REFLECTANCE CALCULATION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DD3D1-254E-49EC-AE45-677091458EBA}"/>
              </a:ext>
            </a:extLst>
          </p:cNvPr>
          <p:cNvSpPr txBox="1"/>
          <p:nvPr/>
        </p:nvSpPr>
        <p:spPr>
          <a:xfrm>
            <a:off x="3216645" y="3863091"/>
            <a:ext cx="2163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Menzies et al., 1998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7F321-1518-4F94-954C-9A55B6116E30}"/>
              </a:ext>
            </a:extLst>
          </p:cNvPr>
          <p:cNvSpPr txBox="1"/>
          <p:nvPr/>
        </p:nvSpPr>
        <p:spPr>
          <a:xfrm>
            <a:off x="1137685" y="5449669"/>
            <a:ext cx="98882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Good agreement with previous works </a:t>
            </a:r>
            <a:r>
              <a:rPr lang="en-US" dirty="0"/>
              <a:t>[Li et al., 2010] - &gt; while Josset-2010 equation applied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Despite good agreement in pattern/magnitude -&gt; Potential </a:t>
            </a:r>
            <a:r>
              <a:rPr lang="en-US" b="1" dirty="0"/>
              <a:t>overestimation of subsurface component </a:t>
            </a:r>
            <a:r>
              <a:rPr lang="en-US" dirty="0"/>
              <a:t>at 37.5</a:t>
            </a:r>
            <a:r>
              <a:rPr lang="en-US" baseline="30000" dirty="0"/>
              <a:t>o</a:t>
            </a:r>
            <a:endParaRPr lang="ru-RU" baseline="30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E79A41-2BF2-4A2D-8C22-15A55E191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03" y="938212"/>
            <a:ext cx="5172075" cy="3705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BE1634-DF3E-49D6-8EE7-D8D6888CD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830" y="2152650"/>
            <a:ext cx="266700" cy="1276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29BDF6-DE0A-4777-94FA-1B678B8A6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682" y="851270"/>
            <a:ext cx="5078146" cy="41779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16291A-8B33-4C46-A6A4-DDAFA97A4979}"/>
              </a:ext>
            </a:extLst>
          </p:cNvPr>
          <p:cNvSpPr/>
          <p:nvPr/>
        </p:nvSpPr>
        <p:spPr>
          <a:xfrm>
            <a:off x="1470636" y="3690417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0268F"/>
                </a:solidFill>
              </a:rPr>
              <a:t>Li et al., 2010</a:t>
            </a:r>
          </a:p>
        </p:txBody>
      </p:sp>
    </p:spTree>
    <p:extLst>
      <p:ext uri="{BB962C8B-B14F-4D97-AF65-F5344CB8AC3E}">
        <p14:creationId xmlns:p14="http://schemas.microsoft.com/office/powerpoint/2010/main" val="713778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9CFFD4B4-C788-4B1E-96DA-7FC75ECF5494}"/>
              </a:ext>
            </a:extLst>
          </p:cNvPr>
          <p:cNvSpPr/>
          <p:nvPr/>
        </p:nvSpPr>
        <p:spPr>
          <a:xfrm>
            <a:off x="939371" y="0"/>
            <a:ext cx="1132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ANALYZING SELECTED CASES OVER ARABIAN SEA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3F15D-651E-45B3-8467-823AAC8B5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3" y="531276"/>
            <a:ext cx="4220484" cy="2815430"/>
          </a:xfrm>
          <a:prstGeom prst="rect">
            <a:avLst/>
          </a:prstGeom>
          <a:ln w="28575">
            <a:solidFill>
              <a:srgbClr val="ED3F44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B14250-B1C7-4F97-BFFA-401A31F67210}"/>
              </a:ext>
            </a:extLst>
          </p:cNvPr>
          <p:cNvSpPr/>
          <p:nvPr/>
        </p:nvSpPr>
        <p:spPr>
          <a:xfrm>
            <a:off x="1533418" y="2966670"/>
            <a:ext cx="1322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ED3F44"/>
                </a:solidFill>
              </a:rPr>
              <a:t>Arabian Sea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7BB699-FFFD-499B-A57B-ADD845E12C25}"/>
              </a:ext>
            </a:extLst>
          </p:cNvPr>
          <p:cNvSpPr/>
          <p:nvPr/>
        </p:nvSpPr>
        <p:spPr>
          <a:xfrm>
            <a:off x="0" y="342899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lon_mn</a:t>
            </a:r>
            <a:r>
              <a:rPr lang="en-US" sz="1200" dirty="0"/>
              <a:t> = 60.50083</a:t>
            </a:r>
          </a:p>
          <a:p>
            <a:r>
              <a:rPr lang="en-US" sz="1200" dirty="0" err="1"/>
              <a:t>lon_mx</a:t>
            </a:r>
            <a:r>
              <a:rPr lang="en-US" sz="1200" dirty="0"/>
              <a:t> = 66.30578</a:t>
            </a:r>
          </a:p>
          <a:p>
            <a:endParaRPr lang="en-US" sz="1200" dirty="0"/>
          </a:p>
          <a:p>
            <a:r>
              <a:rPr lang="en-US" sz="1200" dirty="0" err="1"/>
              <a:t>lat_mn</a:t>
            </a:r>
            <a:r>
              <a:rPr lang="en-US" sz="1200" dirty="0"/>
              <a:t> = 3.30934</a:t>
            </a:r>
          </a:p>
          <a:p>
            <a:r>
              <a:rPr lang="en-US" sz="1200" dirty="0" err="1"/>
              <a:t>lat_mx</a:t>
            </a:r>
            <a:r>
              <a:rPr lang="en-US" sz="1200" dirty="0"/>
              <a:t> =25.01479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586513-0E92-402E-A75A-F248FF3FA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89" y="383311"/>
            <a:ext cx="2715204" cy="2585908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00FE75-A947-4750-BDBD-46734D2FD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19" y="442303"/>
            <a:ext cx="2715203" cy="2585908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084ED0-70AD-479F-93B1-125C81226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393" y="3031614"/>
            <a:ext cx="2715203" cy="2585908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193D1F-231F-41FB-855C-251E563CD2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19" y="3059667"/>
            <a:ext cx="2715204" cy="2585908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4E7740-A5D4-460B-810A-34D31085D3C6}"/>
              </a:ext>
            </a:extLst>
          </p:cNvPr>
          <p:cNvSpPr txBox="1"/>
          <p:nvPr/>
        </p:nvSpPr>
        <p:spPr>
          <a:xfrm>
            <a:off x="235712" y="5600373"/>
            <a:ext cx="119562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Quasi-linear relationship </a:t>
            </a:r>
            <a:r>
              <a:rPr lang="en-US" dirty="0"/>
              <a:t>between AODLARISSA and AOD-EXT is seen -&gt; r = 0.26 – 0.45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Lack of stronger relationship -&gt; </a:t>
            </a:r>
            <a:r>
              <a:rPr lang="en-US" b="1" dirty="0"/>
              <a:t>Two distinct LSR populations </a:t>
            </a:r>
            <a:r>
              <a:rPr lang="en-US" dirty="0"/>
              <a:t>(weak and strong LSR)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Strong ocean LSR (undetected sea ice/clouds/ocean color cluster?) &gt; e-</a:t>
            </a:r>
            <a:r>
              <a:rPr lang="en-US" dirty="0" err="1"/>
              <a:t>stimated</a:t>
            </a:r>
            <a:r>
              <a:rPr lang="en-US" dirty="0"/>
              <a:t> maximum surface return -&gt; </a:t>
            </a:r>
            <a:r>
              <a:rPr lang="en-US" b="1" dirty="0"/>
              <a:t>negative AOD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No expected</a:t>
            </a:r>
            <a:r>
              <a:rPr lang="en-US" dirty="0"/>
              <a:t> sensitivity to near surface wind speed detected -&gt; Winds are too weak or moderate</a:t>
            </a:r>
            <a:endParaRPr lang="ru-R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3AAA62-8497-4D4C-BD02-B5F47AEA42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07" y="505439"/>
            <a:ext cx="5996965" cy="404073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0F4F4C-F607-4045-B606-7B91B94CDB4D}"/>
              </a:ext>
            </a:extLst>
          </p:cNvPr>
          <p:cNvSpPr/>
          <p:nvPr/>
        </p:nvSpPr>
        <p:spPr>
          <a:xfrm>
            <a:off x="445798" y="3269902"/>
            <a:ext cx="5411972" cy="946297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9A1927-7B5E-455D-8343-D6E28E5A81E7}"/>
              </a:ext>
            </a:extLst>
          </p:cNvPr>
          <p:cNvSpPr txBox="1"/>
          <p:nvPr/>
        </p:nvSpPr>
        <p:spPr>
          <a:xfrm>
            <a:off x="3236068" y="3227542"/>
            <a:ext cx="2748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NEGATIVE LARISSA AOD = STRONG RETURNS</a:t>
            </a:r>
            <a:endParaRPr lang="en-US" b="1" i="0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FC2CA3-1FAE-4F30-B73B-D7D484DF828B}"/>
              </a:ext>
            </a:extLst>
          </p:cNvPr>
          <p:cNvSpPr/>
          <p:nvPr/>
        </p:nvSpPr>
        <p:spPr>
          <a:xfrm>
            <a:off x="445798" y="673057"/>
            <a:ext cx="5411972" cy="2596844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25B147-EED9-4743-8EC3-D7EF95DED3EE}"/>
              </a:ext>
            </a:extLst>
          </p:cNvPr>
          <p:cNvSpPr txBox="1"/>
          <p:nvPr/>
        </p:nvSpPr>
        <p:spPr>
          <a:xfrm>
            <a:off x="3262841" y="669241"/>
            <a:ext cx="25400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</a:rPr>
              <a:t>POSITIVE LARISSA AOD =</a:t>
            </a:r>
            <a:br>
              <a:rPr lang="en-US" b="1" dirty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</a:rPr>
              <a:t>WEAK RETURNS</a:t>
            </a:r>
            <a:endParaRPr lang="en-US" b="1" i="0" dirty="0">
              <a:solidFill>
                <a:srgbClr val="00B05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5F2B7-D101-4694-958C-BB0485CE3F17}"/>
              </a:ext>
            </a:extLst>
          </p:cNvPr>
          <p:cNvSpPr/>
          <p:nvPr/>
        </p:nvSpPr>
        <p:spPr>
          <a:xfrm>
            <a:off x="2709325" y="4546175"/>
            <a:ext cx="1141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LSR(</a:t>
            </a:r>
            <a:r>
              <a:rPr lang="en-US" dirty="0" err="1"/>
              <a:t>sr</a:t>
            </a:r>
            <a:r>
              <a:rPr lang="en-US" dirty="0"/>
              <a:t>^-1)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B5F24A-2A5E-4A33-BFB0-216D10423A48}"/>
              </a:ext>
            </a:extLst>
          </p:cNvPr>
          <p:cNvSpPr/>
          <p:nvPr/>
        </p:nvSpPr>
        <p:spPr>
          <a:xfrm>
            <a:off x="349080" y="316957"/>
            <a:ext cx="6037294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b="1" dirty="0"/>
              <a:t>STEP 2: SIAB calculation from detection of surface and cloud removal</a:t>
            </a:r>
          </a:p>
        </p:txBody>
      </p:sp>
    </p:spTree>
    <p:extLst>
      <p:ext uri="{BB962C8B-B14F-4D97-AF65-F5344CB8AC3E}">
        <p14:creationId xmlns:p14="http://schemas.microsoft.com/office/powerpoint/2010/main" val="312590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B76F2CD5-7855-466D-B2D1-2D39C7193B07}"/>
              </a:ext>
            </a:extLst>
          </p:cNvPr>
          <p:cNvSpPr/>
          <p:nvPr/>
        </p:nvSpPr>
        <p:spPr>
          <a:xfrm>
            <a:off x="939371" y="0"/>
            <a:ext cx="1132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GLOBAL SCALES: NO STRONG SENSITIVITY TO WIND SPEED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129BCC-3B6B-4C1F-97ED-21A84033FC03}"/>
              </a:ext>
            </a:extLst>
          </p:cNvPr>
          <p:cNvSpPr txBox="1"/>
          <p:nvPr/>
        </p:nvSpPr>
        <p:spPr>
          <a:xfrm>
            <a:off x="6907474" y="4145753"/>
            <a:ext cx="54978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Every plot -&gt; </a:t>
            </a:r>
            <a:r>
              <a:rPr lang="en-US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Binning based on wind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At 10-30 m/s -&gt; Visible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</a:rPr>
              <a:t>At 14-30 m/s -&gt; Quantitative improvement</a:t>
            </a:r>
            <a:br>
              <a:rPr lang="en-US" dirty="0">
                <a:solidFill>
                  <a:srgbClr val="222222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222222"/>
                </a:solidFill>
                <a:latin typeface="Calibri" panose="020F0502020204030204" pitchFamily="34" charset="0"/>
              </a:rPr>
              <a:t>r = 0.52</a:t>
            </a: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Is </a:t>
            </a:r>
            <a:r>
              <a:rPr lang="en-US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0.52</a:t>
            </a:r>
            <a:r>
              <a:rPr lang="en-US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good correlation?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AC8731-359C-4625-BE54-5D8917962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05" y="495375"/>
            <a:ext cx="3130595" cy="3025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BC02EB-46F8-48D6-9C1A-B30498920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317" y="490724"/>
            <a:ext cx="3189157" cy="3081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6C732C-CE4E-48B1-87A2-EEA36E91C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891" y="604975"/>
            <a:ext cx="3189157" cy="3081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2F6ED0-8A9D-48D0-AE4F-7D9008315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05" y="3572474"/>
            <a:ext cx="3189157" cy="3081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36A2C6-C196-4CE0-9FB5-6413048F1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7598" y="3663088"/>
            <a:ext cx="3189157" cy="30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89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C4C2E0-E989-4D36-96B2-C7ED3AB26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93" y="1481643"/>
            <a:ext cx="4910338" cy="37033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A7129A-C443-488B-A835-EF4E9ABCD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840" y="1481643"/>
            <a:ext cx="4910338" cy="37033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9375B7-F6EF-4475-BFC5-0888A46DFBEF}"/>
              </a:ext>
            </a:extLst>
          </p:cNvPr>
          <p:cNvSpPr txBox="1"/>
          <p:nvPr/>
        </p:nvSpPr>
        <p:spPr>
          <a:xfrm>
            <a:off x="3863162" y="4168732"/>
            <a:ext cx="23125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5A7"/>
                </a:solidFill>
              </a:rPr>
              <a:t>CALIPSO</a:t>
            </a:r>
            <a:endParaRPr lang="ru-RU" sz="2800" b="1" dirty="0">
              <a:solidFill>
                <a:srgbClr val="0065A7"/>
              </a:solidFill>
            </a:endParaRP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9F50098B-7232-49ED-867C-90C7A954CC47}"/>
              </a:ext>
            </a:extLst>
          </p:cNvPr>
          <p:cNvSpPr/>
          <p:nvPr/>
        </p:nvSpPr>
        <p:spPr>
          <a:xfrm>
            <a:off x="798967" y="28538"/>
            <a:ext cx="1132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HOW TO COMPARE THESE RESULTS WITH PREVIOUS EFFORTS? CALIPSO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DC43E7-3746-4315-8F18-DB3D4F5A1BCD}"/>
              </a:ext>
            </a:extLst>
          </p:cNvPr>
          <p:cNvSpPr txBox="1"/>
          <p:nvPr/>
        </p:nvSpPr>
        <p:spPr>
          <a:xfrm>
            <a:off x="159489" y="5591634"/>
            <a:ext cx="108771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dvTT5843c571"/>
              </a:rPr>
              <a:t>LARISSA </a:t>
            </a:r>
            <a:r>
              <a:rPr lang="en-US" sz="1800" b="1" dirty="0">
                <a:latin typeface="AdvTT5843c571"/>
              </a:rPr>
              <a:t>agrees well with SODA </a:t>
            </a:r>
            <a:r>
              <a:rPr lang="en-US" sz="1800" dirty="0">
                <a:latin typeface="AdvTT5843c571"/>
              </a:rPr>
              <a:t>(5 km SODA*) -&gt; r = 0.65 (outliers are minor according to right plot)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AdvTT5843c571"/>
              </a:rPr>
              <a:t>All the outliers </a:t>
            </a:r>
            <a:r>
              <a:rPr lang="en-US" b="1" dirty="0">
                <a:latin typeface="AdvTT5843c571"/>
              </a:rPr>
              <a:t>are related to clouds </a:t>
            </a:r>
            <a:r>
              <a:rPr lang="en-US" dirty="0">
                <a:latin typeface="AdvTT5843c571"/>
              </a:rPr>
              <a:t>that were undetected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dvTT5843c571"/>
              </a:rPr>
              <a:t>Day: 2009-05-0</a:t>
            </a:r>
            <a:r>
              <a:rPr lang="en-US" dirty="0">
                <a:latin typeface="AdvTT5843c571"/>
              </a:rPr>
              <a:t>1 (all orbits during this day)</a:t>
            </a:r>
            <a:endParaRPr lang="en-US" sz="1800" dirty="0">
              <a:latin typeface="AdvTT5843c571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3A958C-7CBB-4ACD-868A-028F3B5DB48C}"/>
              </a:ext>
            </a:extLst>
          </p:cNvPr>
          <p:cNvSpPr txBox="1"/>
          <p:nvPr/>
        </p:nvSpPr>
        <p:spPr>
          <a:xfrm>
            <a:off x="9626009" y="4168732"/>
            <a:ext cx="23125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CALIPSO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0" name="Рисунок 20">
            <a:extLst>
              <a:ext uri="{FF2B5EF4-FFF2-40B4-BE49-F238E27FC236}">
                <a16:creationId xmlns:a16="http://schemas.microsoft.com/office/drawing/2014/main" id="{76D6F978-9508-4068-929F-8EC820DA3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460" y="1673030"/>
            <a:ext cx="5343525" cy="2581275"/>
          </a:xfrm>
          <a:prstGeom prst="rect">
            <a:avLst/>
          </a:prstGeom>
        </p:spPr>
      </p:pic>
      <p:sp>
        <p:nvSpPr>
          <p:cNvPr id="11" name="Прямоугольник: скругленные углы 21">
            <a:extLst>
              <a:ext uri="{FF2B5EF4-FFF2-40B4-BE49-F238E27FC236}">
                <a16:creationId xmlns:a16="http://schemas.microsoft.com/office/drawing/2014/main" id="{6BD0EA69-C275-494E-BDB7-011B09F5D507}"/>
              </a:ext>
            </a:extLst>
          </p:cNvPr>
          <p:cNvSpPr/>
          <p:nvPr/>
        </p:nvSpPr>
        <p:spPr>
          <a:xfrm>
            <a:off x="7255184" y="2344437"/>
            <a:ext cx="1691662" cy="841063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22">
            <a:extLst>
              <a:ext uri="{FF2B5EF4-FFF2-40B4-BE49-F238E27FC236}">
                <a16:creationId xmlns:a16="http://schemas.microsoft.com/office/drawing/2014/main" id="{E247C07B-969D-4798-ACF1-CA178038B62C}"/>
              </a:ext>
            </a:extLst>
          </p:cNvPr>
          <p:cNvSpPr/>
          <p:nvPr/>
        </p:nvSpPr>
        <p:spPr>
          <a:xfrm>
            <a:off x="9996191" y="2527478"/>
            <a:ext cx="756130" cy="841063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F0E71D-F3C3-42B0-BA3D-25F1B0A4B7AF}"/>
              </a:ext>
            </a:extLst>
          </p:cNvPr>
          <p:cNvSpPr txBox="1"/>
          <p:nvPr/>
        </p:nvSpPr>
        <p:spPr>
          <a:xfrm>
            <a:off x="7188111" y="1952939"/>
            <a:ext cx="10856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66"/>
                </a:solidFill>
              </a:rPr>
              <a:t>CLOUDS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AE573D-4442-4BE6-AC8F-3FF82991A8CB}"/>
              </a:ext>
            </a:extLst>
          </p:cNvPr>
          <p:cNvSpPr txBox="1"/>
          <p:nvPr/>
        </p:nvSpPr>
        <p:spPr>
          <a:xfrm>
            <a:off x="6885211" y="1433842"/>
            <a:ext cx="458890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B4. Screening out clouds (Aeolus example)</a:t>
            </a:r>
          </a:p>
        </p:txBody>
      </p:sp>
      <p:sp>
        <p:nvSpPr>
          <p:cNvPr id="15" name="Прямоугольник: скругленные углы 21">
            <a:extLst>
              <a:ext uri="{FF2B5EF4-FFF2-40B4-BE49-F238E27FC236}">
                <a16:creationId xmlns:a16="http://schemas.microsoft.com/office/drawing/2014/main" id="{6E8049DC-08E8-4CE7-BD7C-1FFE0F9B68EF}"/>
              </a:ext>
            </a:extLst>
          </p:cNvPr>
          <p:cNvSpPr/>
          <p:nvPr/>
        </p:nvSpPr>
        <p:spPr>
          <a:xfrm>
            <a:off x="1911328" y="1901739"/>
            <a:ext cx="1005271" cy="2925442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05E31D-9184-47E3-B92C-34240A62E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098" y="992513"/>
            <a:ext cx="5330492" cy="39423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1191BE-3751-4DF6-AC09-72D995375B76}"/>
              </a:ext>
            </a:extLst>
          </p:cNvPr>
          <p:cNvSpPr txBox="1"/>
          <p:nvPr/>
        </p:nvSpPr>
        <p:spPr>
          <a:xfrm>
            <a:off x="7343121" y="4910910"/>
            <a:ext cx="3196447" cy="646331"/>
          </a:xfrm>
          <a:prstGeom prst="rect">
            <a:avLst/>
          </a:prstGeom>
          <a:solidFill>
            <a:srgbClr val="FF3399"/>
          </a:solidFill>
        </p:spPr>
        <p:txBody>
          <a:bodyPr wrap="square">
            <a:spAutoFit/>
          </a:bodyPr>
          <a:lstStyle/>
          <a:p>
            <a:r>
              <a:rPr lang="en-US" b="1" dirty="0"/>
              <a:t>ODCOD = Ryan et al., 2021 LSR-based AOD </a:t>
            </a:r>
            <a:r>
              <a:rPr lang="en-US" b="1" dirty="0" err="1"/>
              <a:t>retreival</a:t>
            </a:r>
            <a:endParaRPr lang="ru-RU" b="1" dirty="0"/>
          </a:p>
        </p:txBody>
      </p:sp>
      <p:pic>
        <p:nvPicPr>
          <p:cNvPr id="18" name="Рисунок 20">
            <a:extLst>
              <a:ext uri="{FF2B5EF4-FFF2-40B4-BE49-F238E27FC236}">
                <a16:creationId xmlns:a16="http://schemas.microsoft.com/office/drawing/2014/main" id="{3B761638-979C-44EB-8B1C-371E1DAB1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407" y="1171690"/>
            <a:ext cx="5343525" cy="2581275"/>
          </a:xfrm>
          <a:prstGeom prst="rect">
            <a:avLst/>
          </a:prstGeom>
        </p:spPr>
      </p:pic>
      <p:sp>
        <p:nvSpPr>
          <p:cNvPr id="19" name="Прямоугольник: скругленные углы 21">
            <a:extLst>
              <a:ext uri="{FF2B5EF4-FFF2-40B4-BE49-F238E27FC236}">
                <a16:creationId xmlns:a16="http://schemas.microsoft.com/office/drawing/2014/main" id="{D67E249D-65AA-4827-A749-42D7956090D1}"/>
              </a:ext>
            </a:extLst>
          </p:cNvPr>
          <p:cNvSpPr/>
          <p:nvPr/>
        </p:nvSpPr>
        <p:spPr>
          <a:xfrm>
            <a:off x="1759526" y="1840553"/>
            <a:ext cx="1691662" cy="841063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22">
            <a:extLst>
              <a:ext uri="{FF2B5EF4-FFF2-40B4-BE49-F238E27FC236}">
                <a16:creationId xmlns:a16="http://schemas.microsoft.com/office/drawing/2014/main" id="{8CA3CDDD-9F01-4EB5-95A0-1CC63D538246}"/>
              </a:ext>
            </a:extLst>
          </p:cNvPr>
          <p:cNvSpPr/>
          <p:nvPr/>
        </p:nvSpPr>
        <p:spPr>
          <a:xfrm>
            <a:off x="4567606" y="2023594"/>
            <a:ext cx="756130" cy="841063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E7A1DD-F09A-4829-84B0-B437C4147EC8}"/>
              </a:ext>
            </a:extLst>
          </p:cNvPr>
          <p:cNvSpPr txBox="1"/>
          <p:nvPr/>
        </p:nvSpPr>
        <p:spPr>
          <a:xfrm>
            <a:off x="1759526" y="1449055"/>
            <a:ext cx="10856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66"/>
                </a:solidFill>
              </a:rPr>
              <a:t>CLOUDS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B2D37A-7A6B-4228-ABB7-0552BDB13F27}"/>
              </a:ext>
            </a:extLst>
          </p:cNvPr>
          <p:cNvSpPr txBox="1"/>
          <p:nvPr/>
        </p:nvSpPr>
        <p:spPr>
          <a:xfrm>
            <a:off x="1456626" y="889642"/>
            <a:ext cx="4588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B4. Screening out clouds (Aeolus example)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03E148-F67A-451F-8135-BC4F86A4E3B9}"/>
              </a:ext>
            </a:extLst>
          </p:cNvPr>
          <p:cNvSpPr/>
          <p:nvPr/>
        </p:nvSpPr>
        <p:spPr>
          <a:xfrm>
            <a:off x="7898613" y="6424348"/>
            <a:ext cx="422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dvTT5843c571"/>
              </a:rPr>
              <a:t>SODA* - Synergistic Optical Depth Retrieval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6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 animBg="1"/>
      <p:bldP spid="17" grpId="0" animBg="1"/>
      <p:bldP spid="19" grpId="0" animBg="1"/>
      <p:bldP spid="20" grpId="0" animBg="1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1749</Words>
  <Application>Microsoft Office PowerPoint</Application>
  <PresentationFormat>Widescreen</PresentationFormat>
  <Paragraphs>250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AdvTT5843c571</vt:lpstr>
      <vt:lpstr>Apex New Book</vt:lpstr>
      <vt:lpstr>Arial</vt:lpstr>
      <vt:lpstr>Arial Black</vt:lpstr>
      <vt:lpstr>Calibri</vt:lpstr>
      <vt:lpstr>Calibri Light</vt:lpstr>
      <vt:lpstr>Cambria</vt:lpstr>
      <vt:lpstr>Cambria Math</vt:lpstr>
      <vt:lpstr>Century Gothic</vt:lpstr>
      <vt:lpstr>Helvetica</vt:lpstr>
      <vt:lpstr>Roboto</vt:lpstr>
      <vt:lpstr>Segoe UI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Author</cp:lastModifiedBy>
  <cp:revision>1</cp:revision>
  <dcterms:created xsi:type="dcterms:W3CDTF">2021-11-16T21:52:59Z</dcterms:created>
  <dcterms:modified xsi:type="dcterms:W3CDTF">2021-11-16T21:56:56Z</dcterms:modified>
</cp:coreProperties>
</file>