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7AA54C-CE5B-4EF8-AFAD-46E1C51E3516}" v="27" dt="2021-11-18T11:13:24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katerini Gkarane" userId="aa868e76-4e45-404e-ba40-6a4969f0dd5a" providerId="ADAL" clId="{757AA54C-CE5B-4EF8-AFAD-46E1C51E3516}"/>
    <pc:docChg chg="modSld">
      <pc:chgData name="Aikaterini Gkarane" userId="aa868e76-4e45-404e-ba40-6a4969f0dd5a" providerId="ADAL" clId="{757AA54C-CE5B-4EF8-AFAD-46E1C51E3516}" dt="2021-11-18T11:13:34.060" v="22" actId="1076"/>
      <pc:docMkLst>
        <pc:docMk/>
      </pc:docMkLst>
      <pc:sldChg chg="modSp mod">
        <pc:chgData name="Aikaterini Gkarane" userId="aa868e76-4e45-404e-ba40-6a4969f0dd5a" providerId="ADAL" clId="{757AA54C-CE5B-4EF8-AFAD-46E1C51E3516}" dt="2021-11-18T11:13:34.060" v="22" actId="1076"/>
        <pc:sldMkLst>
          <pc:docMk/>
          <pc:sldMk cId="2919155231" sldId="258"/>
        </pc:sldMkLst>
        <pc:spChg chg="mod">
          <ac:chgData name="Aikaterini Gkarane" userId="aa868e76-4e45-404e-ba40-6a4969f0dd5a" providerId="ADAL" clId="{757AA54C-CE5B-4EF8-AFAD-46E1C51E3516}" dt="2021-11-15T09:55:06.002" v="12" actId="6549"/>
          <ac:spMkLst>
            <pc:docMk/>
            <pc:sldMk cId="2919155231" sldId="258"/>
            <ac:spMk id="3" creationId="{C0A3375C-AD7C-0F4A-9A24-880CB1348DB9}"/>
          </ac:spMkLst>
        </pc:spChg>
        <pc:picChg chg="mod">
          <ac:chgData name="Aikaterini Gkarane" userId="aa868e76-4e45-404e-ba40-6a4969f0dd5a" providerId="ADAL" clId="{757AA54C-CE5B-4EF8-AFAD-46E1C51E3516}" dt="2021-11-18T11:13:34.060" v="22" actId="1076"/>
          <ac:picMkLst>
            <pc:docMk/>
            <pc:sldMk cId="2919155231" sldId="258"/>
            <ac:picMk id="4" creationId="{77E69FAA-E2CF-4121-83E4-8FEFD9347728}"/>
          </ac:picMkLst>
        </pc:picChg>
        <pc:picChg chg="mod">
          <ac:chgData name="Aikaterini Gkarane" userId="aa868e76-4e45-404e-ba40-6a4969f0dd5a" providerId="ADAL" clId="{757AA54C-CE5B-4EF8-AFAD-46E1C51E3516}" dt="2021-11-18T11:13:24.972" v="21" actId="14100"/>
          <ac:picMkLst>
            <pc:docMk/>
            <pc:sldMk cId="2919155231" sldId="258"/>
            <ac:picMk id="5" creationId="{46AB8C7E-809D-4DA3-8590-162054D043B1}"/>
          </ac:picMkLst>
        </pc:picChg>
        <pc:picChg chg="mod">
          <ac:chgData name="Aikaterini Gkarane" userId="aa868e76-4e45-404e-ba40-6a4969f0dd5a" providerId="ADAL" clId="{757AA54C-CE5B-4EF8-AFAD-46E1C51E3516}" dt="2021-11-18T11:13:21.579" v="20" actId="1076"/>
          <ac:picMkLst>
            <pc:docMk/>
            <pc:sldMk cId="2919155231" sldId="258"/>
            <ac:picMk id="6" creationId="{EED6B171-4D93-4808-8EC3-3696F0EADA6A}"/>
          </ac:picMkLst>
        </pc:picChg>
        <pc:picChg chg="mod">
          <ac:chgData name="Aikaterini Gkarane" userId="aa868e76-4e45-404e-ba40-6a4969f0dd5a" providerId="ADAL" clId="{757AA54C-CE5B-4EF8-AFAD-46E1C51E3516}" dt="2021-11-18T11:13:34.060" v="22" actId="1076"/>
          <ac:picMkLst>
            <pc:docMk/>
            <pc:sldMk cId="2919155231" sldId="258"/>
            <ac:picMk id="7" creationId="{65164792-ED8C-43BC-9FCC-E114CFC9B4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11095" y="-68366"/>
            <a:ext cx="12303019" cy="6927892"/>
            <a:chOff x="-840" y="0"/>
            <a:chExt cx="12193604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-840" y="0"/>
              <a:ext cx="12192840" cy="6858000"/>
              <a:chOff x="-840" y="0"/>
              <a:chExt cx="12192840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40" y="0"/>
                <a:ext cx="12192840" cy="6858000"/>
              </a:xfrm>
              <a:prstGeom prst="rect">
                <a:avLst/>
              </a:prstGeom>
              <a:effectLst>
                <a:reflection endPos="0" dist="50800" dir="5400000" sy="-100000" algn="bl" rotWithShape="0"/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1804" y="2294452"/>
                <a:ext cx="3202687" cy="562973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1123" y="3478"/>
              <a:ext cx="1761641" cy="9576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245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-107996"/>
            <a:ext cx="12306300" cy="6965996"/>
            <a:chOff x="-150654" y="-367151"/>
            <a:chExt cx="12354222" cy="724420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654" y="-254842"/>
              <a:ext cx="12250189" cy="713189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049" y="-367151"/>
              <a:ext cx="1734519" cy="965888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85800" y="5966734"/>
            <a:ext cx="4248000" cy="16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tIns="10800" bIns="0" rtlCol="0">
            <a:spAutoFit/>
          </a:bodyPr>
          <a:lstStyle/>
          <a:p>
            <a:r>
              <a:rPr lang="en-GB" sz="10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sym typeface="Wingdings" panose="05000000000000000000" pitchFamily="2" charset="2"/>
              </a:rPr>
              <a:t> ATMOS 2021 - ESA ATMOSPHERIC SCIENCE CONFERENCE</a:t>
            </a:r>
            <a:endParaRPr lang="en-GB" sz="1000" b="1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0756C-33DC-45D1-8CE9-A603DFA7D1E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FE10E-A1C0-4FD9-B2B3-2739E751F516}" type="datetimeFigureOut">
              <a:rPr lang="en-GB" smtClean="0"/>
              <a:pPr/>
              <a:t>18/11/2021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28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6728"/>
            <a:ext cx="12204000" cy="1011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800" y="5966734"/>
            <a:ext cx="4248000" cy="16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tIns="10800" bIns="0" rtlCol="0">
            <a:spAutoFit/>
          </a:bodyPr>
          <a:lstStyle/>
          <a:p>
            <a:r>
              <a:rPr lang="en-GB" sz="1000" b="1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sym typeface="Wingdings" panose="05000000000000000000" pitchFamily="2" charset="2"/>
              </a:rPr>
              <a:t> ATMOS 2021 - ESA ATMOSPHERIC SCIENCE CONFERENCE</a:t>
            </a:r>
            <a:endParaRPr lang="en-GB" sz="1000" b="1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FE10E-A1C0-4FD9-B2B3-2739E751F516}" type="datetimeFigureOut">
              <a:rPr lang="en-GB" smtClean="0"/>
              <a:pPr/>
              <a:t>18/11/2021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0756C-33DC-45D1-8CE9-A603DFA7D1E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5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FE10E-A1C0-4FD9-B2B3-2739E751F516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756C-33DC-45D1-8CE9-A603DFA7D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79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5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acsaf.org/products/ohp.php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acd-ext.gsfc.nasa.gov/Data_services/merged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acsaf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 txBox="1">
            <a:spLocks/>
          </p:cNvSpPr>
          <p:nvPr/>
        </p:nvSpPr>
        <p:spPr>
          <a:xfrm>
            <a:off x="218798" y="4259937"/>
            <a:ext cx="11741010" cy="563779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>
              <a:defRPr/>
            </a:pPr>
            <a:r>
              <a:rPr lang="en-US" sz="3600" kern="0" dirty="0">
                <a:solidFill>
                  <a:srgbClr val="FEFFFF"/>
                </a:solidFill>
              </a:rPr>
              <a:t>Ozone Profile Analysis with Umkehr measurements and Satellite Validation for selected Brewer and Dobson spectrophotometers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 txBox="1">
            <a:spLocks/>
          </p:cNvSpPr>
          <p:nvPr/>
        </p:nvSpPr>
        <p:spPr bwMode="auto">
          <a:xfrm>
            <a:off x="116911" y="4743574"/>
            <a:ext cx="11856291" cy="179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lvl="0" algn="ctr">
              <a:lnSpc>
                <a:spcPct val="100000"/>
              </a:lnSpc>
              <a:buClr>
                <a:srgbClr val="00AE9C"/>
              </a:buClr>
              <a:defRPr/>
            </a:pPr>
            <a:r>
              <a:rPr lang="en-GB" sz="1800" b="1" kern="0" dirty="0">
                <a:solidFill>
                  <a:srgbClr val="FEFFFF"/>
                </a:solidFill>
              </a:rPr>
              <a:t>Katerina Garane</a:t>
            </a:r>
            <a:r>
              <a:rPr lang="en-GB" sz="1800" b="1" kern="0" baseline="30000" dirty="0">
                <a:solidFill>
                  <a:srgbClr val="FEFFFF"/>
                </a:solidFill>
              </a:rPr>
              <a:t>1</a:t>
            </a:r>
            <a:r>
              <a:rPr lang="en-GB" sz="1800" b="1" kern="0" dirty="0">
                <a:solidFill>
                  <a:srgbClr val="FEFFFF"/>
                </a:solidFill>
              </a:rPr>
              <a:t>, </a:t>
            </a:r>
            <a:r>
              <a:rPr lang="en-GB" sz="1800" b="1" kern="0" dirty="0" err="1">
                <a:solidFill>
                  <a:srgbClr val="FEFFFF"/>
                </a:solidFill>
              </a:rPr>
              <a:t>MariLiza</a:t>
            </a:r>
            <a:r>
              <a:rPr lang="en-GB" sz="1800" b="1" kern="0" dirty="0">
                <a:solidFill>
                  <a:srgbClr val="FEFFFF"/>
                </a:solidFill>
              </a:rPr>
              <a:t> Koukouli</a:t>
            </a:r>
            <a:r>
              <a:rPr lang="en-GB" sz="1800" b="1" kern="0" baseline="30000" dirty="0">
                <a:solidFill>
                  <a:srgbClr val="FEFFFF"/>
                </a:solidFill>
              </a:rPr>
              <a:t>1</a:t>
            </a:r>
            <a:r>
              <a:rPr lang="en-GB" sz="1800" b="1" kern="0" dirty="0">
                <a:solidFill>
                  <a:srgbClr val="FEFFFF"/>
                </a:solidFill>
              </a:rPr>
              <a:t>, Konstantinos Fragkos</a:t>
            </a:r>
            <a:r>
              <a:rPr lang="en-GB" sz="1800" b="1" kern="0" baseline="30000" dirty="0">
                <a:solidFill>
                  <a:srgbClr val="FEFFFF"/>
                </a:solidFill>
              </a:rPr>
              <a:t>1, 2</a:t>
            </a:r>
            <a:r>
              <a:rPr lang="en-GB" sz="1800" b="1" kern="0" dirty="0">
                <a:solidFill>
                  <a:srgbClr val="FEFFFF"/>
                </a:solidFill>
              </a:rPr>
              <a:t>, Koji Miyagawa</a:t>
            </a:r>
            <a:r>
              <a:rPr lang="en-GB" sz="1800" b="1" kern="0" baseline="30000" dirty="0">
                <a:solidFill>
                  <a:srgbClr val="FEFFFF"/>
                </a:solidFill>
              </a:rPr>
              <a:t>3</a:t>
            </a:r>
            <a:r>
              <a:rPr lang="en-GB" sz="1800" b="1" kern="0" dirty="0">
                <a:solidFill>
                  <a:srgbClr val="FEFFFF"/>
                </a:solidFill>
              </a:rPr>
              <a:t>, </a:t>
            </a:r>
          </a:p>
          <a:p>
            <a:pPr lvl="0" algn="ctr">
              <a:lnSpc>
                <a:spcPct val="100000"/>
              </a:lnSpc>
              <a:buClr>
                <a:srgbClr val="00AE9C"/>
              </a:buClr>
              <a:defRPr/>
            </a:pPr>
            <a:r>
              <a:rPr lang="en-GB" sz="1800" b="1" kern="0" dirty="0">
                <a:solidFill>
                  <a:srgbClr val="FEFFFF"/>
                </a:solidFill>
              </a:rPr>
              <a:t>Panagiotis Fountoukidis</a:t>
            </a:r>
            <a:r>
              <a:rPr lang="en-GB" sz="1800" b="1" kern="0" baseline="30000" dirty="0">
                <a:solidFill>
                  <a:srgbClr val="FEFFFF"/>
                </a:solidFill>
              </a:rPr>
              <a:t>1</a:t>
            </a:r>
            <a:r>
              <a:rPr lang="en-GB" sz="1800" b="1" kern="0" dirty="0">
                <a:solidFill>
                  <a:srgbClr val="FEFFFF"/>
                </a:solidFill>
              </a:rPr>
              <a:t>, Dimitris Balis</a:t>
            </a:r>
            <a:r>
              <a:rPr lang="en-GB" sz="1800" b="1" kern="0" baseline="30000" dirty="0">
                <a:solidFill>
                  <a:srgbClr val="FEFFFF"/>
                </a:solidFill>
              </a:rPr>
              <a:t>1</a:t>
            </a:r>
            <a:r>
              <a:rPr lang="en-GB" sz="1800" b="1" kern="0" dirty="0">
                <a:solidFill>
                  <a:srgbClr val="FEFFFF"/>
                </a:solidFill>
              </a:rPr>
              <a:t>, Irina Petropavlovskikh</a:t>
            </a:r>
            <a:r>
              <a:rPr lang="en-GB" sz="1800" b="1" kern="0" baseline="30000" dirty="0">
                <a:solidFill>
                  <a:srgbClr val="FEFFFF"/>
                </a:solidFill>
              </a:rPr>
              <a:t>3,4</a:t>
            </a:r>
            <a:r>
              <a:rPr lang="en-GB" sz="1800" b="1" kern="0" dirty="0">
                <a:solidFill>
                  <a:srgbClr val="FEFFFF"/>
                </a:solidFill>
              </a:rPr>
              <a:t> and </a:t>
            </a:r>
            <a:r>
              <a:rPr lang="en-GB" sz="1800" b="1" kern="0" dirty="0" err="1">
                <a:solidFill>
                  <a:srgbClr val="FEFFFF"/>
                </a:solidFill>
              </a:rPr>
              <a:t>Alkiviadis</a:t>
            </a:r>
            <a:r>
              <a:rPr lang="en-GB" sz="1800" b="1" kern="0" dirty="0">
                <a:solidFill>
                  <a:srgbClr val="FEFFFF"/>
                </a:solidFill>
              </a:rPr>
              <a:t> Bais</a:t>
            </a:r>
            <a:r>
              <a:rPr lang="en-GB" sz="1800" b="1" kern="0" baseline="30000" dirty="0">
                <a:solidFill>
                  <a:srgbClr val="FEFFFF"/>
                </a:solidFill>
              </a:rPr>
              <a:t>1 </a:t>
            </a:r>
          </a:p>
          <a:p>
            <a:pPr lvl="0" algn="l">
              <a:lnSpc>
                <a:spcPct val="100000"/>
              </a:lnSpc>
              <a:buClr>
                <a:srgbClr val="00AE9C"/>
              </a:buClr>
              <a:defRPr/>
            </a:pPr>
            <a:endParaRPr lang="en-US" kern="0" dirty="0">
              <a:solidFill>
                <a:srgbClr val="FEFFFF"/>
              </a:solidFill>
            </a:endParaRPr>
          </a:p>
          <a:p>
            <a:pPr lvl="0" algn="l">
              <a:lnSpc>
                <a:spcPct val="100000"/>
              </a:lnSpc>
              <a:buClr>
                <a:srgbClr val="00AE9C"/>
              </a:buClr>
              <a:defRPr/>
            </a:pPr>
            <a:r>
              <a:rPr lang="en-US" kern="0" dirty="0">
                <a:solidFill>
                  <a:srgbClr val="FEFFFF"/>
                </a:solidFill>
              </a:rPr>
              <a:t>1 Laboratory of Atmospheric Physics, Aristotle University of Thessaloniki, Greece. </a:t>
            </a:r>
          </a:p>
          <a:p>
            <a:pPr lvl="0" algn="l">
              <a:lnSpc>
                <a:spcPct val="100000"/>
              </a:lnSpc>
              <a:buClr>
                <a:srgbClr val="00AE9C"/>
              </a:buClr>
              <a:defRPr/>
            </a:pPr>
            <a:r>
              <a:rPr lang="en-US" kern="0" dirty="0">
                <a:solidFill>
                  <a:srgbClr val="FEFFFF"/>
                </a:solidFill>
              </a:rPr>
              <a:t>2 National Institute of Research and Development for Optoelectronics - INOE 2000, Romania</a:t>
            </a:r>
          </a:p>
          <a:p>
            <a:pPr lvl="0" algn="l">
              <a:lnSpc>
                <a:spcPct val="100000"/>
              </a:lnSpc>
              <a:buClr>
                <a:srgbClr val="00AE9C"/>
              </a:buClr>
              <a:defRPr/>
            </a:pPr>
            <a:r>
              <a:rPr lang="en-US" kern="0" dirty="0">
                <a:solidFill>
                  <a:srgbClr val="FEFFFF"/>
                </a:solidFill>
              </a:rPr>
              <a:t>3 NOAA, Global Monitoring Laboratory USA</a:t>
            </a:r>
          </a:p>
          <a:p>
            <a:pPr lvl="0" algn="l">
              <a:lnSpc>
                <a:spcPct val="100000"/>
              </a:lnSpc>
              <a:buClr>
                <a:srgbClr val="00AE9C"/>
              </a:buClr>
              <a:defRPr/>
            </a:pPr>
            <a:r>
              <a:rPr lang="en-US" kern="0" dirty="0">
                <a:solidFill>
                  <a:srgbClr val="FEFFFF"/>
                </a:solidFill>
              </a:rPr>
              <a:t>4 Cooperative Institute for Research in Environmental Sciences (CIRES), University of Colorado/NOAA Global Monitoring Laboratory, Boulder CO, US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7E69FAA-E2CF-4121-83E4-8FEFD934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085" y="4656177"/>
            <a:ext cx="785743" cy="476598"/>
          </a:xfrm>
          <a:prstGeom prst="rect">
            <a:avLst/>
          </a:prstGeom>
        </p:spPr>
      </p:pic>
      <p:pic>
        <p:nvPicPr>
          <p:cNvPr id="5" name="Picture 14" descr="Laboratory of Atmospheric Physics">
            <a:extLst>
              <a:ext uri="{FF2B5EF4-FFF2-40B4-BE49-F238E27FC236}">
                <a16:creationId xmlns:a16="http://schemas.microsoft.com/office/drawing/2014/main" id="{46AB8C7E-809D-4DA3-8590-162054D04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-59689" y="4727473"/>
            <a:ext cx="646784" cy="646784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ree Vector Noaa Clip Art - Noaa Logo No Background - Free Transparent PNG  Download - PNGkey">
            <a:extLst>
              <a:ext uri="{FF2B5EF4-FFF2-40B4-BE49-F238E27FC236}">
                <a16:creationId xmlns:a16="http://schemas.microsoft.com/office/drawing/2014/main" id="{EED6B171-4D93-4808-8EC3-3696F0EAD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r="6949" b="2"/>
          <a:stretch/>
        </p:blipFill>
        <p:spPr bwMode="auto">
          <a:xfrm>
            <a:off x="532397" y="5015472"/>
            <a:ext cx="583762" cy="58376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5164792-ED8C-43BC-9FCC-E114CFC9B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675" y="5101272"/>
            <a:ext cx="774628" cy="4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342086" y="13827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The Umkehr dataset</a:t>
            </a:r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D3A2B04E-E85C-4587-87B6-6EBA3EB962F9}"/>
              </a:ext>
            </a:extLst>
          </p:cNvPr>
          <p:cNvGrpSpPr/>
          <p:nvPr/>
        </p:nvGrpSpPr>
        <p:grpSpPr>
          <a:xfrm>
            <a:off x="7157621" y="2749749"/>
            <a:ext cx="4899183" cy="4075679"/>
            <a:chOff x="0" y="20649111"/>
            <a:chExt cx="12499834" cy="9557880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F39FF77E-99F9-4BA0-A92E-12FF7F3BA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8235"/>
            <a:stretch/>
          </p:blipFill>
          <p:spPr>
            <a:xfrm>
              <a:off x="357810" y="21630451"/>
              <a:ext cx="12142024" cy="8576540"/>
            </a:xfrm>
            <a:prstGeom prst="rect">
              <a:avLst/>
            </a:prstGeom>
          </p:spPr>
        </p:pic>
        <p:pic>
          <p:nvPicPr>
            <p:cNvPr id="6" name="Εικόνα 5">
              <a:extLst>
                <a:ext uri="{FF2B5EF4-FFF2-40B4-BE49-F238E27FC236}">
                  <a16:creationId xmlns:a16="http://schemas.microsoft.com/office/drawing/2014/main" id="{C535B5F5-0E43-448E-9AB1-B2C312262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5134" y="20649111"/>
              <a:ext cx="2423356" cy="1141670"/>
            </a:xfrm>
            <a:prstGeom prst="rect">
              <a:avLst/>
            </a:prstGeom>
          </p:spPr>
        </p:pic>
        <p:pic>
          <p:nvPicPr>
            <p:cNvPr id="7" name="Εικόνα 6">
              <a:extLst>
                <a:ext uri="{FF2B5EF4-FFF2-40B4-BE49-F238E27FC236}">
                  <a16:creationId xmlns:a16="http://schemas.microsoft.com/office/drawing/2014/main" id="{97E4CAD0-14F4-4DFE-BEFC-414AF6724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4975001"/>
              <a:ext cx="581398" cy="2228694"/>
            </a:xfrm>
            <a:prstGeom prst="rect">
              <a:avLst/>
            </a:prstGeom>
          </p:spPr>
        </p:pic>
      </p:grp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41920369-1423-4645-8602-CC18C5F817FB}"/>
              </a:ext>
            </a:extLst>
          </p:cNvPr>
          <p:cNvGrpSpPr/>
          <p:nvPr/>
        </p:nvGrpSpPr>
        <p:grpSpPr>
          <a:xfrm>
            <a:off x="2235121" y="3131420"/>
            <a:ext cx="4856791" cy="3657215"/>
            <a:chOff x="12221537" y="21341281"/>
            <a:chExt cx="12890831" cy="9051920"/>
          </a:xfrm>
        </p:grpSpPr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DDD8C1F5-9E32-424F-8820-804DFCA5C9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696"/>
            <a:stretch/>
          </p:blipFill>
          <p:spPr>
            <a:xfrm>
              <a:off x="12221537" y="21790781"/>
              <a:ext cx="12890831" cy="8602420"/>
            </a:xfrm>
            <a:prstGeom prst="rect">
              <a:avLst/>
            </a:prstGeom>
          </p:spPr>
        </p:pic>
        <p:pic>
          <p:nvPicPr>
            <p:cNvPr id="10" name="Εικόνα 9">
              <a:extLst>
                <a:ext uri="{FF2B5EF4-FFF2-40B4-BE49-F238E27FC236}">
                  <a16:creationId xmlns:a16="http://schemas.microsoft.com/office/drawing/2014/main" id="{38D02E04-12DD-4C4F-9CAB-63A224003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88551" y="21341281"/>
              <a:ext cx="5981700" cy="35242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990EEBA-2D5D-4313-949F-E05EE3F9BED7}"/>
              </a:ext>
            </a:extLst>
          </p:cNvPr>
          <p:cNvSpPr txBox="1"/>
          <p:nvPr/>
        </p:nvSpPr>
        <p:spPr>
          <a:xfrm>
            <a:off x="158410" y="1088898"/>
            <a:ext cx="34353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Umkehr technique</a:t>
            </a:r>
            <a:r>
              <a:rPr lang="en-US" sz="1400" dirty="0"/>
              <a:t>: an inexpensive way to retrieve high quality and high vertical resolution ozone profiles that cover both troposphere, UTLS and the stratosphere, from Dobson or Brewer spectrophotometers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BC8D9A-26FD-4B52-B78E-D724A83F0A4E}"/>
              </a:ext>
            </a:extLst>
          </p:cNvPr>
          <p:cNvSpPr txBox="1"/>
          <p:nvPr/>
        </p:nvSpPr>
        <p:spPr>
          <a:xfrm>
            <a:off x="158412" y="4215463"/>
            <a:ext cx="207670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Four Dobson and four Brewer stations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have been analyzed for the period 2017 – 2020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C7BF0C-F77A-4F48-A219-CF91FEBB27DD}"/>
              </a:ext>
            </a:extLst>
          </p:cNvPr>
          <p:cNvSpPr txBox="1"/>
          <p:nvPr/>
        </p:nvSpPr>
        <p:spPr>
          <a:xfrm>
            <a:off x="158413" y="2328640"/>
            <a:ext cx="2403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optimization technique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has been developed for the analysis of Dobson Umkehr measurements (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Petropavlovskikh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 2021), expected to be applied on Brewer measurements in the future.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6CC4E5-786E-4D99-858B-DF03B732DE59}"/>
              </a:ext>
            </a:extLst>
          </p:cNvPr>
          <p:cNvSpPr txBox="1"/>
          <p:nvPr/>
        </p:nvSpPr>
        <p:spPr>
          <a:xfrm>
            <a:off x="158410" y="5155074"/>
            <a:ext cx="207671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Brewer stations</a:t>
            </a:r>
            <a:r>
              <a:rPr lang="en-US" sz="1200" dirty="0"/>
              <a:t>: Madrid, Spain; Hradec Kralove, Czech Republic; </a:t>
            </a:r>
            <a:r>
              <a:rPr lang="en-US" sz="1200" dirty="0" err="1"/>
              <a:t>Warsow</a:t>
            </a:r>
            <a:r>
              <a:rPr lang="en-US" sz="1200" dirty="0"/>
              <a:t>, Poland and Thessaloniki, Greece </a:t>
            </a:r>
          </a:p>
          <a:p>
            <a:r>
              <a:rPr lang="en-US" sz="1200" b="1" dirty="0"/>
              <a:t>Dobson stations</a:t>
            </a:r>
            <a:r>
              <a:rPr lang="en-US" sz="1200" dirty="0"/>
              <a:t>: Boulder, USA; MLO, USA; Lauder, New Zealand; OHP, France and </a:t>
            </a:r>
            <a:r>
              <a:rPr lang="en-US" sz="1200" dirty="0" err="1"/>
              <a:t>Arosa</a:t>
            </a:r>
            <a:r>
              <a:rPr lang="en-US" sz="1200" dirty="0"/>
              <a:t>, Switzerland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4172D8-5007-48A7-BC3A-5E68D57365E0}"/>
              </a:ext>
            </a:extLst>
          </p:cNvPr>
          <p:cNvSpPr txBox="1"/>
          <p:nvPr/>
        </p:nvSpPr>
        <p:spPr>
          <a:xfrm>
            <a:off x="3984885" y="1140511"/>
            <a:ext cx="73724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Brewer profiles</a:t>
            </a:r>
            <a:r>
              <a:rPr lang="en-US" sz="1600" dirty="0"/>
              <a:t> have the same temporal variability, while the small changes in the magnitude is due to the different geographic location of each station and the different sampling rates. </a:t>
            </a:r>
          </a:p>
          <a:p>
            <a:endParaRPr lang="en-US" sz="1600" dirty="0"/>
          </a:p>
          <a:p>
            <a:r>
              <a:rPr lang="en-US" sz="1600" b="1" dirty="0"/>
              <a:t>Dobson profiles </a:t>
            </a:r>
            <a:r>
              <a:rPr lang="en-US" sz="1600" dirty="0"/>
              <a:t>have different vertical and temporal distribution due to the different geographical location (e.g., Lauder in Southern Hemisphere shows an inverse annual cycle).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38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342086" y="13827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Ozone </a:t>
            </a:r>
            <a:r>
              <a:rPr lang="en-GB" altLang="en-US" kern="0" dirty="0">
                <a:solidFill>
                  <a:srgbClr val="FEFFFF"/>
                </a:solidFill>
              </a:rPr>
              <a:t>P</a:t>
            </a:r>
            <a:r>
              <a:rPr kumimoji="0" lang="en-GB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rofiles</a:t>
            </a:r>
            <a:r>
              <a:rPr kumimoji="0" lang="en-GB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 Satellite Validation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7581DE-665E-4A52-857D-932B22A62550}"/>
              </a:ext>
            </a:extLst>
          </p:cNvPr>
          <p:cNvSpPr txBox="1"/>
          <p:nvPr/>
        </p:nvSpPr>
        <p:spPr>
          <a:xfrm>
            <a:off x="2876" y="5579230"/>
            <a:ext cx="6356073" cy="12772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100" dirty="0"/>
          </a:p>
          <a:p>
            <a:r>
              <a:rPr lang="en-US" sz="1100" b="1" dirty="0">
                <a:cs typeface="Calibri" panose="020F0502020204030204" pitchFamily="34" charset="0"/>
              </a:rPr>
              <a:t>Satellite ozone profile measurements</a:t>
            </a:r>
          </a:p>
          <a:p>
            <a:r>
              <a:rPr lang="en-US" sz="1100" b="1" dirty="0">
                <a:cs typeface="Calibri" panose="020F0502020204030204" pitchFamily="34" charset="0"/>
                <a:hlinkClick r:id="rId2"/>
              </a:rPr>
              <a:t>SBUV</a:t>
            </a:r>
            <a:r>
              <a:rPr lang="en-US" sz="1100" dirty="0">
                <a:cs typeface="Calibri" panose="020F0502020204030204" pitchFamily="34" charset="0"/>
                <a:hlinkClick r:id="rId2"/>
              </a:rPr>
              <a:t> </a:t>
            </a:r>
            <a:r>
              <a:rPr lang="en-US" sz="1100" b="1" dirty="0">
                <a:cs typeface="Calibri" panose="020F0502020204030204" pitchFamily="34" charset="0"/>
                <a:hlinkClick r:id="rId2"/>
              </a:rPr>
              <a:t>Version 8.7 MOD v2 Release 1</a:t>
            </a:r>
            <a:r>
              <a:rPr lang="en-US" sz="1100" dirty="0">
                <a:cs typeface="Calibri" panose="020F0502020204030204" pitchFamily="34" charset="0"/>
              </a:rPr>
              <a:t>: the same core algorithm as Version 8.6 (Firth et al., 2020), but includes new inter-instrument calibration adjustments for instrument records since 2000 (NOAA-16 SBUV/2 though OMPS NP)</a:t>
            </a:r>
          </a:p>
          <a:p>
            <a:r>
              <a:rPr lang="en-US" sz="1100" b="1" dirty="0">
                <a:cs typeface="Calibri" panose="020F0502020204030204" pitchFamily="34" charset="0"/>
                <a:hlinkClick r:id="rId3"/>
              </a:rPr>
              <a:t>GOME2 on board MetopA, -B and –C</a:t>
            </a:r>
            <a:r>
              <a:rPr lang="en-US" sz="1100" dirty="0">
                <a:cs typeface="Calibri" panose="020F0502020204030204" pitchFamily="34" charset="0"/>
              </a:rPr>
              <a:t>: retrieved by the Ozone </a:t>
            </a:r>
            <a:r>
              <a:rPr lang="en-US" sz="1100" dirty="0" err="1">
                <a:cs typeface="Calibri" panose="020F0502020204030204" pitchFamily="34" charset="0"/>
              </a:rPr>
              <a:t>ProfilE</a:t>
            </a:r>
            <a:r>
              <a:rPr lang="en-US" sz="1100" dirty="0">
                <a:cs typeface="Calibri" panose="020F0502020204030204" pitchFamily="34" charset="0"/>
              </a:rPr>
              <a:t> Retrieval Algorithm (OPERA), within the EUMETSAT Atmospheric Composition Monitoring Project, </a:t>
            </a:r>
            <a:r>
              <a:rPr lang="en-US" sz="1100" dirty="0">
                <a:cs typeface="Calibri" panose="020F0502020204030204" pitchFamily="34" charset="0"/>
                <a:hlinkClick r:id="rId4"/>
              </a:rPr>
              <a:t>ACSAF</a:t>
            </a:r>
            <a:r>
              <a:rPr lang="en-US" sz="1100" dirty="0">
                <a:cs typeface="Calibri" panose="020F0502020204030204" pitchFamily="34" charset="0"/>
              </a:rPr>
              <a:t> (</a:t>
            </a:r>
            <a:r>
              <a:rPr lang="en-US" sz="1100" dirty="0" err="1">
                <a:cs typeface="Calibri" panose="020F0502020204030204" pitchFamily="34" charset="0"/>
              </a:rPr>
              <a:t>Tuinder</a:t>
            </a:r>
            <a:r>
              <a:rPr lang="en-US" sz="1100" dirty="0">
                <a:cs typeface="Calibri" panose="020F0502020204030204" pitchFamily="34" charset="0"/>
              </a:rPr>
              <a:t> et al., 2019).  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5C093FBD-0166-47EF-B3B2-3C695BFECA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77"/>
            <a:ext cx="3023139" cy="2166285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1B5424B0-7B0B-465E-B65A-ABCB869408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6562"/>
            <a:ext cx="2947872" cy="2112352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FA9AC613-A673-4CCD-A5EE-C6AACFA46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53" y="1330277"/>
            <a:ext cx="3191288" cy="2166285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9E43EE3-7939-45B0-97F4-01B75BF259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39" y="3550495"/>
            <a:ext cx="3111837" cy="21123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B92D26B-BFA4-4EB5-9CA6-1B383E775833}"/>
              </a:ext>
            </a:extLst>
          </p:cNvPr>
          <p:cNvSpPr txBox="1"/>
          <p:nvPr/>
        </p:nvSpPr>
        <p:spPr>
          <a:xfrm>
            <a:off x="508710" y="918765"/>
            <a:ext cx="21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Brewer vs SBUV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C85CAA-2A88-4BD2-B0B2-B2B6B2559808}"/>
              </a:ext>
            </a:extLst>
          </p:cNvPr>
          <p:cNvSpPr txBox="1"/>
          <p:nvPr/>
        </p:nvSpPr>
        <p:spPr>
          <a:xfrm>
            <a:off x="3471464" y="918764"/>
            <a:ext cx="2603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Dobson vs GOME2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58EAAE-5A3E-45B8-8381-7910B2E92D92}"/>
              </a:ext>
            </a:extLst>
          </p:cNvPr>
          <p:cNvSpPr txBox="1"/>
          <p:nvPr/>
        </p:nvSpPr>
        <p:spPr>
          <a:xfrm>
            <a:off x="6411633" y="1330277"/>
            <a:ext cx="5598543" cy="4991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Agreement between the Umkehr profile measurements and the satellite ozone profile products is always within ± 5%,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for all layers of observation. In the lower stratosphere, some biases remain, possibly due to wide AKs of the Umkehr retrieval.</a:t>
            </a:r>
          </a:p>
          <a:p>
            <a:pPr marL="266700" indent="-2667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Best agreement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(~±1%) occurs for layers 2+3, 4 and 5, i.e., 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for the tropopause and the lower half of the stratosphere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where the bulk of the ozone amount is located</a:t>
            </a:r>
          </a:p>
          <a:p>
            <a:pPr marL="266700" indent="-2667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Higher discrepancies appear at layers 6 and 7 for the Brewer stations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. The original Dobson Umkehr profiles (before the optimization) compared to satellite records had also larger biases in the upper layers, which are eliminated in the optimized Dobson versions</a:t>
            </a:r>
          </a:p>
          <a:p>
            <a:pPr marL="266700" indent="-2667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No particular discontinuities were seen in the </a:t>
            </a: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time series of the comparisons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for any of the layers. On the contrary, they were all very stable temporally, with no abrupt changes present for the time span of 2017 to 2020</a:t>
            </a:r>
          </a:p>
          <a:p>
            <a:pPr marL="266700" indent="-2667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The optimized, quality controlled and fully characterized Umkehr dataset is anticipated to be an added value for the validation of the expected TROPOMI/S5P ozone profile product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01102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571</Words>
  <Application>Microsoft Office PowerPoint</Application>
  <PresentationFormat>Ευρεία οθόνη</PresentationFormat>
  <Paragraphs>29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Verdana</vt:lpstr>
      <vt:lpstr>Office Theme</vt:lpstr>
      <vt:lpstr>Παρουσίαση του PowerPoint</vt:lpstr>
      <vt:lpstr>Παρουσίαση του PowerPoint</vt:lpstr>
      <vt:lpstr>Παρουσίαση του PowerPoint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Daniele Gasbarra</dc:creator>
  <cp:lastModifiedBy>Aikaterini Gkarane</cp:lastModifiedBy>
  <cp:revision>12</cp:revision>
  <dcterms:created xsi:type="dcterms:W3CDTF">2021-11-10T13:54:30Z</dcterms:created>
  <dcterms:modified xsi:type="dcterms:W3CDTF">2021-11-18T11:13:37Z</dcterms:modified>
</cp:coreProperties>
</file>