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9" r:id="rId3"/>
  </p:sldMasterIdLst>
  <p:notesMasterIdLst>
    <p:notesMasterId r:id="rId25"/>
  </p:notesMasterIdLst>
  <p:sldIdLst>
    <p:sldId id="257" r:id="rId4"/>
    <p:sldId id="262" r:id="rId5"/>
    <p:sldId id="265" r:id="rId6"/>
    <p:sldId id="264" r:id="rId7"/>
    <p:sldId id="263" r:id="rId8"/>
    <p:sldId id="266" r:id="rId9"/>
    <p:sldId id="269" r:id="rId10"/>
    <p:sldId id="270" r:id="rId11"/>
    <p:sldId id="272" r:id="rId12"/>
    <p:sldId id="360" r:id="rId13"/>
    <p:sldId id="275" r:id="rId14"/>
    <p:sldId id="278" r:id="rId15"/>
    <p:sldId id="556" r:id="rId16"/>
    <p:sldId id="551" r:id="rId17"/>
    <p:sldId id="366" r:id="rId18"/>
    <p:sldId id="277" r:id="rId19"/>
    <p:sldId id="279" r:id="rId20"/>
    <p:sldId id="367" r:id="rId21"/>
    <p:sldId id="356" r:id="rId22"/>
    <p:sldId id="554" r:id="rId23"/>
    <p:sldId id="55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100" d="100"/>
          <a:sy n="100" d="100"/>
        </p:scale>
        <p:origin x="1602" y="-6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262724224"/>
        <c:axId val="262734208"/>
        <c:axId val="0"/>
      </c:bar3DChart>
      <c:catAx>
        <c:axId val="262724224"/>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262734208"/>
        <c:crosses val="autoZero"/>
        <c:auto val="1"/>
        <c:lblAlgn val="ctr"/>
        <c:lblOffset val="100"/>
        <c:noMultiLvlLbl val="0"/>
      </c:catAx>
      <c:valAx>
        <c:axId val="262734208"/>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627242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C8C410-1AFA-4083-A190-9295AA4AA7BE}" type="datetimeFigureOut">
              <a:rPr lang="en-US" smtClean="0"/>
              <a:t>11/18/2021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B7DD3-FC56-48A5-84BE-6F6A1A018005}" type="slidenum">
              <a:rPr lang="en-US" smtClean="0"/>
              <a:t>‹#›</a:t>
            </a:fld>
            <a:endParaRPr lang="en-US"/>
          </a:p>
        </p:txBody>
      </p:sp>
    </p:spTree>
    <p:extLst>
      <p:ext uri="{BB962C8B-B14F-4D97-AF65-F5344CB8AC3E}">
        <p14:creationId xmlns:p14="http://schemas.microsoft.com/office/powerpoint/2010/main" val="428007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0B7DD3-FC56-48A5-84BE-6F6A1A018005}" type="slidenum">
              <a:rPr lang="en-US" smtClean="0"/>
              <a:t>11</a:t>
            </a:fld>
            <a:endParaRPr lang="en-US"/>
          </a:p>
        </p:txBody>
      </p:sp>
    </p:spTree>
    <p:extLst>
      <p:ext uri="{BB962C8B-B14F-4D97-AF65-F5344CB8AC3E}">
        <p14:creationId xmlns:p14="http://schemas.microsoft.com/office/powerpoint/2010/main" val="300347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2.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DD154A-9643-4566-95F6-56D3209EBB0C}" type="datetime1">
              <a:rPr lang="en-US" smtClean="0"/>
              <a:t>11/18/2021</a:t>
            </a:fld>
            <a:endParaRPr lang="en-US"/>
          </a:p>
        </p:txBody>
      </p:sp>
      <p:sp>
        <p:nvSpPr>
          <p:cNvPr id="5" name="Footer Placeholder 4"/>
          <p:cNvSpPr>
            <a:spLocks noGrp="1"/>
          </p:cNvSpPr>
          <p:nvPr>
            <p:ph type="ftr" sz="quarter" idx="11"/>
          </p:nvPr>
        </p:nvSpPr>
        <p:spPr/>
        <p:txBody>
          <a:bodyPr/>
          <a:lstStyle/>
          <a:p>
            <a:r>
              <a:rPr lang="es-ES"/>
              <a:t>Donovan et al., ESA-ATMOS 2021</a:t>
            </a:r>
            <a:endParaRPr lang="en-US"/>
          </a:p>
        </p:txBody>
      </p:sp>
      <p:sp>
        <p:nvSpPr>
          <p:cNvPr id="6" name="Slide Number Placeholder 5"/>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4193292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6DB912-F57E-41C0-BBB3-001DD2AB4B39}" type="datetime1">
              <a:rPr lang="en-US" smtClean="0"/>
              <a:t>11/18/2021</a:t>
            </a:fld>
            <a:endParaRPr lang="en-US"/>
          </a:p>
        </p:txBody>
      </p:sp>
      <p:sp>
        <p:nvSpPr>
          <p:cNvPr id="5" name="Footer Placeholder 4"/>
          <p:cNvSpPr>
            <a:spLocks noGrp="1"/>
          </p:cNvSpPr>
          <p:nvPr>
            <p:ph type="ftr" sz="quarter" idx="11"/>
          </p:nvPr>
        </p:nvSpPr>
        <p:spPr/>
        <p:txBody>
          <a:bodyPr/>
          <a:lstStyle/>
          <a:p>
            <a:r>
              <a:rPr lang="es-ES"/>
              <a:t>Donovan et al., ESA-ATMOS 2021</a:t>
            </a:r>
            <a:endParaRPr lang="en-US"/>
          </a:p>
        </p:txBody>
      </p:sp>
      <p:sp>
        <p:nvSpPr>
          <p:cNvPr id="6" name="Slide Number Placeholder 5"/>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2822727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C777AB-5126-4669-B8DE-A1A8F68BFE40}" type="datetime1">
              <a:rPr lang="en-US" smtClean="0"/>
              <a:t>11/18/2021</a:t>
            </a:fld>
            <a:endParaRPr lang="en-US"/>
          </a:p>
        </p:txBody>
      </p:sp>
      <p:sp>
        <p:nvSpPr>
          <p:cNvPr id="5" name="Footer Placeholder 4"/>
          <p:cNvSpPr>
            <a:spLocks noGrp="1"/>
          </p:cNvSpPr>
          <p:nvPr>
            <p:ph type="ftr" sz="quarter" idx="11"/>
          </p:nvPr>
        </p:nvSpPr>
        <p:spPr/>
        <p:txBody>
          <a:bodyPr/>
          <a:lstStyle/>
          <a:p>
            <a:r>
              <a:rPr lang="es-ES"/>
              <a:t>Donovan et al., ESA-ATMOS 2021</a:t>
            </a:r>
            <a:endParaRPr lang="en-US"/>
          </a:p>
        </p:txBody>
      </p:sp>
      <p:sp>
        <p:nvSpPr>
          <p:cNvPr id="6" name="Slide Number Placeholder 5"/>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2368708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3E50968-5B9A-D347-81CC-D2D6D68EF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164765" y="5141327"/>
            <a:ext cx="880331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162319" y="4523981"/>
            <a:ext cx="6014324" cy="566666"/>
          </a:xfrm>
        </p:spPr>
        <p:txBody>
          <a:bodyPr anchor="b" anchorCtr="0">
            <a:noAutofit/>
          </a:bodyPr>
          <a:lstStyle>
            <a:lvl1pPr>
              <a:defRPr sz="2100"/>
            </a:lvl1pPr>
          </a:lstStyle>
          <a:p>
            <a:r>
              <a:rPr lang="en-GB" noProof="0" dirty="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7023754" y="5091758"/>
            <a:ext cx="1946102" cy="1315441"/>
          </a:xfrm>
        </p:spPr>
        <p:txBody>
          <a:bodyPr lIns="0" rIns="0" anchor="ctr"/>
          <a:lstStyle>
            <a:lvl1pPr algn="r">
              <a:lnSpc>
                <a:spcPct val="150000"/>
              </a:lnSpc>
              <a:defRPr sz="9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170016" y="6572055"/>
            <a:ext cx="696069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91787" y="6202583"/>
            <a:ext cx="1911101" cy="184666"/>
          </a:xfrm>
          <a:prstGeom prst="rect">
            <a:avLst/>
          </a:prstGeom>
          <a:noFill/>
        </p:spPr>
        <p:txBody>
          <a:bodyPr wrap="none" rtlCol="0">
            <a:spAutoFit/>
          </a:bodyPr>
          <a:lstStyle/>
          <a:p>
            <a:r>
              <a:rPr lang="en-GB" sz="60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2465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2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8B3F6C4-EC92-3446-A6C0-C92D8756B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17" y="1"/>
            <a:ext cx="9191065" cy="6893299"/>
          </a:xfrm>
          <a:prstGeom prst="rect">
            <a:avLst/>
          </a:prstGeom>
        </p:spPr>
      </p:pic>
      <p:sp>
        <p:nvSpPr>
          <p:cNvPr id="64" name="Rectangle 6"/>
          <p:cNvSpPr>
            <a:spLocks noGrp="1" noChangeArrowheads="1"/>
          </p:cNvSpPr>
          <p:nvPr userDrawn="1">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4133410" y="6201716"/>
            <a:ext cx="4834666"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r>
              <a:rPr lang="en-GB" sz="825" noProof="1">
                <a:solidFill>
                  <a:srgbClr val="8197A6"/>
                </a:solidFill>
                <a:latin typeface="Arial" charset="0"/>
                <a:ea typeface="Arial" charset="0"/>
                <a:cs typeface="Arial" charset="0"/>
              </a:rPr>
              <a:t>Name | Short title | Aeolus Cal/Val &amp; Science Workshop | 2-6 Nov. 2020 | Slide  </a:t>
            </a:r>
            <a:fld id="{BBA2E11D-44E1-43DD-A173-928128880055}" type="slidenum">
              <a:rPr lang="en-GB" sz="825" noProof="1" smtClean="0">
                <a:solidFill>
                  <a:srgbClr val="8197A6"/>
                </a:solidFill>
                <a:latin typeface="Arial" charset="0"/>
                <a:ea typeface="Arial" charset="0"/>
                <a:cs typeface="Arial" charset="0"/>
              </a:rPr>
              <a:pPr lvl="2" algn="r">
                <a:spcBef>
                  <a:spcPct val="50000"/>
                </a:spcBef>
              </a:pPr>
              <a:t>‹#›</a:t>
            </a:fld>
            <a:endParaRPr lang="en-GB" sz="825"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163697" y="1097915"/>
            <a:ext cx="8821427" cy="509799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5" name="Rectangle 34">
            <a:extLst>
              <a:ext uri="{FF2B5EF4-FFF2-40B4-BE49-F238E27FC236}">
                <a16:creationId xmlns:a16="http://schemas.microsoft.com/office/drawing/2014/main" id="{A5D16F4D-ACC4-1145-8E4A-EDE927345297}"/>
              </a:ext>
            </a:extLst>
          </p:cNvPr>
          <p:cNvSpPr/>
          <p:nvPr userDrawn="1"/>
        </p:nvSpPr>
        <p:spPr>
          <a:xfrm>
            <a:off x="-18217" y="6452461"/>
            <a:ext cx="9191065" cy="440839"/>
          </a:xfrm>
          <a:prstGeom prst="rect">
            <a:avLst/>
          </a:prstGeom>
          <a:solidFill>
            <a:srgbClr val="407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170016" y="6572055"/>
            <a:ext cx="696069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035886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9148924"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lt1">
                  <a:alpha val="60000"/>
                </a:schemeClr>
              </a:solidFill>
            </a:endParaRPr>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163696" y="882192"/>
            <a:ext cx="8822747"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170016" y="6572055"/>
            <a:ext cx="696069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56472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3"/>
          <a:stretch/>
        </p:blipFill>
        <p:spPr>
          <a:xfrm>
            <a:off x="1" y="-1"/>
            <a:ext cx="9143999" cy="6858001"/>
          </a:xfrm>
          <a:prstGeom prst="rect">
            <a:avLst/>
          </a:prstGeom>
        </p:spPr>
      </p:pic>
      <p:cxnSp>
        <p:nvCxnSpPr>
          <p:cNvPr id="61" name="Straight Connector 60"/>
          <p:cNvCxnSpPr/>
          <p:nvPr userDrawn="1"/>
        </p:nvCxnSpPr>
        <p:spPr>
          <a:xfrm>
            <a:off x="163697" y="9976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163696" y="1045139"/>
            <a:ext cx="8822747" cy="5372021"/>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170016" y="6572055"/>
            <a:ext cx="696069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46564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9144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163696" y="882192"/>
            <a:ext cx="8822747"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170016" y="6572055"/>
            <a:ext cx="696069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35534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9144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1045822"/>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3823458920"/>
              </p:ext>
            </p:extLst>
          </p:nvPr>
        </p:nvGraphicFramePr>
        <p:xfrm>
          <a:off x="208706" y="1348841"/>
          <a:ext cx="8718206"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170016" y="6572055"/>
            <a:ext cx="696069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1012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9144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2563496009"/>
              </p:ext>
            </p:extLst>
          </p:nvPr>
        </p:nvGraphicFramePr>
        <p:xfrm>
          <a:off x="208706" y="1244314"/>
          <a:ext cx="8718206"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170016" y="6572055"/>
            <a:ext cx="696069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9804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9144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163696" y="882192"/>
            <a:ext cx="8822747"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64118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A5D86E-D000-4BA0-979B-17739A7B33D8}" type="datetime1">
              <a:rPr lang="en-US" smtClean="0"/>
              <a:t>11/18/2021</a:t>
            </a:fld>
            <a:endParaRPr lang="en-US"/>
          </a:p>
        </p:txBody>
      </p:sp>
      <p:sp>
        <p:nvSpPr>
          <p:cNvPr id="5" name="Footer Placeholder 4"/>
          <p:cNvSpPr>
            <a:spLocks noGrp="1"/>
          </p:cNvSpPr>
          <p:nvPr>
            <p:ph type="ftr" sz="quarter" idx="11"/>
          </p:nvPr>
        </p:nvSpPr>
        <p:spPr/>
        <p:txBody>
          <a:bodyPr/>
          <a:lstStyle/>
          <a:p>
            <a:r>
              <a:rPr lang="es-ES"/>
              <a:t>Donovan et al., ESA-ATMOS 2021</a:t>
            </a:r>
            <a:endParaRPr lang="en-US"/>
          </a:p>
        </p:txBody>
      </p:sp>
      <p:sp>
        <p:nvSpPr>
          <p:cNvPr id="6" name="Slide Number Placeholder 5"/>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388917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9144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163696" y="882192"/>
            <a:ext cx="8822747"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170016" y="6572055"/>
            <a:ext cx="696069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078006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9144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163696" y="1673225"/>
            <a:ext cx="4341632" cy="4318000"/>
          </a:xfrm>
        </p:spPr>
        <p:txBody>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4657722" y="1673225"/>
            <a:ext cx="4332274" cy="4318000"/>
          </a:xfrm>
        </p:spPr>
        <p:txBody>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170016" y="6572055"/>
            <a:ext cx="696069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13313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4924" y="-2"/>
            <a:ext cx="9148924"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chemeClr val="bg1"/>
                </a:solidFill>
                <a:latin typeface="Arial" charset="0"/>
                <a:ea typeface="Arial" charset="0"/>
                <a:cs typeface="Arial" charset="0"/>
              </a:rPr>
              <a:pPr lvl="2" algn="r">
                <a:spcBef>
                  <a:spcPct val="50000"/>
                </a:spcBef>
              </a:pPr>
              <a:t>‹#›</a:t>
            </a:fld>
            <a:endParaRPr lang="en-GB" sz="6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163696" y="882192"/>
            <a:ext cx="8822747"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170016" y="6572055"/>
            <a:ext cx="696069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237903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4924" y="-2"/>
            <a:ext cx="9148924"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chemeClr val="bg1"/>
                </a:solidFill>
                <a:latin typeface="Arial" charset="0"/>
                <a:ea typeface="Arial" charset="0"/>
                <a:cs typeface="Arial" charset="0"/>
              </a:rPr>
              <a:pPr lvl="2" algn="r">
                <a:spcBef>
                  <a:spcPct val="50000"/>
                </a:spcBef>
              </a:pPr>
              <a:t>‹#›</a:t>
            </a:fld>
            <a:endParaRPr lang="en-GB" sz="6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163696" y="882193"/>
            <a:ext cx="8822747"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170016" y="6572055"/>
            <a:ext cx="696069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185719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4924" y="-2"/>
            <a:ext cx="9148924"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chemeClr val="bg1"/>
                </a:solidFill>
                <a:latin typeface="Arial" charset="0"/>
                <a:ea typeface="Arial" charset="0"/>
                <a:cs typeface="Arial" charset="0"/>
              </a:rPr>
              <a:pPr lvl="2" algn="r">
                <a:spcBef>
                  <a:spcPct val="50000"/>
                </a:spcBef>
              </a:pPr>
              <a:t>‹#›</a:t>
            </a:fld>
            <a:endParaRPr lang="en-GB" sz="6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163696" y="882193"/>
            <a:ext cx="8822747"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170016" y="6572055"/>
            <a:ext cx="696069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60795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4924" y="-2"/>
            <a:ext cx="9148924"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chemeClr val="bg1"/>
                </a:solidFill>
                <a:latin typeface="Arial" charset="0"/>
                <a:ea typeface="Arial" charset="0"/>
                <a:cs typeface="Arial" charset="0"/>
              </a:rPr>
              <a:pPr lvl="2" algn="r">
                <a:spcBef>
                  <a:spcPct val="50000"/>
                </a:spcBef>
              </a:pPr>
              <a:t>‹#›</a:t>
            </a:fld>
            <a:endParaRPr lang="en-GB" sz="6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163696" y="882192"/>
            <a:ext cx="8822747"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170016" y="6572055"/>
            <a:ext cx="696069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738183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4924" y="-2"/>
            <a:ext cx="9148924"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chemeClr val="bg1"/>
                </a:solidFill>
                <a:latin typeface="Arial" charset="0"/>
                <a:ea typeface="Arial" charset="0"/>
                <a:cs typeface="Arial" charset="0"/>
              </a:rPr>
              <a:pPr lvl="2" algn="r">
                <a:spcBef>
                  <a:spcPct val="50000"/>
                </a:spcBef>
              </a:pPr>
              <a:t>‹#›</a:t>
            </a:fld>
            <a:endParaRPr lang="en-GB" sz="6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163696" y="882192"/>
            <a:ext cx="8822747"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170016" y="6572055"/>
            <a:ext cx="696069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21865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4924" y="-2"/>
            <a:ext cx="9148924"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chemeClr val="bg1"/>
                </a:solidFill>
                <a:latin typeface="Arial" charset="0"/>
                <a:ea typeface="Arial" charset="0"/>
                <a:cs typeface="Arial" charset="0"/>
              </a:rPr>
              <a:pPr lvl="2" algn="r">
                <a:spcBef>
                  <a:spcPct val="50000"/>
                </a:spcBef>
              </a:pPr>
              <a:t>‹#›</a:t>
            </a:fld>
            <a:endParaRPr lang="en-GB" sz="6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163696" y="882192"/>
            <a:ext cx="8822747"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170016" y="6572055"/>
            <a:ext cx="696069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274448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9144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335E6F"/>
              </a:solidFill>
            </a:endParaRPr>
          </a:p>
        </p:txBody>
      </p:sp>
      <p:sp>
        <p:nvSpPr>
          <p:cNvPr id="9" name="Rectangle 8"/>
          <p:cNvSpPr/>
          <p:nvPr userDrawn="1"/>
        </p:nvSpPr>
        <p:spPr>
          <a:xfrm flipH="1">
            <a:off x="3514725" y="2011304"/>
            <a:ext cx="211455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ubtitle 2"/>
          <p:cNvSpPr txBox="1">
            <a:spLocks/>
          </p:cNvSpPr>
          <p:nvPr userDrawn="1"/>
        </p:nvSpPr>
        <p:spPr>
          <a:xfrm>
            <a:off x="3514724" y="4524206"/>
            <a:ext cx="2109586" cy="31449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50">
              <a:solidFill>
                <a:srgbClr val="8197A6"/>
              </a:solidFill>
              <a:latin typeface="Arial" charset="0"/>
              <a:ea typeface="Arial" charset="0"/>
              <a:cs typeface="Arial" charset="0"/>
            </a:endParaRPr>
          </a:p>
        </p:txBody>
      </p:sp>
      <p:sp>
        <p:nvSpPr>
          <p:cNvPr id="7" name="Subtitle 2"/>
          <p:cNvSpPr txBox="1">
            <a:spLocks/>
          </p:cNvSpPr>
          <p:nvPr userDrawn="1"/>
        </p:nvSpPr>
        <p:spPr>
          <a:xfrm>
            <a:off x="3514723" y="1740023"/>
            <a:ext cx="2114552" cy="26152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825"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3514723" y="2041526"/>
            <a:ext cx="2114552" cy="2359024"/>
          </a:xfrm>
          <a:prstGeom prst="rect">
            <a:avLst/>
          </a:prstGeom>
        </p:spPr>
        <p:txBody>
          <a:bodyPr anchor="t">
            <a:normAutofit/>
          </a:bodyPr>
          <a:lstStyle>
            <a:lvl1pPr marL="0" indent="0" algn="l">
              <a:buNone/>
              <a:defRPr sz="1605" b="0" baseline="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3514723" y="4406774"/>
            <a:ext cx="2114552" cy="423565"/>
          </a:xfrm>
          <a:prstGeom prst="rect">
            <a:avLst/>
          </a:prstGeom>
        </p:spPr>
        <p:txBody>
          <a:bodyPr anchor="ctr">
            <a:noAutofit/>
          </a:bodyPr>
          <a:lstStyle>
            <a:lvl1pPr marL="0" indent="0" algn="l">
              <a:buNone/>
              <a:defRPr sz="1125" b="0" baseline="0">
                <a:solidFill>
                  <a:schemeClr val="bg1"/>
                </a:solidFill>
                <a:latin typeface="Arial" charset="0"/>
                <a:ea typeface="Arial" charset="0"/>
                <a:cs typeface="Arial"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a:t>Click to edit Master text styles</a:t>
            </a:r>
          </a:p>
        </p:txBody>
      </p:sp>
    </p:spTree>
    <p:extLst>
      <p:ext uri="{BB962C8B-B14F-4D97-AF65-F5344CB8AC3E}">
        <p14:creationId xmlns:p14="http://schemas.microsoft.com/office/powerpoint/2010/main" val="745292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49D6A5-A715-41F7-95DC-554558A701F7}" type="datetime1">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99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71BA8-8A52-4C8E-8ACB-055B2920AC6E}" type="datetime1">
              <a:rPr lang="en-US" smtClean="0"/>
              <a:t>11/18/2021</a:t>
            </a:fld>
            <a:endParaRPr lang="en-US"/>
          </a:p>
        </p:txBody>
      </p:sp>
      <p:sp>
        <p:nvSpPr>
          <p:cNvPr id="5" name="Footer Placeholder 4"/>
          <p:cNvSpPr>
            <a:spLocks noGrp="1"/>
          </p:cNvSpPr>
          <p:nvPr>
            <p:ph type="ftr" sz="quarter" idx="11"/>
          </p:nvPr>
        </p:nvSpPr>
        <p:spPr/>
        <p:txBody>
          <a:bodyPr/>
          <a:lstStyle/>
          <a:p>
            <a:r>
              <a:rPr lang="es-ES"/>
              <a:t>Donovan et al., ESA-ATMOS 2021</a:t>
            </a:r>
            <a:endParaRPr lang="en-US"/>
          </a:p>
        </p:txBody>
      </p:sp>
      <p:sp>
        <p:nvSpPr>
          <p:cNvPr id="6" name="Slide Number Placeholder 5"/>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1531181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3ED716-F277-4656-B4C7-9EA04E8DC8B0}" type="datetime1">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734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DA213F-C9F6-4122-A8A2-DB231F58318D}" type="datetime1">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404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5E8BED-ED47-4D14-BE87-CC1AB5948C7E}" type="datetime1">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051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88C0A3-91A1-4A48-9B19-2438095DF0D1}" type="datetime1">
              <a:rPr lang="en-US" smtClean="0">
                <a:solidFill>
                  <a:prstClr val="black">
                    <a:tint val="75000"/>
                  </a:prstClr>
                </a:solidFill>
              </a:rPr>
              <a:t>11/18/2021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330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1300C4-A75A-4D89-B6DF-757D74F25353}" type="datetime1">
              <a:rPr lang="en-US" smtClean="0">
                <a:solidFill>
                  <a:prstClr val="black">
                    <a:tint val="75000"/>
                  </a:prstClr>
                </a:solidFill>
              </a:rPr>
              <a:t>11/18/2021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067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73D758-EE4D-428A-93BF-1DE9807C9FB6}" type="datetime1">
              <a:rPr lang="en-US" smtClean="0">
                <a:solidFill>
                  <a:prstClr val="black">
                    <a:tint val="75000"/>
                  </a:prstClr>
                </a:solidFill>
              </a:rPr>
              <a:t>11/18/2021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510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4DFA15-03C6-492D-9D36-297DCBFA6406}" type="datetime1">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773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393DD85-9FA4-40AC-B84E-53FD199B9815}" type="datetime1">
              <a:rPr lang="en-US" smtClean="0">
                <a:solidFill>
                  <a:prstClr val="black">
                    <a:tint val="75000"/>
                  </a:prstClr>
                </a:solidFill>
              </a:rPr>
              <a:t>11/18/2021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517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AE2FC-F0E5-410C-8C29-096D1FF2DDF9}" type="datetime1">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098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83E56F-EC23-4698-B165-331DF9DB9805}" type="datetime1">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128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BC7FE-66F6-4B70-B108-FEFB7A300E50}" type="datetime1">
              <a:rPr lang="en-US" smtClean="0"/>
              <a:t>11/18/2021</a:t>
            </a:fld>
            <a:endParaRPr lang="en-US"/>
          </a:p>
        </p:txBody>
      </p:sp>
      <p:sp>
        <p:nvSpPr>
          <p:cNvPr id="6" name="Footer Placeholder 5"/>
          <p:cNvSpPr>
            <a:spLocks noGrp="1"/>
          </p:cNvSpPr>
          <p:nvPr>
            <p:ph type="ftr" sz="quarter" idx="11"/>
          </p:nvPr>
        </p:nvSpPr>
        <p:spPr/>
        <p:txBody>
          <a:bodyPr/>
          <a:lstStyle/>
          <a:p>
            <a:r>
              <a:rPr lang="es-ES"/>
              <a:t>Donovan et al., ESA-ATMOS 2021</a:t>
            </a:r>
            <a:endParaRPr lang="en-US"/>
          </a:p>
        </p:txBody>
      </p:sp>
      <p:sp>
        <p:nvSpPr>
          <p:cNvPr id="7" name="Slide Number Placeholder 6"/>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2680458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defRPr sz="1200"/>
            </a:lvl1pPr>
            <a:lvl2pPr>
              <a:defRPr sz="1050"/>
            </a:lvl2pPr>
            <a:lvl3pPr>
              <a:defRPr sz="900"/>
            </a:lvl3pPr>
            <a:lvl4pPr>
              <a:defRPr sz="900"/>
            </a:lvl4pPr>
            <a:lvl5pPr>
              <a:defRPr sz="900"/>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platzhalter 2"/>
          <p:cNvSpPr>
            <a:spLocks noGrp="1"/>
          </p:cNvSpPr>
          <p:nvPr>
            <p:ph type="title"/>
          </p:nvPr>
        </p:nvSpPr>
        <p:spPr>
          <a:xfrm>
            <a:off x="539752" y="76206"/>
            <a:ext cx="5904458" cy="608823"/>
          </a:xfrm>
          <a:prstGeom prst="rect">
            <a:avLst/>
          </a:prstGeom>
        </p:spPr>
        <p:txBody>
          <a:bodyPr vert="horz" lIns="91440" tIns="45720" rIns="91440" bIns="45720" rtlCol="0" anchor="ctr">
            <a:noAutofit/>
          </a:bodyPr>
          <a:lstStyle>
            <a:lvl1pPr>
              <a:defRPr sz="1500"/>
            </a:lvl1pPr>
          </a:lstStyle>
          <a:p>
            <a:r>
              <a:rPr lang="de-DE" dirty="0"/>
              <a:t>Titelmasterformat durch Klicken bearbeiten</a:t>
            </a:r>
          </a:p>
        </p:txBody>
      </p:sp>
    </p:spTree>
    <p:extLst>
      <p:ext uri="{BB962C8B-B14F-4D97-AF65-F5344CB8AC3E}">
        <p14:creationId xmlns:p14="http://schemas.microsoft.com/office/powerpoint/2010/main" val="508957433"/>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9_タイトルとコンテンツ">
    <p:spTree>
      <p:nvGrpSpPr>
        <p:cNvPr id="1" name=""/>
        <p:cNvGrpSpPr/>
        <p:nvPr/>
      </p:nvGrpSpPr>
      <p:grpSpPr>
        <a:xfrm>
          <a:off x="0" y="0"/>
          <a:ext cx="0" cy="0"/>
          <a:chOff x="0" y="0"/>
          <a:chExt cx="0" cy="0"/>
        </a:xfrm>
      </p:grpSpPr>
      <p:pic>
        <p:nvPicPr>
          <p:cNvPr id="3" name="Picture 16" descr="ja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3" y="152400"/>
            <a:ext cx="8112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17"/>
          <p:cNvSpPr>
            <a:spLocks noChangeShapeType="1"/>
          </p:cNvSpPr>
          <p:nvPr/>
        </p:nvSpPr>
        <p:spPr bwMode="auto">
          <a:xfrm>
            <a:off x="609600" y="1373188"/>
            <a:ext cx="8001000" cy="0"/>
          </a:xfrm>
          <a:prstGeom prst="line">
            <a:avLst/>
          </a:prstGeom>
          <a:noFill/>
          <a:ln w="57150" cmpd="thinThick">
            <a:solidFill>
              <a:schemeClr val="accent2"/>
            </a:solidFill>
            <a:round/>
            <a:headEnd/>
            <a:tailEnd/>
          </a:ln>
          <a:effectLst/>
        </p:spPr>
        <p:txBody>
          <a:bodyPr wrap="none" anchor="ctr"/>
          <a:lstStyle/>
          <a:p>
            <a:pPr eaLnBrk="1" fontAlgn="auto" hangingPunct="1">
              <a:spcBef>
                <a:spcPts val="0"/>
              </a:spcBef>
              <a:spcAft>
                <a:spcPts val="0"/>
              </a:spcAft>
              <a:defRPr/>
            </a:pPr>
            <a:endParaRPr lang="ja-JP" altLang="en-US" sz="1350">
              <a:solidFill>
                <a:srgbClr val="000000"/>
              </a:solidFill>
              <a:latin typeface="Times New Roman" pitchFamily="18" charset="0"/>
              <a:ea typeface="ＭＳ Ｐゴシック"/>
            </a:endParaRPr>
          </a:p>
        </p:txBody>
      </p:sp>
      <p:pic>
        <p:nvPicPr>
          <p:cNvPr id="5" name="Picture 18" descr="nict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47638"/>
            <a:ext cx="92710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3" y="152406"/>
            <a:ext cx="109696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EC4_RGB"/>
          <p:cNvPicPr preferRelativeResize="0">
            <a:picLocks noChangeArrowheads="1"/>
          </p:cNvPicPr>
          <p:nvPr userDrawn="1"/>
        </p:nvPicPr>
        <p:blipFill>
          <a:blip r:embed="rId5">
            <a:extLst>
              <a:ext uri="{28A0092B-C50C-407E-A947-70E740481C1C}">
                <a14:useLocalDpi xmlns:a14="http://schemas.microsoft.com/office/drawing/2010/main" val="0"/>
              </a:ext>
            </a:extLst>
          </a:blip>
          <a:srcRect l="23068" t="4889" b="48888"/>
          <a:stretch>
            <a:fillRect/>
          </a:stretch>
        </p:blipFill>
        <p:spPr bwMode="auto">
          <a:xfrm>
            <a:off x="1676400" y="76200"/>
            <a:ext cx="1143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17" descr="EarthCARE1.bmp"/>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57503" y="142881"/>
            <a:ext cx="35972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lstStyle/>
          <a:p>
            <a:r>
              <a:rPr lang="ja-JP" altLang="en-US" dirty="0"/>
              <a:t>マスタ タイトルの書式設定</a:t>
            </a:r>
          </a:p>
        </p:txBody>
      </p:sp>
      <p:sp>
        <p:nvSpPr>
          <p:cNvPr id="9" name="日付プレースホルダ 3"/>
          <p:cNvSpPr>
            <a:spLocks noGrp="1"/>
          </p:cNvSpPr>
          <p:nvPr>
            <p:ph type="dt" sz="half" idx="10"/>
          </p:nvPr>
        </p:nvSpPr>
        <p:spPr/>
        <p:txBody>
          <a:bodyPr/>
          <a:lstStyle>
            <a:lvl1pPr>
              <a:defRPr/>
            </a:lvl1pPr>
          </a:lstStyle>
          <a:p>
            <a:fld id="{578DD343-795A-4CEC-8B1E-FDCFBB52B8A3}" type="datetime1">
              <a:rPr lang="en-US" altLang="ja-JP" smtClean="0">
                <a:solidFill>
                  <a:prstClr val="black">
                    <a:tint val="75000"/>
                  </a:prstClr>
                </a:solidFill>
              </a:rPr>
              <a:t>11/18/2021</a:t>
            </a:fld>
            <a:endParaRPr lang="en-US" altLang="ja-JP">
              <a:solidFill>
                <a:prstClr val="black">
                  <a:tint val="75000"/>
                </a:prstClr>
              </a:solidFill>
            </a:endParaRPr>
          </a:p>
        </p:txBody>
      </p:sp>
      <p:sp>
        <p:nvSpPr>
          <p:cNvPr id="10" name="フッター プレースホルダ 4"/>
          <p:cNvSpPr>
            <a:spLocks noGrp="1"/>
          </p:cNvSpPr>
          <p:nvPr>
            <p:ph type="ftr" sz="quarter" idx="11"/>
          </p:nvPr>
        </p:nvSpPr>
        <p:spPr/>
        <p:txBody>
          <a:bodyPr/>
          <a:lstStyle>
            <a:lvl1pPr>
              <a:defRPr/>
            </a:lvl1pPr>
          </a:lstStyle>
          <a:p>
            <a:pPr>
              <a:defRPr/>
            </a:pPr>
            <a:r>
              <a:rPr lang="es-ES" altLang="ja-JP">
                <a:solidFill>
                  <a:prstClr val="black">
                    <a:tint val="75000"/>
                  </a:prstClr>
                </a:solidFill>
              </a:rPr>
              <a:t>Donovan et al., ESA-ATMOS 2021</a:t>
            </a:r>
            <a:endParaRPr lang="en-US" altLang="ja-JP">
              <a:solidFill>
                <a:prstClr val="black">
                  <a:tint val="75000"/>
                </a:prstClr>
              </a:solidFill>
            </a:endParaRPr>
          </a:p>
        </p:txBody>
      </p:sp>
      <p:sp>
        <p:nvSpPr>
          <p:cNvPr id="11" name="スライド番号プレースホルダ 5"/>
          <p:cNvSpPr>
            <a:spLocks noGrp="1"/>
          </p:cNvSpPr>
          <p:nvPr>
            <p:ph type="sldNum" sz="quarter" idx="12"/>
          </p:nvPr>
        </p:nvSpPr>
        <p:spPr/>
        <p:txBody>
          <a:bodyPr/>
          <a:lstStyle>
            <a:lvl1pPr>
              <a:defRPr/>
            </a:lvl1pPr>
          </a:lstStyle>
          <a:p>
            <a:fld id="{EE77572B-BE52-41DD-A44E-4ADD04A4E2C9}" type="slidenum">
              <a:rPr lang="ja-JP" altLang="en-US">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514775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rea 2">
    <p:spTree>
      <p:nvGrpSpPr>
        <p:cNvPr id="1" name=""/>
        <p:cNvGrpSpPr/>
        <p:nvPr/>
      </p:nvGrpSpPr>
      <p:grpSpPr>
        <a:xfrm>
          <a:off x="0" y="0"/>
          <a:ext cx="0" cy="0"/>
          <a:chOff x="0" y="0"/>
          <a:chExt cx="0" cy="0"/>
        </a:xfrm>
      </p:grpSpPr>
      <p:sp>
        <p:nvSpPr>
          <p:cNvPr id="2" name="Rectangle 28"/>
          <p:cNvSpPr>
            <a:spLocks noGrp="1" noChangeArrowheads="1"/>
          </p:cNvSpPr>
          <p:nvPr>
            <p:ph type="ftr" sz="quarter" idx="3"/>
          </p:nvPr>
        </p:nvSpPr>
        <p:spPr bwMode="gray">
          <a:xfrm>
            <a:off x="293673" y="6149036"/>
            <a:ext cx="2261838"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a:lnSpc>
                <a:spcPct val="90000"/>
              </a:lnSpc>
              <a:spcBef>
                <a:spcPct val="0"/>
              </a:spcBef>
              <a:tabLst>
                <a:tab pos="1888331" algn="r"/>
              </a:tabLst>
              <a:defRPr sz="600">
                <a:solidFill>
                  <a:srgbClr val="DF0024"/>
                </a:solidFill>
              </a:defRPr>
            </a:lvl1pPr>
          </a:lstStyle>
          <a:p>
            <a:r>
              <a:rPr lang="es-ES" altLang="es-ES"/>
              <a:t>Donovan et al., ESA-ATMOS 2021</a:t>
            </a:r>
            <a:endParaRPr lang="en-US" altLang="es-ES" dirty="0"/>
          </a:p>
        </p:txBody>
      </p:sp>
      <p:sp>
        <p:nvSpPr>
          <p:cNvPr id="3" name="Rectangle 18"/>
          <p:cNvSpPr>
            <a:spLocks noGrp="1" noChangeArrowheads="1"/>
          </p:cNvSpPr>
          <p:nvPr>
            <p:ph type="dt" sz="half" idx="2"/>
          </p:nvPr>
        </p:nvSpPr>
        <p:spPr bwMode="gray">
          <a:xfrm>
            <a:off x="3060767" y="6149036"/>
            <a:ext cx="658653"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a:lnSpc>
                <a:spcPct val="90000"/>
              </a:lnSpc>
              <a:spcBef>
                <a:spcPct val="0"/>
              </a:spcBef>
              <a:defRPr sz="675">
                <a:solidFill>
                  <a:srgbClr val="DF0024"/>
                </a:solidFill>
              </a:defRPr>
            </a:lvl1pPr>
          </a:lstStyle>
          <a:p>
            <a:fld id="{50CDFA25-AA4A-475C-9E71-9B69A1594DDF}" type="datetime1">
              <a:rPr lang="en-US" altLang="es-ES" sz="600" smtClean="0"/>
              <a:t>11/18/2021</a:t>
            </a:fld>
            <a:endParaRPr lang="en-US" altLang="es-ES" sz="600" dirty="0"/>
          </a:p>
        </p:txBody>
      </p:sp>
      <p:sp>
        <p:nvSpPr>
          <p:cNvPr id="20" name="Rectangle 7"/>
          <p:cNvSpPr>
            <a:spLocks noGrp="1" noChangeArrowheads="1"/>
          </p:cNvSpPr>
          <p:nvPr>
            <p:ph type="title" hasCustomPrompt="1"/>
          </p:nvPr>
        </p:nvSpPr>
        <p:spPr>
          <a:xfrm>
            <a:off x="261462" y="346508"/>
            <a:ext cx="7693818" cy="575310"/>
          </a:xfrm>
        </p:spPr>
        <p:txBody>
          <a:bodyPr/>
          <a:lstStyle/>
          <a:p>
            <a:pPr>
              <a:defRPr/>
            </a:pPr>
            <a:r>
              <a:rPr lang="es-ES_tradnl" dirty="0"/>
              <a:t>MAIN TITLE VERDANA 28</a:t>
            </a:r>
            <a:endParaRPr lang="en-US" dirty="0"/>
          </a:p>
        </p:txBody>
      </p:sp>
      <p:sp>
        <p:nvSpPr>
          <p:cNvPr id="21" name="9 Marcador de texto"/>
          <p:cNvSpPr>
            <a:spLocks noGrp="1"/>
          </p:cNvSpPr>
          <p:nvPr>
            <p:ph type="body" sz="quarter" idx="13" hasCustomPrompt="1"/>
          </p:nvPr>
        </p:nvSpPr>
        <p:spPr>
          <a:xfrm>
            <a:off x="268608" y="244406"/>
            <a:ext cx="7716679" cy="270838"/>
          </a:xfrm>
        </p:spPr>
        <p:txBody>
          <a:bodyPr/>
          <a:lstStyle>
            <a:lvl1pPr>
              <a:defRPr sz="675" b="1">
                <a:solidFill>
                  <a:srgbClr val="8B8D8E"/>
                </a:solidFill>
              </a:defRPr>
            </a:lvl1pPr>
          </a:lstStyle>
          <a:p>
            <a:pPr lvl="0"/>
            <a:r>
              <a:rPr lang="es-ES" dirty="0"/>
              <a:t>SECTION</a:t>
            </a:r>
          </a:p>
        </p:txBody>
      </p:sp>
      <p:sp>
        <p:nvSpPr>
          <p:cNvPr id="22" name="21 Marcador de posición de imagen"/>
          <p:cNvSpPr>
            <a:spLocks noGrp="1"/>
          </p:cNvSpPr>
          <p:nvPr>
            <p:ph type="pic" sz="quarter" idx="17" hasCustomPrompt="1"/>
          </p:nvPr>
        </p:nvSpPr>
        <p:spPr>
          <a:xfrm>
            <a:off x="6860858" y="1491616"/>
            <a:ext cx="2011680" cy="1800224"/>
          </a:xfrm>
          <a:solidFill>
            <a:srgbClr val="8B8D8E"/>
          </a:solidFill>
        </p:spPr>
        <p:txBody>
          <a:bodyPr anchor="ctr" anchorCtr="0"/>
          <a:lstStyle>
            <a:lvl1pPr algn="ctr">
              <a:defRPr/>
            </a:lvl1pPr>
          </a:lstStyle>
          <a:p>
            <a:r>
              <a:rPr lang="es-ES" dirty="0" err="1"/>
              <a:t>Insert</a:t>
            </a:r>
            <a:r>
              <a:rPr lang="es-ES" dirty="0"/>
              <a:t> </a:t>
            </a:r>
            <a:r>
              <a:rPr lang="es-ES" dirty="0" err="1"/>
              <a:t>imageñ</a:t>
            </a:r>
            <a:endParaRPr lang="es-ES" dirty="0"/>
          </a:p>
        </p:txBody>
      </p:sp>
      <p:sp>
        <p:nvSpPr>
          <p:cNvPr id="23" name="21 Marcador de posición de imagen"/>
          <p:cNvSpPr>
            <a:spLocks noGrp="1"/>
          </p:cNvSpPr>
          <p:nvPr>
            <p:ph type="pic" sz="quarter" idx="16" hasCustomPrompt="1"/>
          </p:nvPr>
        </p:nvSpPr>
        <p:spPr>
          <a:xfrm>
            <a:off x="4677728" y="1491616"/>
            <a:ext cx="2017395" cy="1800224"/>
          </a:xfrm>
          <a:solidFill>
            <a:srgbClr val="8B8D8E"/>
          </a:solidFill>
        </p:spPr>
        <p:txBody>
          <a:bodyPr anchor="ctr" anchorCtr="0"/>
          <a:lstStyle>
            <a:lvl1pPr algn="ctr">
              <a:defRPr/>
            </a:lvl1pPr>
          </a:lstStyle>
          <a:p>
            <a:r>
              <a:rPr lang="es-ES" dirty="0" err="1"/>
              <a:t>Insert</a:t>
            </a:r>
            <a:r>
              <a:rPr lang="es-ES" dirty="0"/>
              <a:t> </a:t>
            </a:r>
            <a:r>
              <a:rPr lang="es-ES" dirty="0" err="1"/>
              <a:t>image</a:t>
            </a:r>
            <a:endParaRPr lang="es-ES" dirty="0"/>
          </a:p>
        </p:txBody>
      </p:sp>
      <p:sp>
        <p:nvSpPr>
          <p:cNvPr id="24" name="21 Marcador de posición de imagen"/>
          <p:cNvSpPr>
            <a:spLocks noGrp="1"/>
          </p:cNvSpPr>
          <p:nvPr>
            <p:ph type="pic" sz="quarter" idx="15" hasCustomPrompt="1"/>
          </p:nvPr>
        </p:nvSpPr>
        <p:spPr>
          <a:xfrm>
            <a:off x="2500313" y="1491616"/>
            <a:ext cx="2017395" cy="1800224"/>
          </a:xfrm>
          <a:solidFill>
            <a:srgbClr val="8B8D8E"/>
          </a:solidFill>
        </p:spPr>
        <p:txBody>
          <a:bodyPr anchor="ctr" anchorCtr="0"/>
          <a:lstStyle>
            <a:lvl1pPr algn="ctr">
              <a:defRPr/>
            </a:lvl1pPr>
          </a:lstStyle>
          <a:p>
            <a:r>
              <a:rPr lang="es-ES" dirty="0" err="1"/>
              <a:t>Insert</a:t>
            </a:r>
            <a:r>
              <a:rPr lang="es-ES" dirty="0"/>
              <a:t> </a:t>
            </a:r>
            <a:r>
              <a:rPr lang="es-ES" dirty="0" err="1"/>
              <a:t>image</a:t>
            </a:r>
            <a:endParaRPr lang="es-ES" dirty="0"/>
          </a:p>
        </p:txBody>
      </p:sp>
      <p:sp>
        <p:nvSpPr>
          <p:cNvPr id="25" name="21 Marcador de posición de imagen"/>
          <p:cNvSpPr>
            <a:spLocks noGrp="1"/>
          </p:cNvSpPr>
          <p:nvPr>
            <p:ph type="pic" sz="quarter" idx="14" hasCustomPrompt="1"/>
          </p:nvPr>
        </p:nvSpPr>
        <p:spPr>
          <a:xfrm>
            <a:off x="300038" y="1491616"/>
            <a:ext cx="2034540" cy="1800224"/>
          </a:xfrm>
          <a:solidFill>
            <a:srgbClr val="8B8D8E"/>
          </a:solidFill>
        </p:spPr>
        <p:txBody>
          <a:bodyPr anchor="ctr" anchorCtr="0"/>
          <a:lstStyle>
            <a:lvl1pPr algn="ctr">
              <a:defRPr/>
            </a:lvl1pPr>
          </a:lstStyle>
          <a:p>
            <a:r>
              <a:rPr lang="es-ES" dirty="0" err="1"/>
              <a:t>Insert</a:t>
            </a:r>
            <a:r>
              <a:rPr lang="es-ES" dirty="0"/>
              <a:t> </a:t>
            </a:r>
            <a:r>
              <a:rPr lang="es-ES" dirty="0" err="1"/>
              <a:t>image</a:t>
            </a:r>
            <a:endParaRPr lang="es-ES" dirty="0"/>
          </a:p>
        </p:txBody>
      </p:sp>
      <p:sp>
        <p:nvSpPr>
          <p:cNvPr id="26" name="35 Marcador de texto"/>
          <p:cNvSpPr>
            <a:spLocks noGrp="1"/>
          </p:cNvSpPr>
          <p:nvPr>
            <p:ph type="body" sz="quarter" idx="23" hasCustomPrompt="1"/>
          </p:nvPr>
        </p:nvSpPr>
        <p:spPr>
          <a:xfrm>
            <a:off x="4677728" y="3657600"/>
            <a:ext cx="2017395" cy="1034416"/>
          </a:xfrm>
        </p:spPr>
        <p:txBody>
          <a:bodyPr/>
          <a:lstStyle>
            <a:lvl1pPr>
              <a:defRPr sz="750"/>
            </a:lvl1pPr>
          </a:lstStyle>
          <a:p>
            <a:pPr lvl="0"/>
            <a:r>
              <a:rPr lang="es-ES" dirty="0"/>
              <a:t>Sed </a:t>
            </a:r>
            <a:r>
              <a:rPr lang="es-ES" dirty="0" err="1"/>
              <a:t>risus</a:t>
            </a:r>
            <a:r>
              <a:rPr lang="es-ES" dirty="0"/>
              <a:t> </a:t>
            </a:r>
            <a:r>
              <a:rPr lang="es-ES" dirty="0" err="1"/>
              <a:t>sem</a:t>
            </a:r>
            <a:r>
              <a:rPr lang="es-ES" dirty="0"/>
              <a:t>, </a:t>
            </a:r>
            <a:r>
              <a:rPr lang="es-ES" dirty="0" err="1"/>
              <a:t>feugiat</a:t>
            </a:r>
            <a:r>
              <a:rPr lang="es-ES" dirty="0"/>
              <a:t> </a:t>
            </a:r>
            <a:r>
              <a:rPr lang="es-ES" dirty="0" err="1"/>
              <a:t>nec</a:t>
            </a:r>
            <a:r>
              <a:rPr lang="es-ES" dirty="0"/>
              <a:t>, </a:t>
            </a:r>
            <a:r>
              <a:rPr lang="es-ES" dirty="0" err="1"/>
              <a:t>risus</a:t>
            </a:r>
            <a:r>
              <a:rPr lang="es-ES" dirty="0"/>
              <a:t> </a:t>
            </a:r>
            <a:r>
              <a:rPr lang="es-ES" dirty="0" err="1"/>
              <a:t>sem</a:t>
            </a:r>
            <a:r>
              <a:rPr lang="es-ES" dirty="0"/>
              <a:t> et </a:t>
            </a:r>
            <a:r>
              <a:rPr lang="es-ES" dirty="0" err="1"/>
              <a:t>turpis</a:t>
            </a:r>
            <a:r>
              <a:rPr lang="es-ES" dirty="0"/>
              <a:t> </a:t>
            </a:r>
            <a:r>
              <a:rPr lang="es-ES" dirty="0" err="1"/>
              <a:t>aliquam</a:t>
            </a:r>
            <a:r>
              <a:rPr lang="es-ES" dirty="0"/>
              <a:t> </a:t>
            </a:r>
            <a:r>
              <a:rPr lang="es-ES" dirty="0" err="1"/>
              <a:t>varius</a:t>
            </a:r>
            <a:r>
              <a:rPr lang="es-ES" dirty="0"/>
              <a:t>, sed </a:t>
            </a:r>
            <a:r>
              <a:rPr lang="es-ES" dirty="0" err="1"/>
              <a:t>risus</a:t>
            </a:r>
            <a:r>
              <a:rPr lang="es-ES" dirty="0"/>
              <a:t> </a:t>
            </a:r>
            <a:r>
              <a:rPr lang="es-ES" dirty="0" err="1"/>
              <a:t>sem</a:t>
            </a:r>
            <a:r>
              <a:rPr lang="es-ES" dirty="0"/>
              <a:t> </a:t>
            </a:r>
            <a:r>
              <a:rPr lang="es-ES" dirty="0" err="1"/>
              <a:t>feugiat</a:t>
            </a:r>
            <a:r>
              <a:rPr lang="es-ES" dirty="0"/>
              <a:t> </a:t>
            </a:r>
            <a:r>
              <a:rPr lang="es-ES" dirty="0" err="1"/>
              <a:t>nec</a:t>
            </a:r>
            <a:r>
              <a:rPr lang="es-ES" dirty="0"/>
              <a:t>, </a:t>
            </a:r>
            <a:r>
              <a:rPr lang="es-ES" dirty="0" err="1"/>
              <a:t>risus</a:t>
            </a:r>
            <a:r>
              <a:rPr lang="es-ES" dirty="0"/>
              <a:t> </a:t>
            </a:r>
            <a:r>
              <a:rPr lang="es-ES" dirty="0" err="1"/>
              <a:t>sem</a:t>
            </a:r>
            <a:r>
              <a:rPr lang="es-ES" dirty="0"/>
              <a:t> et </a:t>
            </a:r>
            <a:r>
              <a:rPr lang="es-ES" dirty="0" err="1"/>
              <a:t>turpis</a:t>
            </a:r>
            <a:r>
              <a:rPr lang="es-ES" dirty="0"/>
              <a:t> </a:t>
            </a:r>
            <a:r>
              <a:rPr lang="es-ES" dirty="0" err="1"/>
              <a:t>aliquam</a:t>
            </a:r>
            <a:r>
              <a:rPr lang="es-ES" dirty="0"/>
              <a:t> </a:t>
            </a:r>
            <a:r>
              <a:rPr lang="es-ES" dirty="0" err="1"/>
              <a:t>varius</a:t>
            </a:r>
            <a:r>
              <a:rPr lang="es-ES" dirty="0"/>
              <a:t>.</a:t>
            </a:r>
          </a:p>
          <a:p>
            <a:pPr lvl="0"/>
            <a:endParaRPr lang="es-ES" dirty="0"/>
          </a:p>
          <a:p>
            <a:pPr lvl="0"/>
            <a:endParaRPr lang="es-ES" dirty="0"/>
          </a:p>
          <a:p>
            <a:pPr lvl="0"/>
            <a:endParaRPr lang="es-ES" dirty="0"/>
          </a:p>
        </p:txBody>
      </p:sp>
      <p:sp>
        <p:nvSpPr>
          <p:cNvPr id="27" name="35 Marcador de texto"/>
          <p:cNvSpPr>
            <a:spLocks noGrp="1"/>
          </p:cNvSpPr>
          <p:nvPr>
            <p:ph type="body" sz="quarter" idx="24" hasCustomPrompt="1"/>
          </p:nvPr>
        </p:nvSpPr>
        <p:spPr>
          <a:xfrm>
            <a:off x="2507456" y="3657600"/>
            <a:ext cx="2010252" cy="1034416"/>
          </a:xfrm>
        </p:spPr>
        <p:txBody>
          <a:bodyPr/>
          <a:lstStyle>
            <a:lvl1pPr>
              <a:defRPr sz="750"/>
            </a:lvl1pPr>
          </a:lstStyle>
          <a:p>
            <a:pPr lvl="0"/>
            <a:r>
              <a:rPr lang="es-ES" dirty="0"/>
              <a:t>Sed </a:t>
            </a:r>
            <a:r>
              <a:rPr lang="es-ES" dirty="0" err="1"/>
              <a:t>risus</a:t>
            </a:r>
            <a:r>
              <a:rPr lang="es-ES" dirty="0"/>
              <a:t> </a:t>
            </a:r>
            <a:r>
              <a:rPr lang="es-ES" dirty="0" err="1"/>
              <a:t>sem</a:t>
            </a:r>
            <a:r>
              <a:rPr lang="es-ES" dirty="0"/>
              <a:t>, </a:t>
            </a:r>
            <a:r>
              <a:rPr lang="es-ES" dirty="0" err="1"/>
              <a:t>feugiat</a:t>
            </a:r>
            <a:r>
              <a:rPr lang="es-ES" dirty="0"/>
              <a:t> </a:t>
            </a:r>
            <a:r>
              <a:rPr lang="es-ES" dirty="0" err="1"/>
              <a:t>nec</a:t>
            </a:r>
            <a:r>
              <a:rPr lang="es-ES" dirty="0"/>
              <a:t>, </a:t>
            </a:r>
            <a:r>
              <a:rPr lang="es-ES" dirty="0" err="1"/>
              <a:t>risus</a:t>
            </a:r>
            <a:r>
              <a:rPr lang="es-ES" dirty="0"/>
              <a:t> </a:t>
            </a:r>
            <a:r>
              <a:rPr lang="es-ES" dirty="0" err="1"/>
              <a:t>sem</a:t>
            </a:r>
            <a:r>
              <a:rPr lang="es-ES" dirty="0"/>
              <a:t> et </a:t>
            </a:r>
            <a:r>
              <a:rPr lang="es-ES" dirty="0" err="1"/>
              <a:t>turpis</a:t>
            </a:r>
            <a:r>
              <a:rPr lang="es-ES" dirty="0"/>
              <a:t> </a:t>
            </a:r>
            <a:r>
              <a:rPr lang="es-ES" dirty="0" err="1"/>
              <a:t>aliquam</a:t>
            </a:r>
            <a:r>
              <a:rPr lang="es-ES" dirty="0"/>
              <a:t> </a:t>
            </a:r>
            <a:r>
              <a:rPr lang="es-ES" dirty="0" err="1"/>
              <a:t>varius</a:t>
            </a:r>
            <a:r>
              <a:rPr lang="es-ES" dirty="0"/>
              <a:t>, sed </a:t>
            </a:r>
            <a:r>
              <a:rPr lang="es-ES" dirty="0" err="1"/>
              <a:t>risus</a:t>
            </a:r>
            <a:r>
              <a:rPr lang="es-ES" dirty="0"/>
              <a:t> </a:t>
            </a:r>
            <a:r>
              <a:rPr lang="es-ES" dirty="0" err="1"/>
              <a:t>sem</a:t>
            </a:r>
            <a:r>
              <a:rPr lang="es-ES" dirty="0"/>
              <a:t> </a:t>
            </a:r>
            <a:r>
              <a:rPr lang="es-ES" dirty="0" err="1"/>
              <a:t>feugiat</a:t>
            </a:r>
            <a:r>
              <a:rPr lang="es-ES" dirty="0"/>
              <a:t> </a:t>
            </a:r>
            <a:r>
              <a:rPr lang="es-ES" dirty="0" err="1"/>
              <a:t>nec</a:t>
            </a:r>
            <a:r>
              <a:rPr lang="es-ES" dirty="0"/>
              <a:t>, </a:t>
            </a:r>
            <a:r>
              <a:rPr lang="es-ES" dirty="0" err="1"/>
              <a:t>risus</a:t>
            </a:r>
            <a:r>
              <a:rPr lang="es-ES" dirty="0"/>
              <a:t> </a:t>
            </a:r>
            <a:r>
              <a:rPr lang="es-ES" dirty="0" err="1"/>
              <a:t>sem</a:t>
            </a:r>
            <a:r>
              <a:rPr lang="es-ES" dirty="0"/>
              <a:t> et </a:t>
            </a:r>
            <a:r>
              <a:rPr lang="es-ES" dirty="0" err="1"/>
              <a:t>turpis</a:t>
            </a:r>
            <a:r>
              <a:rPr lang="es-ES" dirty="0"/>
              <a:t> </a:t>
            </a:r>
            <a:r>
              <a:rPr lang="es-ES" dirty="0" err="1"/>
              <a:t>aliquam</a:t>
            </a:r>
            <a:r>
              <a:rPr lang="es-ES" dirty="0"/>
              <a:t> </a:t>
            </a:r>
            <a:r>
              <a:rPr lang="es-ES" dirty="0" err="1"/>
              <a:t>varius</a:t>
            </a:r>
            <a:r>
              <a:rPr lang="es-ES" dirty="0"/>
              <a:t>.</a:t>
            </a:r>
          </a:p>
          <a:p>
            <a:pPr lvl="0"/>
            <a:endParaRPr lang="es-ES" dirty="0"/>
          </a:p>
          <a:p>
            <a:pPr lvl="0"/>
            <a:endParaRPr lang="es-ES" dirty="0"/>
          </a:p>
          <a:p>
            <a:pPr lvl="0"/>
            <a:endParaRPr lang="es-ES" dirty="0"/>
          </a:p>
        </p:txBody>
      </p:sp>
      <p:sp>
        <p:nvSpPr>
          <p:cNvPr id="28" name="35 Marcador de texto"/>
          <p:cNvSpPr>
            <a:spLocks noGrp="1"/>
          </p:cNvSpPr>
          <p:nvPr>
            <p:ph type="body" sz="quarter" idx="25" hasCustomPrompt="1"/>
          </p:nvPr>
        </p:nvSpPr>
        <p:spPr>
          <a:xfrm>
            <a:off x="313680" y="3657600"/>
            <a:ext cx="2020901" cy="1034416"/>
          </a:xfrm>
        </p:spPr>
        <p:txBody>
          <a:bodyPr/>
          <a:lstStyle>
            <a:lvl1pPr>
              <a:defRPr sz="750"/>
            </a:lvl1pPr>
          </a:lstStyle>
          <a:p>
            <a:pPr lvl="0"/>
            <a:r>
              <a:rPr lang="es-ES" dirty="0"/>
              <a:t>Sed </a:t>
            </a:r>
            <a:r>
              <a:rPr lang="es-ES" dirty="0" err="1"/>
              <a:t>risus</a:t>
            </a:r>
            <a:r>
              <a:rPr lang="es-ES" dirty="0"/>
              <a:t> </a:t>
            </a:r>
            <a:r>
              <a:rPr lang="es-ES" dirty="0" err="1"/>
              <a:t>sem</a:t>
            </a:r>
            <a:r>
              <a:rPr lang="es-ES" dirty="0"/>
              <a:t>, </a:t>
            </a:r>
            <a:r>
              <a:rPr lang="es-ES" dirty="0" err="1"/>
              <a:t>feugiat</a:t>
            </a:r>
            <a:r>
              <a:rPr lang="es-ES" dirty="0"/>
              <a:t> </a:t>
            </a:r>
            <a:r>
              <a:rPr lang="es-ES" dirty="0" err="1"/>
              <a:t>nec</a:t>
            </a:r>
            <a:r>
              <a:rPr lang="es-ES" dirty="0"/>
              <a:t>, </a:t>
            </a:r>
            <a:r>
              <a:rPr lang="es-ES" dirty="0" err="1"/>
              <a:t>risus</a:t>
            </a:r>
            <a:r>
              <a:rPr lang="es-ES" dirty="0"/>
              <a:t> </a:t>
            </a:r>
            <a:r>
              <a:rPr lang="es-ES" dirty="0" err="1"/>
              <a:t>sem</a:t>
            </a:r>
            <a:r>
              <a:rPr lang="es-ES" dirty="0"/>
              <a:t> et </a:t>
            </a:r>
            <a:r>
              <a:rPr lang="es-ES" dirty="0" err="1"/>
              <a:t>turpis</a:t>
            </a:r>
            <a:r>
              <a:rPr lang="es-ES" dirty="0"/>
              <a:t> </a:t>
            </a:r>
            <a:r>
              <a:rPr lang="es-ES" dirty="0" err="1"/>
              <a:t>aliquam</a:t>
            </a:r>
            <a:r>
              <a:rPr lang="es-ES" dirty="0"/>
              <a:t> </a:t>
            </a:r>
            <a:r>
              <a:rPr lang="es-ES" dirty="0" err="1"/>
              <a:t>varius</a:t>
            </a:r>
            <a:r>
              <a:rPr lang="es-ES" dirty="0"/>
              <a:t>, sed </a:t>
            </a:r>
            <a:r>
              <a:rPr lang="es-ES" dirty="0" err="1"/>
              <a:t>risus</a:t>
            </a:r>
            <a:r>
              <a:rPr lang="es-ES" dirty="0"/>
              <a:t> </a:t>
            </a:r>
            <a:r>
              <a:rPr lang="es-ES" dirty="0" err="1"/>
              <a:t>sem</a:t>
            </a:r>
            <a:r>
              <a:rPr lang="es-ES" dirty="0"/>
              <a:t> </a:t>
            </a:r>
            <a:r>
              <a:rPr lang="es-ES" dirty="0" err="1"/>
              <a:t>feugiat</a:t>
            </a:r>
            <a:r>
              <a:rPr lang="es-ES" dirty="0"/>
              <a:t> </a:t>
            </a:r>
            <a:r>
              <a:rPr lang="es-ES" dirty="0" err="1"/>
              <a:t>nec</a:t>
            </a:r>
            <a:r>
              <a:rPr lang="es-ES" dirty="0"/>
              <a:t>, </a:t>
            </a:r>
            <a:r>
              <a:rPr lang="es-ES" dirty="0" err="1"/>
              <a:t>risus</a:t>
            </a:r>
            <a:r>
              <a:rPr lang="es-ES" dirty="0"/>
              <a:t> </a:t>
            </a:r>
            <a:r>
              <a:rPr lang="es-ES" dirty="0" err="1"/>
              <a:t>sem</a:t>
            </a:r>
            <a:r>
              <a:rPr lang="es-ES" dirty="0"/>
              <a:t> et </a:t>
            </a:r>
            <a:r>
              <a:rPr lang="es-ES" dirty="0" err="1"/>
              <a:t>turpis</a:t>
            </a:r>
            <a:r>
              <a:rPr lang="es-ES" dirty="0"/>
              <a:t> </a:t>
            </a:r>
            <a:r>
              <a:rPr lang="es-ES" dirty="0" err="1"/>
              <a:t>aliquam</a:t>
            </a:r>
            <a:r>
              <a:rPr lang="es-ES" dirty="0"/>
              <a:t> </a:t>
            </a:r>
            <a:r>
              <a:rPr lang="es-ES" dirty="0" err="1"/>
              <a:t>varius</a:t>
            </a:r>
            <a:r>
              <a:rPr lang="es-ES" dirty="0"/>
              <a:t>.</a:t>
            </a:r>
          </a:p>
          <a:p>
            <a:pPr lvl="0"/>
            <a:endParaRPr lang="es-ES" dirty="0"/>
          </a:p>
          <a:p>
            <a:pPr lvl="0"/>
            <a:endParaRPr lang="es-ES" dirty="0"/>
          </a:p>
          <a:p>
            <a:pPr lvl="0"/>
            <a:endParaRPr lang="es-ES" dirty="0"/>
          </a:p>
        </p:txBody>
      </p:sp>
      <p:sp>
        <p:nvSpPr>
          <p:cNvPr id="29" name="35 Marcador de texto"/>
          <p:cNvSpPr>
            <a:spLocks noGrp="1"/>
          </p:cNvSpPr>
          <p:nvPr>
            <p:ph type="body" sz="quarter" idx="26" hasCustomPrompt="1"/>
          </p:nvPr>
        </p:nvSpPr>
        <p:spPr>
          <a:xfrm>
            <a:off x="6849428" y="3657600"/>
            <a:ext cx="2023110" cy="1034416"/>
          </a:xfrm>
        </p:spPr>
        <p:txBody>
          <a:bodyPr/>
          <a:lstStyle>
            <a:lvl1pPr>
              <a:defRPr sz="750"/>
            </a:lvl1pPr>
          </a:lstStyle>
          <a:p>
            <a:pPr lvl="0"/>
            <a:r>
              <a:rPr lang="es-ES" dirty="0"/>
              <a:t>Sed </a:t>
            </a:r>
            <a:r>
              <a:rPr lang="es-ES" dirty="0" err="1"/>
              <a:t>risus</a:t>
            </a:r>
            <a:r>
              <a:rPr lang="es-ES" dirty="0"/>
              <a:t> </a:t>
            </a:r>
            <a:r>
              <a:rPr lang="es-ES" dirty="0" err="1"/>
              <a:t>sem</a:t>
            </a:r>
            <a:r>
              <a:rPr lang="es-ES" dirty="0"/>
              <a:t>, </a:t>
            </a:r>
            <a:r>
              <a:rPr lang="es-ES" dirty="0" err="1"/>
              <a:t>feugiat</a:t>
            </a:r>
            <a:r>
              <a:rPr lang="es-ES" dirty="0"/>
              <a:t> </a:t>
            </a:r>
            <a:r>
              <a:rPr lang="es-ES" dirty="0" err="1"/>
              <a:t>nec</a:t>
            </a:r>
            <a:r>
              <a:rPr lang="es-ES" dirty="0"/>
              <a:t>, </a:t>
            </a:r>
            <a:r>
              <a:rPr lang="es-ES" dirty="0" err="1"/>
              <a:t>risus</a:t>
            </a:r>
            <a:r>
              <a:rPr lang="es-ES" dirty="0"/>
              <a:t> </a:t>
            </a:r>
            <a:r>
              <a:rPr lang="es-ES" dirty="0" err="1"/>
              <a:t>sem</a:t>
            </a:r>
            <a:r>
              <a:rPr lang="es-ES" dirty="0"/>
              <a:t> et </a:t>
            </a:r>
            <a:r>
              <a:rPr lang="es-ES" dirty="0" err="1"/>
              <a:t>turpis</a:t>
            </a:r>
            <a:r>
              <a:rPr lang="es-ES" dirty="0"/>
              <a:t> </a:t>
            </a:r>
            <a:r>
              <a:rPr lang="es-ES" dirty="0" err="1"/>
              <a:t>aliquam</a:t>
            </a:r>
            <a:r>
              <a:rPr lang="es-ES" dirty="0"/>
              <a:t> </a:t>
            </a:r>
            <a:r>
              <a:rPr lang="es-ES" dirty="0" err="1"/>
              <a:t>varius</a:t>
            </a:r>
            <a:r>
              <a:rPr lang="es-ES" dirty="0"/>
              <a:t>, sed </a:t>
            </a:r>
            <a:r>
              <a:rPr lang="es-ES" dirty="0" err="1"/>
              <a:t>risus</a:t>
            </a:r>
            <a:r>
              <a:rPr lang="es-ES" dirty="0"/>
              <a:t> </a:t>
            </a:r>
            <a:r>
              <a:rPr lang="es-ES" dirty="0" err="1"/>
              <a:t>sem</a:t>
            </a:r>
            <a:r>
              <a:rPr lang="es-ES" dirty="0"/>
              <a:t> </a:t>
            </a:r>
            <a:r>
              <a:rPr lang="es-ES" dirty="0" err="1"/>
              <a:t>feugiat</a:t>
            </a:r>
            <a:r>
              <a:rPr lang="es-ES" dirty="0"/>
              <a:t> </a:t>
            </a:r>
            <a:r>
              <a:rPr lang="es-ES" dirty="0" err="1"/>
              <a:t>nec</a:t>
            </a:r>
            <a:r>
              <a:rPr lang="es-ES" dirty="0"/>
              <a:t>, </a:t>
            </a:r>
            <a:r>
              <a:rPr lang="es-ES" dirty="0" err="1"/>
              <a:t>risus</a:t>
            </a:r>
            <a:r>
              <a:rPr lang="es-ES" dirty="0"/>
              <a:t> </a:t>
            </a:r>
            <a:r>
              <a:rPr lang="es-ES" dirty="0" err="1"/>
              <a:t>sem</a:t>
            </a:r>
            <a:r>
              <a:rPr lang="es-ES" dirty="0"/>
              <a:t> et </a:t>
            </a:r>
            <a:r>
              <a:rPr lang="es-ES" dirty="0" err="1"/>
              <a:t>turpis</a:t>
            </a:r>
            <a:r>
              <a:rPr lang="es-ES" dirty="0"/>
              <a:t> </a:t>
            </a:r>
            <a:r>
              <a:rPr lang="es-ES" dirty="0" err="1"/>
              <a:t>aliquam</a:t>
            </a:r>
            <a:r>
              <a:rPr lang="es-ES" dirty="0"/>
              <a:t> </a:t>
            </a:r>
            <a:r>
              <a:rPr lang="es-ES" dirty="0" err="1"/>
              <a:t>varius</a:t>
            </a:r>
            <a:r>
              <a:rPr lang="es-ES" dirty="0"/>
              <a:t>.</a:t>
            </a:r>
          </a:p>
          <a:p>
            <a:pPr lvl="0"/>
            <a:endParaRPr lang="es-ES" dirty="0"/>
          </a:p>
          <a:p>
            <a:pPr lvl="0"/>
            <a:endParaRPr lang="es-ES" dirty="0"/>
          </a:p>
          <a:p>
            <a:pPr lvl="0"/>
            <a:endParaRPr lang="es-ES" dirty="0"/>
          </a:p>
        </p:txBody>
      </p:sp>
    </p:spTree>
    <p:extLst>
      <p:ext uri="{BB962C8B-B14F-4D97-AF65-F5344CB8AC3E}">
        <p14:creationId xmlns:p14="http://schemas.microsoft.com/office/powerpoint/2010/main" val="2917935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110" y="273240"/>
            <a:ext cx="8228520" cy="1144440"/>
          </a:xfrm>
          <a:prstGeom prst="rect">
            <a:avLst/>
          </a:prstGeom>
        </p:spPr>
        <p:txBody>
          <a:bodyPr lIns="0" tIns="0" rIns="0" bIns="0" anchor="ctr">
            <a:noAutofit/>
          </a:bodyPr>
          <a:lstStyle/>
          <a:p>
            <a:pPr algn="ctr"/>
            <a:endParaRPr lang="en-US" sz="3300" b="0" strike="noStrike" spc="-1">
              <a:latin typeface="Arial"/>
            </a:endParaRPr>
          </a:p>
        </p:txBody>
      </p:sp>
      <p:sp>
        <p:nvSpPr>
          <p:cNvPr id="5" name="PlaceHolder 2"/>
          <p:cNvSpPr>
            <a:spLocks noGrp="1"/>
          </p:cNvSpPr>
          <p:nvPr>
            <p:ph type="subTitle"/>
          </p:nvPr>
        </p:nvSpPr>
        <p:spPr>
          <a:xfrm>
            <a:off x="457110" y="1604520"/>
            <a:ext cx="8229330" cy="3977280"/>
          </a:xfrm>
          <a:prstGeom prst="rect">
            <a:avLst/>
          </a:prstGeom>
        </p:spPr>
        <p:txBody>
          <a:bodyPr lIns="0" tIns="0" rIns="0" bIns="0" anchor="ctr">
            <a:noAutofit/>
          </a:bodyPr>
          <a:lstStyle/>
          <a:p>
            <a:pPr algn="ctr"/>
            <a:endParaRPr lang="en-US" sz="2400" b="0" strike="noStrike" spc="-1">
              <a:latin typeface="Arial"/>
            </a:endParaRPr>
          </a:p>
        </p:txBody>
      </p:sp>
    </p:spTree>
    <p:extLst>
      <p:ext uri="{BB962C8B-B14F-4D97-AF65-F5344CB8AC3E}">
        <p14:creationId xmlns:p14="http://schemas.microsoft.com/office/powerpoint/2010/main" val="47465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A6303E-0CF4-45B5-9D82-D0B66F8831BE}" type="datetime1">
              <a:rPr lang="en-US" smtClean="0"/>
              <a:t>11/18/2021</a:t>
            </a:fld>
            <a:endParaRPr lang="en-US"/>
          </a:p>
        </p:txBody>
      </p:sp>
      <p:sp>
        <p:nvSpPr>
          <p:cNvPr id="8" name="Footer Placeholder 7"/>
          <p:cNvSpPr>
            <a:spLocks noGrp="1"/>
          </p:cNvSpPr>
          <p:nvPr>
            <p:ph type="ftr" sz="quarter" idx="11"/>
          </p:nvPr>
        </p:nvSpPr>
        <p:spPr/>
        <p:txBody>
          <a:bodyPr/>
          <a:lstStyle/>
          <a:p>
            <a:r>
              <a:rPr lang="es-ES"/>
              <a:t>Donovan et al., ESA-ATMOS 2021</a:t>
            </a:r>
            <a:endParaRPr lang="en-US"/>
          </a:p>
        </p:txBody>
      </p:sp>
      <p:sp>
        <p:nvSpPr>
          <p:cNvPr id="9" name="Slide Number Placeholder 8"/>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333967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3DE6F6-BB5B-48F0-B782-0F239BD30881}" type="datetime1">
              <a:rPr lang="en-US" smtClean="0"/>
              <a:t>11/18/2021</a:t>
            </a:fld>
            <a:endParaRPr lang="en-US"/>
          </a:p>
        </p:txBody>
      </p:sp>
      <p:sp>
        <p:nvSpPr>
          <p:cNvPr id="4" name="Footer Placeholder 3"/>
          <p:cNvSpPr>
            <a:spLocks noGrp="1"/>
          </p:cNvSpPr>
          <p:nvPr>
            <p:ph type="ftr" sz="quarter" idx="11"/>
          </p:nvPr>
        </p:nvSpPr>
        <p:spPr/>
        <p:txBody>
          <a:bodyPr/>
          <a:lstStyle/>
          <a:p>
            <a:r>
              <a:rPr lang="es-ES"/>
              <a:t>Donovan et al., ESA-ATMOS 2021</a:t>
            </a:r>
            <a:endParaRPr lang="en-US"/>
          </a:p>
        </p:txBody>
      </p:sp>
      <p:sp>
        <p:nvSpPr>
          <p:cNvPr id="5" name="Slide Number Placeholder 4"/>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151472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8B3DE-4C51-455F-8398-7513D423F0AD}" type="datetime1">
              <a:rPr lang="en-US" smtClean="0"/>
              <a:t>11/18/2021</a:t>
            </a:fld>
            <a:endParaRPr lang="en-US"/>
          </a:p>
        </p:txBody>
      </p:sp>
      <p:sp>
        <p:nvSpPr>
          <p:cNvPr id="3" name="Footer Placeholder 2"/>
          <p:cNvSpPr>
            <a:spLocks noGrp="1"/>
          </p:cNvSpPr>
          <p:nvPr>
            <p:ph type="ftr" sz="quarter" idx="11"/>
          </p:nvPr>
        </p:nvSpPr>
        <p:spPr/>
        <p:txBody>
          <a:bodyPr/>
          <a:lstStyle/>
          <a:p>
            <a:r>
              <a:rPr lang="es-ES"/>
              <a:t>Donovan et al., ESA-ATMOS 2021</a:t>
            </a:r>
            <a:endParaRPr lang="en-US"/>
          </a:p>
        </p:txBody>
      </p:sp>
      <p:sp>
        <p:nvSpPr>
          <p:cNvPr id="4" name="Slide Number Placeholder 3"/>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249316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78BF9B-6C64-4C80-93B9-4736BAAE1E8F}" type="datetime1">
              <a:rPr lang="en-US" smtClean="0"/>
              <a:t>11/18/2021</a:t>
            </a:fld>
            <a:endParaRPr lang="en-US"/>
          </a:p>
        </p:txBody>
      </p:sp>
      <p:sp>
        <p:nvSpPr>
          <p:cNvPr id="6" name="Footer Placeholder 5"/>
          <p:cNvSpPr>
            <a:spLocks noGrp="1"/>
          </p:cNvSpPr>
          <p:nvPr>
            <p:ph type="ftr" sz="quarter" idx="11"/>
          </p:nvPr>
        </p:nvSpPr>
        <p:spPr/>
        <p:txBody>
          <a:bodyPr/>
          <a:lstStyle/>
          <a:p>
            <a:r>
              <a:rPr lang="es-ES"/>
              <a:t>Donovan et al., ESA-ATMOS 2021</a:t>
            </a:r>
            <a:endParaRPr lang="en-US"/>
          </a:p>
        </p:txBody>
      </p:sp>
      <p:sp>
        <p:nvSpPr>
          <p:cNvPr id="7" name="Slide Number Placeholder 6"/>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429168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D8F4FC-5639-4F4B-8BBB-8E3FA4D46597}" type="datetime1">
              <a:rPr lang="en-US" smtClean="0"/>
              <a:t>11/18/2021</a:t>
            </a:fld>
            <a:endParaRPr lang="en-US"/>
          </a:p>
        </p:txBody>
      </p:sp>
      <p:sp>
        <p:nvSpPr>
          <p:cNvPr id="6" name="Footer Placeholder 5"/>
          <p:cNvSpPr>
            <a:spLocks noGrp="1"/>
          </p:cNvSpPr>
          <p:nvPr>
            <p:ph type="ftr" sz="quarter" idx="11"/>
          </p:nvPr>
        </p:nvSpPr>
        <p:spPr/>
        <p:txBody>
          <a:bodyPr/>
          <a:lstStyle/>
          <a:p>
            <a:r>
              <a:rPr lang="es-ES"/>
              <a:t>Donovan et al., ESA-ATMOS 2021</a:t>
            </a:r>
            <a:endParaRPr lang="en-US"/>
          </a:p>
        </p:txBody>
      </p:sp>
      <p:sp>
        <p:nvSpPr>
          <p:cNvPr id="7" name="Slide Number Placeholder 6"/>
          <p:cNvSpPr>
            <a:spLocks noGrp="1"/>
          </p:cNvSpPr>
          <p:nvPr>
            <p:ph type="sldNum" sz="quarter" idx="12"/>
          </p:nvPr>
        </p:nvSpPr>
        <p:spPr/>
        <p:txBody>
          <a:bodyPr/>
          <a:lstStyle/>
          <a:p>
            <a:fld id="{8CD1744F-0F2C-4303-846F-510FEA1ED177}" type="slidenum">
              <a:rPr lang="en-US" smtClean="0"/>
              <a:t>‹#›</a:t>
            </a:fld>
            <a:endParaRPr lang="en-US"/>
          </a:p>
        </p:txBody>
      </p:sp>
    </p:spTree>
    <p:extLst>
      <p:ext uri="{BB962C8B-B14F-4D97-AF65-F5344CB8AC3E}">
        <p14:creationId xmlns:p14="http://schemas.microsoft.com/office/powerpoint/2010/main" val="86958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26" Type="http://schemas.openxmlformats.org/officeDocument/2006/relationships/image" Target="../media/image8.png"/><Relationship Id="rId39" Type="http://schemas.openxmlformats.org/officeDocument/2006/relationships/image" Target="../media/image21.png"/><Relationship Id="rId3" Type="http://schemas.openxmlformats.org/officeDocument/2006/relationships/slideLayout" Target="../slideLayouts/slideLayout14.xml"/><Relationship Id="rId21" Type="http://schemas.openxmlformats.org/officeDocument/2006/relationships/image" Target="../media/image3.png"/><Relationship Id="rId34" Type="http://schemas.openxmlformats.org/officeDocument/2006/relationships/image" Target="../media/image16.png"/><Relationship Id="rId42" Type="http://schemas.openxmlformats.org/officeDocument/2006/relationships/image" Target="../media/image2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7.png"/><Relationship Id="rId33" Type="http://schemas.openxmlformats.org/officeDocument/2006/relationships/image" Target="../media/image15.png"/><Relationship Id="rId38" Type="http://schemas.openxmlformats.org/officeDocument/2006/relationships/image" Target="../media/image20.png"/><Relationship Id="rId46" Type="http://schemas.openxmlformats.org/officeDocument/2006/relationships/image" Target="../media/image28.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29" Type="http://schemas.openxmlformats.org/officeDocument/2006/relationships/image" Target="../media/image11.png"/><Relationship Id="rId41"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6.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5.png"/><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slideLayout" Target="../slideLayouts/slideLayout21.xml"/><Relationship Id="rId19" Type="http://schemas.openxmlformats.org/officeDocument/2006/relationships/image" Target="../media/image1.png"/><Relationship Id="rId31" Type="http://schemas.openxmlformats.org/officeDocument/2006/relationships/image" Target="../media/image13.png"/><Relationship Id="rId44" Type="http://schemas.openxmlformats.org/officeDocument/2006/relationships/image" Target="../media/image26.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4.png"/><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C2FA8-2A8F-4A90-9280-46F1C4EA5E83}" type="datetime1">
              <a:rPr lang="en-US" smtClean="0"/>
              <a:t>11/18/2021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Donovan et al., ESA-ATMOS 2021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1744F-0F2C-4303-846F-510FEA1ED177}" type="slidenum">
              <a:rPr lang="en-US" smtClean="0"/>
              <a:t>‹#›</a:t>
            </a:fld>
            <a:endParaRPr lang="en-US"/>
          </a:p>
        </p:txBody>
      </p:sp>
    </p:spTree>
    <p:extLst>
      <p:ext uri="{BB962C8B-B14F-4D97-AF65-F5344CB8AC3E}">
        <p14:creationId xmlns:p14="http://schemas.microsoft.com/office/powerpoint/2010/main" val="3869896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4925" y="-2"/>
            <a:ext cx="914892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757434" y="6585917"/>
            <a:ext cx="1227690" cy="105918"/>
          </a:xfrm>
          <a:prstGeom prst="rect">
            <a:avLst/>
          </a:prstGeom>
        </p:spPr>
      </p:pic>
      <p:pic>
        <p:nvPicPr>
          <p:cNvPr id="1028" name="Picture 35" descr="PPT_Header02"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63696" y="882192"/>
            <a:ext cx="8822747"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6154455" y="6201716"/>
            <a:ext cx="28136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a:t>
            </a:fld>
            <a:endParaRPr lang="en-GB" sz="6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56383"/>
            <a:ext cx="7581638"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170016" y="6572055"/>
            <a:ext cx="696069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923392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dt="0"/>
  <p:txStyles>
    <p:title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p:titleStyle>
    <p:bodyStyle>
      <a:lvl1pPr marL="257175" indent="-257175" algn="l" rtl="0" eaLnBrk="0" fontAlgn="base" hangingPunct="0">
        <a:lnSpc>
          <a:spcPct val="119000"/>
        </a:lnSpc>
        <a:spcBef>
          <a:spcPct val="20000"/>
        </a:spcBef>
        <a:spcAft>
          <a:spcPct val="0"/>
        </a:spcAft>
        <a:buClr>
          <a:schemeClr val="accent1"/>
        </a:buClr>
        <a:buFont typeface="Verdana" charset="0"/>
        <a:defRPr sz="1350">
          <a:solidFill>
            <a:srgbClr val="8197A6"/>
          </a:solidFill>
          <a:latin typeface="Arial" charset="0"/>
          <a:ea typeface="MS PGothic" pitchFamily="34" charset="-128"/>
          <a:cs typeface="Arial" charset="0"/>
        </a:defRPr>
      </a:lvl1pPr>
      <a:lvl2pPr marL="606029" indent="-263129"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2pPr>
      <a:lvl3pPr marL="1054894" indent="-369094"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3pPr>
      <a:lvl4pPr marL="1503760" indent="-475060"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4pPr>
      <a:lvl5pPr marL="1952625" indent="-581025"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5pPr>
      <a:lvl6pPr marL="26098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7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6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550" indent="-314325"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16BF65-820B-4AC3-ABF2-E384ECCAFA84}" type="datetime1">
              <a:rPr lang="en-US" smtClean="0">
                <a:solidFill>
                  <a:prstClr val="black">
                    <a:tint val="75000"/>
                  </a:prstClr>
                </a:solidFill>
              </a:rPr>
              <a:t>11/18/2021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s-ES">
                <a:solidFill>
                  <a:prstClr val="black">
                    <a:tint val="75000"/>
                  </a:prstClr>
                </a:solidFill>
              </a:rPr>
              <a:t>Donovan et al., ESA-ATMOS 2021</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1D4450-A6E1-4A64-877D-FD29FFB4E14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07619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arth.esa.int/eogateway/documents/20142/1484953/Aeolus-disc-consortium.jpg" TargetMode="External"/><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43.png"/><Relationship Id="rId4" Type="http://schemas.openxmlformats.org/officeDocument/2006/relationships/image" Target="../media/image58.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0.xml"/><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3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4.emf"/><Relationship Id="rId4" Type="http://schemas.openxmlformats.org/officeDocument/2006/relationships/package" Target="../embeddings/Microsoft_PowerPoint_Slide.sldx"/></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jpeg"/><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42.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7.wmf"/><Relationship Id="rId2" Type="http://schemas.openxmlformats.org/officeDocument/2006/relationships/slideLayout" Target="../slideLayouts/slideLayout30.xml"/><Relationship Id="rId1" Type="http://schemas.openxmlformats.org/officeDocument/2006/relationships/vmlDrawing" Target="../drawings/vmlDrawing2.vml"/><Relationship Id="rId6" Type="http://schemas.openxmlformats.org/officeDocument/2006/relationships/image" Target="../media/image54.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6.wmf"/><Relationship Id="rId4" Type="http://schemas.openxmlformats.org/officeDocument/2006/relationships/image" Target="../media/image53.wmf"/><Relationship Id="rId9" Type="http://schemas.openxmlformats.org/officeDocument/2006/relationships/oleObject" Target="../embeddings/oleObject4.bin"/><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9.xml"/><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078" y="882022"/>
            <a:ext cx="7772400" cy="1470025"/>
          </a:xfrm>
        </p:spPr>
        <p:txBody>
          <a:bodyPr>
            <a:normAutofit/>
          </a:bodyPr>
          <a:lstStyle/>
          <a:p>
            <a:r>
              <a:rPr lang="en-US"/>
              <a:t>ATLID cloud/aerosol retrieval approaches applied to ALADIN</a:t>
            </a:r>
            <a:endParaRPr lang="en-US" dirty="0"/>
          </a:p>
        </p:txBody>
      </p:sp>
      <p:pic>
        <p:nvPicPr>
          <p:cNvPr id="922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411760" cy="824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46B2806D-24B6-49F0-A881-164D132ADB7A}"/>
              </a:ext>
            </a:extLst>
          </p:cNvPr>
          <p:cNvSpPr txBox="1"/>
          <p:nvPr/>
        </p:nvSpPr>
        <p:spPr>
          <a:xfrm>
            <a:off x="1134693" y="2425391"/>
            <a:ext cx="6767109" cy="646331"/>
          </a:xfrm>
          <a:prstGeom prst="rect">
            <a:avLst/>
          </a:prstGeom>
          <a:noFill/>
        </p:spPr>
        <p:txBody>
          <a:bodyPr wrap="none" rtlCol="0">
            <a:spAutoFit/>
          </a:bodyPr>
          <a:lstStyle/>
          <a:p>
            <a:r>
              <a:rPr lang="en-US"/>
              <a:t>D.P. Donovan, G-J van Zadelhoff, P. Wang (KNMI, De Bilt, Netherlands)</a:t>
            </a:r>
          </a:p>
          <a:p>
            <a:r>
              <a:rPr lang="en-US"/>
              <a:t>D. </a:t>
            </a:r>
            <a:r>
              <a:rPr lang="en-US" altLang="zh-CN" sz="1800" b="0" i="0" u="none" strike="noStrike" baseline="0">
                <a:solidFill>
                  <a:prstClr val="black"/>
                </a:solidFill>
                <a:latin typeface="g d0 f3"/>
              </a:rPr>
              <a:t>Huber (DoRIT, Fürstenfeldbruck, Germany) </a:t>
            </a:r>
            <a:endParaRPr lang="en-GB" dirty="0"/>
          </a:p>
        </p:txBody>
      </p:sp>
      <p:pic>
        <p:nvPicPr>
          <p:cNvPr id="12" name="Picture 2" descr="Aeolus DISC consortium">
            <a:hlinkClick r:id="rId3"/>
            <a:extLst>
              <a:ext uri="{FF2B5EF4-FFF2-40B4-BE49-F238E27FC236}">
                <a16:creationId xmlns:a16="http://schemas.microsoft.com/office/drawing/2014/main" id="{5F5974AE-DA83-479E-9398-1F5B4379B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6" y="3071722"/>
            <a:ext cx="1885181" cy="3233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2FCDDBA-F18C-422A-AEB0-F732C7921B3F}"/>
              </a:ext>
            </a:extLst>
          </p:cNvPr>
          <p:cNvPicPr>
            <a:picLocks noChangeAspect="1"/>
          </p:cNvPicPr>
          <p:nvPr/>
        </p:nvPicPr>
        <p:blipFill>
          <a:blip r:embed="rId5"/>
          <a:stretch>
            <a:fillRect/>
          </a:stretch>
        </p:blipFill>
        <p:spPr>
          <a:xfrm>
            <a:off x="6266859" y="4077072"/>
            <a:ext cx="2360541" cy="1770406"/>
          </a:xfrm>
          <a:prstGeom prst="rect">
            <a:avLst/>
          </a:prstGeom>
        </p:spPr>
      </p:pic>
      <p:pic>
        <p:nvPicPr>
          <p:cNvPr id="15" name="Picture 14">
            <a:extLst>
              <a:ext uri="{FF2B5EF4-FFF2-40B4-BE49-F238E27FC236}">
                <a16:creationId xmlns:a16="http://schemas.microsoft.com/office/drawing/2014/main" id="{94AFB352-F2E5-425E-8084-1BAC6F90A17D}"/>
              </a:ext>
            </a:extLst>
          </p:cNvPr>
          <p:cNvPicPr>
            <a:picLocks noChangeAspect="1"/>
          </p:cNvPicPr>
          <p:nvPr/>
        </p:nvPicPr>
        <p:blipFill>
          <a:blip r:embed="rId6"/>
          <a:stretch>
            <a:fillRect/>
          </a:stretch>
        </p:blipFill>
        <p:spPr>
          <a:xfrm>
            <a:off x="2354727" y="4077072"/>
            <a:ext cx="3637489" cy="1770406"/>
          </a:xfrm>
          <a:prstGeom prst="rect">
            <a:avLst/>
          </a:prstGeom>
        </p:spPr>
      </p:pic>
      <p:pic>
        <p:nvPicPr>
          <p:cNvPr id="16" name="Picture 2" descr="Aeolus DISC consortium">
            <a:hlinkClick r:id="rId3"/>
            <a:extLst>
              <a:ext uri="{FF2B5EF4-FFF2-40B4-BE49-F238E27FC236}">
                <a16:creationId xmlns:a16="http://schemas.microsoft.com/office/drawing/2014/main" id="{E674547E-CD0A-4DC0-98C3-078EF7FF03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656" t="30961" r="10822" b="52088"/>
          <a:stretch/>
        </p:blipFill>
        <p:spPr bwMode="auto">
          <a:xfrm>
            <a:off x="8049946" y="162347"/>
            <a:ext cx="745063" cy="54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354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ABA3-2462-4C58-A886-398F92D87862}"/>
              </a:ext>
            </a:extLst>
          </p:cNvPr>
          <p:cNvSpPr>
            <a:spLocks noGrp="1"/>
          </p:cNvSpPr>
          <p:nvPr>
            <p:ph type="title"/>
          </p:nvPr>
        </p:nvSpPr>
        <p:spPr>
          <a:xfrm>
            <a:off x="395536" y="260648"/>
            <a:ext cx="8229600" cy="3730426"/>
          </a:xfrm>
        </p:spPr>
        <p:txBody>
          <a:bodyPr>
            <a:normAutofit fontScale="90000"/>
          </a:bodyPr>
          <a:lstStyle/>
          <a:p>
            <a:pPr algn="l"/>
            <a:r>
              <a:rPr lang="en-US" dirty="0"/>
              <a:t>A first IOP period of data has been processed and is being used for evaluation/testing and comparison with other Aeolus aerosol/cloud products.</a:t>
            </a:r>
            <a:br>
              <a:rPr lang="en-US" dirty="0"/>
            </a:br>
            <a:br>
              <a:rPr lang="en-US" dirty="0"/>
            </a:br>
            <a:r>
              <a:rPr lang="en-US" sz="2000" dirty="0"/>
              <a:t>First results indicated the need to take beam-shape/obscuration effects on the Mie Spectrometer ACCD into account</a:t>
            </a:r>
            <a:br>
              <a:rPr lang="en-US" dirty="0"/>
            </a:br>
            <a:br>
              <a:rPr lang="en-US" dirty="0"/>
            </a:br>
            <a:r>
              <a:rPr lang="en-US" dirty="0"/>
              <a:t>Some assorted examples follow……</a:t>
            </a:r>
            <a:endParaRPr lang="en-GB" dirty="0"/>
          </a:p>
        </p:txBody>
      </p:sp>
      <p:sp>
        <p:nvSpPr>
          <p:cNvPr id="5" name="Footer Placeholder 4">
            <a:extLst>
              <a:ext uri="{FF2B5EF4-FFF2-40B4-BE49-F238E27FC236}">
                <a16:creationId xmlns:a16="http://schemas.microsoft.com/office/drawing/2014/main" id="{B0F71D7F-A977-4D34-A934-8A601D0AA53C}"/>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Tree>
    <p:extLst>
      <p:ext uri="{BB962C8B-B14F-4D97-AF65-F5344CB8AC3E}">
        <p14:creationId xmlns:p14="http://schemas.microsoft.com/office/powerpoint/2010/main" val="1710042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A48F86-5FF5-44C0-AC7B-C26A10C0DC93}"/>
              </a:ext>
            </a:extLst>
          </p:cNvPr>
          <p:cNvPicPr>
            <a:picLocks noChangeAspect="1"/>
          </p:cNvPicPr>
          <p:nvPr/>
        </p:nvPicPr>
        <p:blipFill rotWithShape="1">
          <a:blip r:embed="rId3">
            <a:extLst>
              <a:ext uri="{28A0092B-C50C-407E-A947-70E740481C1C}">
                <a14:useLocalDpi xmlns:a14="http://schemas.microsoft.com/office/drawing/2010/main" val="0"/>
              </a:ext>
            </a:extLst>
          </a:blip>
          <a:srcRect l="-1902" r="3118"/>
          <a:stretch/>
        </p:blipFill>
        <p:spPr>
          <a:xfrm>
            <a:off x="4388828" y="3002035"/>
            <a:ext cx="4791018" cy="13223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1573" y="1584352"/>
            <a:ext cx="4724785" cy="128448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849" r="3711"/>
          <a:stretch/>
        </p:blipFill>
        <p:spPr>
          <a:xfrm>
            <a:off x="4398958" y="1575522"/>
            <a:ext cx="4724784" cy="132231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25" r="13031"/>
          <a:stretch/>
        </p:blipFill>
        <p:spPr>
          <a:xfrm>
            <a:off x="181574" y="3004276"/>
            <a:ext cx="4121529" cy="129320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25030" y="4433392"/>
            <a:ext cx="4711146" cy="1284485"/>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598" r="4190"/>
          <a:stretch/>
        </p:blipFill>
        <p:spPr>
          <a:xfrm>
            <a:off x="4418381" y="4375940"/>
            <a:ext cx="4745043" cy="1341938"/>
          </a:xfrm>
          <a:prstGeom prst="rect">
            <a:avLst/>
          </a:prstGeom>
        </p:spPr>
      </p:pic>
      <p:sp>
        <p:nvSpPr>
          <p:cNvPr id="22" name="TextBox 21"/>
          <p:cNvSpPr txBox="1"/>
          <p:nvPr/>
        </p:nvSpPr>
        <p:spPr>
          <a:xfrm>
            <a:off x="1743886" y="1746231"/>
            <a:ext cx="876650" cy="300082"/>
          </a:xfrm>
          <a:prstGeom prst="rect">
            <a:avLst/>
          </a:prstGeom>
          <a:solidFill>
            <a:srgbClr val="E8E9E4"/>
          </a:solidFill>
          <a:ln>
            <a:solidFill>
              <a:srgbClr val="FF0000"/>
            </a:solidFill>
          </a:ln>
        </p:spPr>
        <p:txBody>
          <a:bodyPr wrap="none" rtlCol="0">
            <a:spAutoFit/>
          </a:bodyPr>
          <a:lstStyle/>
          <a:p>
            <a:pPr defTabSz="685800" eaLnBrk="0" fontAlgn="base" hangingPunct="0">
              <a:spcBef>
                <a:spcPct val="0"/>
              </a:spcBef>
              <a:spcAft>
                <a:spcPct val="0"/>
              </a:spcAft>
            </a:pPr>
            <a:r>
              <a:rPr lang="en-US" sz="1350" dirty="0">
                <a:solidFill>
                  <a:prstClr val="black"/>
                </a:solidFill>
                <a:latin typeface="Verdana" charset="0"/>
                <a:ea typeface="MS PGothic" charset="-128"/>
              </a:rPr>
              <a:t>Mie ATB</a:t>
            </a:r>
          </a:p>
        </p:txBody>
      </p:sp>
      <p:sp>
        <p:nvSpPr>
          <p:cNvPr id="23" name="TextBox 22"/>
          <p:cNvSpPr txBox="1"/>
          <p:nvPr/>
        </p:nvSpPr>
        <p:spPr>
          <a:xfrm>
            <a:off x="6120157" y="1702916"/>
            <a:ext cx="902363" cy="300082"/>
          </a:xfrm>
          <a:prstGeom prst="rect">
            <a:avLst/>
          </a:prstGeom>
          <a:solidFill>
            <a:srgbClr val="E8E9E4"/>
          </a:solidFill>
          <a:ln>
            <a:solidFill>
              <a:srgbClr val="FF0000"/>
            </a:solidFill>
          </a:ln>
        </p:spPr>
        <p:txBody>
          <a:bodyPr wrap="none" rtlCol="0">
            <a:spAutoFit/>
          </a:bodyPr>
          <a:lstStyle/>
          <a:p>
            <a:pPr defTabSz="685800" eaLnBrk="0" fontAlgn="base" hangingPunct="0">
              <a:spcBef>
                <a:spcPct val="0"/>
              </a:spcBef>
              <a:spcAft>
                <a:spcPct val="0"/>
              </a:spcAft>
            </a:pPr>
            <a:r>
              <a:rPr lang="en-US" sz="1350" dirty="0">
                <a:solidFill>
                  <a:prstClr val="black"/>
                </a:solidFill>
                <a:latin typeface="Verdana" charset="0"/>
                <a:ea typeface="MS PGothic" charset="-128"/>
              </a:rPr>
              <a:t>Ray ATB</a:t>
            </a:r>
          </a:p>
        </p:txBody>
      </p:sp>
      <p:sp>
        <p:nvSpPr>
          <p:cNvPr id="24" name="TextBox 23"/>
          <p:cNvSpPr txBox="1"/>
          <p:nvPr/>
        </p:nvSpPr>
        <p:spPr>
          <a:xfrm>
            <a:off x="1294507" y="3128254"/>
            <a:ext cx="1854290" cy="300082"/>
          </a:xfrm>
          <a:prstGeom prst="rect">
            <a:avLst/>
          </a:prstGeom>
          <a:solidFill>
            <a:srgbClr val="E8E9E4"/>
          </a:solidFill>
          <a:ln>
            <a:solidFill>
              <a:srgbClr val="FF0000"/>
            </a:solidFill>
          </a:ln>
        </p:spPr>
        <p:txBody>
          <a:bodyPr wrap="none" rtlCol="0">
            <a:spAutoFit/>
          </a:bodyPr>
          <a:lstStyle/>
          <a:p>
            <a:pPr defTabSz="685800" eaLnBrk="0" fontAlgn="base" hangingPunct="0">
              <a:spcBef>
                <a:spcPct val="0"/>
              </a:spcBef>
              <a:spcAft>
                <a:spcPct val="0"/>
              </a:spcAft>
            </a:pPr>
            <a:r>
              <a:rPr lang="en-US" sz="1350" dirty="0">
                <a:solidFill>
                  <a:prstClr val="black"/>
                </a:solidFill>
                <a:latin typeface="Verdana" charset="0"/>
                <a:ea typeface="MS PGothic" charset="-128"/>
              </a:rPr>
              <a:t>AEL-PRO Extinction</a:t>
            </a:r>
          </a:p>
        </p:txBody>
      </p:sp>
      <p:sp>
        <p:nvSpPr>
          <p:cNvPr id="25" name="TextBox 24"/>
          <p:cNvSpPr txBox="1"/>
          <p:nvPr/>
        </p:nvSpPr>
        <p:spPr>
          <a:xfrm>
            <a:off x="5695393" y="3151337"/>
            <a:ext cx="1751890" cy="276999"/>
          </a:xfrm>
          <a:prstGeom prst="rect">
            <a:avLst/>
          </a:prstGeom>
          <a:solidFill>
            <a:srgbClr val="E8E9E4"/>
          </a:solidFill>
          <a:ln>
            <a:solidFill>
              <a:srgbClr val="FF0000"/>
            </a:solidFill>
          </a:ln>
        </p:spPr>
        <p:txBody>
          <a:bodyPr wrap="none" rtlCol="0">
            <a:spAutoFit/>
          </a:bodyPr>
          <a:lstStyle/>
          <a:p>
            <a:pPr defTabSz="685800" eaLnBrk="0" fontAlgn="base" hangingPunct="0">
              <a:spcBef>
                <a:spcPct val="0"/>
              </a:spcBef>
              <a:spcAft>
                <a:spcPct val="0"/>
              </a:spcAft>
            </a:pPr>
            <a:r>
              <a:rPr lang="en-US" sz="1200" dirty="0">
                <a:solidFill>
                  <a:prstClr val="black"/>
                </a:solidFill>
                <a:latin typeface="Verdana" charset="0"/>
                <a:ea typeface="MS PGothic" charset="-128"/>
              </a:rPr>
              <a:t>AEL-PRO Lidar-Ratio</a:t>
            </a:r>
          </a:p>
        </p:txBody>
      </p:sp>
      <p:sp>
        <p:nvSpPr>
          <p:cNvPr id="26" name="TextBox 25"/>
          <p:cNvSpPr txBox="1"/>
          <p:nvPr/>
        </p:nvSpPr>
        <p:spPr>
          <a:xfrm>
            <a:off x="1294507" y="4488180"/>
            <a:ext cx="2203424" cy="300082"/>
          </a:xfrm>
          <a:prstGeom prst="rect">
            <a:avLst/>
          </a:prstGeom>
          <a:solidFill>
            <a:srgbClr val="E8E9E4"/>
          </a:solidFill>
          <a:ln>
            <a:solidFill>
              <a:srgbClr val="FF0000"/>
            </a:solidFill>
          </a:ln>
        </p:spPr>
        <p:txBody>
          <a:bodyPr wrap="none" rtlCol="0">
            <a:spAutoFit/>
          </a:bodyPr>
          <a:lstStyle/>
          <a:p>
            <a:pPr defTabSz="685800" eaLnBrk="0" fontAlgn="base" hangingPunct="0">
              <a:spcBef>
                <a:spcPct val="0"/>
              </a:spcBef>
              <a:spcAft>
                <a:spcPct val="0"/>
              </a:spcAft>
            </a:pPr>
            <a:r>
              <a:rPr lang="en-US" sz="1350" dirty="0">
                <a:solidFill>
                  <a:prstClr val="black"/>
                </a:solidFill>
                <a:latin typeface="Verdana" charset="0"/>
                <a:ea typeface="MS PGothic" charset="-128"/>
              </a:rPr>
              <a:t>SCA-mid-bin Extinction</a:t>
            </a:r>
          </a:p>
        </p:txBody>
      </p:sp>
      <p:sp>
        <p:nvSpPr>
          <p:cNvPr id="27" name="TextBox 26"/>
          <p:cNvSpPr txBox="1"/>
          <p:nvPr/>
        </p:nvSpPr>
        <p:spPr>
          <a:xfrm>
            <a:off x="6181213" y="4443022"/>
            <a:ext cx="1323824" cy="276999"/>
          </a:xfrm>
          <a:prstGeom prst="rect">
            <a:avLst/>
          </a:prstGeom>
          <a:solidFill>
            <a:srgbClr val="E8E9E4"/>
          </a:solidFill>
          <a:ln>
            <a:solidFill>
              <a:srgbClr val="FF0000"/>
            </a:solidFill>
          </a:ln>
        </p:spPr>
        <p:txBody>
          <a:bodyPr wrap="none" rtlCol="0">
            <a:spAutoFit/>
          </a:bodyPr>
          <a:lstStyle/>
          <a:p>
            <a:pPr defTabSz="685800" eaLnBrk="0" fontAlgn="base" hangingPunct="0">
              <a:spcBef>
                <a:spcPct val="0"/>
              </a:spcBef>
              <a:spcAft>
                <a:spcPct val="0"/>
              </a:spcAft>
            </a:pPr>
            <a:r>
              <a:rPr lang="en-US" sz="1200" dirty="0">
                <a:solidFill>
                  <a:prstClr val="black"/>
                </a:solidFill>
                <a:latin typeface="Verdana" charset="0"/>
                <a:ea typeface="MS PGothic" charset="-128"/>
              </a:rPr>
              <a:t>SCA-mid-bin S</a:t>
            </a:r>
          </a:p>
        </p:txBody>
      </p:sp>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385" y="5741896"/>
            <a:ext cx="2057400" cy="19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862F7ABD-36D3-4511-B71C-7CE64E87F0BC}"/>
              </a:ext>
            </a:extLst>
          </p:cNvPr>
          <p:cNvPicPr>
            <a:picLocks noChangeAspect="1"/>
          </p:cNvPicPr>
          <p:nvPr/>
        </p:nvPicPr>
        <p:blipFill>
          <a:blip r:embed="rId10"/>
          <a:stretch>
            <a:fillRect/>
          </a:stretch>
        </p:blipFill>
        <p:spPr>
          <a:xfrm>
            <a:off x="2814408" y="5652758"/>
            <a:ext cx="705360" cy="337718"/>
          </a:xfrm>
          <a:prstGeom prst="rect">
            <a:avLst/>
          </a:prstGeom>
        </p:spPr>
      </p:pic>
      <p:sp>
        <p:nvSpPr>
          <p:cNvPr id="3" name="TextBox 2">
            <a:extLst>
              <a:ext uri="{FF2B5EF4-FFF2-40B4-BE49-F238E27FC236}">
                <a16:creationId xmlns:a16="http://schemas.microsoft.com/office/drawing/2014/main" id="{D43FB486-FC27-4D1A-A390-7405B3BF2568}"/>
              </a:ext>
            </a:extLst>
          </p:cNvPr>
          <p:cNvSpPr txBox="1"/>
          <p:nvPr/>
        </p:nvSpPr>
        <p:spPr>
          <a:xfrm>
            <a:off x="431659" y="31436"/>
            <a:ext cx="2710422" cy="584775"/>
          </a:xfrm>
          <a:prstGeom prst="rect">
            <a:avLst/>
          </a:prstGeom>
          <a:noFill/>
        </p:spPr>
        <p:txBody>
          <a:bodyPr wrap="none" rtlCol="0">
            <a:spAutoFit/>
          </a:bodyPr>
          <a:lstStyle/>
          <a:p>
            <a:r>
              <a:rPr lang="en-US" sz="3200" dirty="0"/>
              <a:t>Sample results</a:t>
            </a:r>
            <a:r>
              <a:rPr lang="en-US" sz="3200" dirty="0">
                <a:sym typeface="Wingdings" panose="05000000000000000000" pitchFamily="2" charset="2"/>
              </a:rPr>
              <a:t> </a:t>
            </a:r>
            <a:endParaRPr lang="en-GB" sz="3200" dirty="0"/>
          </a:p>
        </p:txBody>
      </p:sp>
      <p:sp>
        <p:nvSpPr>
          <p:cNvPr id="4" name="TextBox 3">
            <a:extLst>
              <a:ext uri="{FF2B5EF4-FFF2-40B4-BE49-F238E27FC236}">
                <a16:creationId xmlns:a16="http://schemas.microsoft.com/office/drawing/2014/main" id="{CEA00C99-86BF-4820-A678-EFE4C9C73E2B}"/>
              </a:ext>
            </a:extLst>
          </p:cNvPr>
          <p:cNvSpPr txBox="1"/>
          <p:nvPr/>
        </p:nvSpPr>
        <p:spPr>
          <a:xfrm>
            <a:off x="4936176" y="594622"/>
            <a:ext cx="3506281" cy="738664"/>
          </a:xfrm>
          <a:prstGeom prst="rect">
            <a:avLst/>
          </a:prstGeom>
          <a:noFill/>
        </p:spPr>
        <p:txBody>
          <a:bodyPr wrap="none" rtlCol="0">
            <a:spAutoFit/>
          </a:bodyPr>
          <a:lstStyle/>
          <a:p>
            <a:r>
              <a:rPr lang="en-US" sz="2400" b="1" dirty="0">
                <a:solidFill>
                  <a:srgbClr val="FF0000"/>
                </a:solidFill>
              </a:rPr>
              <a:t>+</a:t>
            </a:r>
            <a:r>
              <a:rPr lang="en-US" dirty="0"/>
              <a:t> </a:t>
            </a:r>
            <a:r>
              <a:rPr lang="en-US" dirty="0">
                <a:sym typeface="Wingdings" panose="05000000000000000000" pitchFamily="2" charset="2"/>
              </a:rPr>
              <a:t> Tropopause</a:t>
            </a:r>
          </a:p>
          <a:p>
            <a:r>
              <a:rPr lang="en-US" dirty="0">
                <a:sym typeface="Wingdings" panose="05000000000000000000" pitchFamily="2" charset="2"/>
              </a:rPr>
              <a:t>Black contour lines  Temperature</a:t>
            </a:r>
            <a:endParaRPr lang="en-GB" dirty="0"/>
          </a:p>
        </p:txBody>
      </p:sp>
      <p:sp>
        <p:nvSpPr>
          <p:cNvPr id="21" name="TextBox 20">
            <a:extLst>
              <a:ext uri="{FF2B5EF4-FFF2-40B4-BE49-F238E27FC236}">
                <a16:creationId xmlns:a16="http://schemas.microsoft.com/office/drawing/2014/main" id="{B7A18DD2-A15C-4AA6-9157-CC01B0E9238B}"/>
              </a:ext>
            </a:extLst>
          </p:cNvPr>
          <p:cNvSpPr txBox="1"/>
          <p:nvPr/>
        </p:nvSpPr>
        <p:spPr>
          <a:xfrm>
            <a:off x="225030" y="713977"/>
            <a:ext cx="4321139" cy="646331"/>
          </a:xfrm>
          <a:prstGeom prst="rect">
            <a:avLst/>
          </a:prstGeom>
          <a:noFill/>
        </p:spPr>
        <p:txBody>
          <a:bodyPr wrap="square" rtlCol="0">
            <a:spAutoFit/>
          </a:bodyPr>
          <a:lstStyle/>
          <a:p>
            <a:r>
              <a:rPr lang="en-US" dirty="0"/>
              <a:t>September 2019 (IOP period): Lots of smoke in the lower stratosphere.</a:t>
            </a:r>
            <a:endParaRPr lang="en-GB" dirty="0"/>
          </a:p>
        </p:txBody>
      </p:sp>
      <p:sp>
        <p:nvSpPr>
          <p:cNvPr id="6" name="Footer Placeholder 5">
            <a:extLst>
              <a:ext uri="{FF2B5EF4-FFF2-40B4-BE49-F238E27FC236}">
                <a16:creationId xmlns:a16="http://schemas.microsoft.com/office/drawing/2014/main" id="{581BE304-87FE-47F3-AEA9-449D1FE56CDE}"/>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Tree>
    <p:extLst>
      <p:ext uri="{BB962C8B-B14F-4D97-AF65-F5344CB8AC3E}">
        <p14:creationId xmlns:p14="http://schemas.microsoft.com/office/powerpoint/2010/main" val="274754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AAA8281-6589-4BAB-A1F0-87BB2015EC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5029" y="1085354"/>
            <a:ext cx="6335438" cy="1727345"/>
          </a:xfrm>
          <a:prstGeom prst="rect">
            <a:avLst/>
          </a:prstGeom>
        </p:spPr>
      </p:pic>
      <p:cxnSp>
        <p:nvCxnSpPr>
          <p:cNvPr id="3" name="Straight Connector 2"/>
          <p:cNvCxnSpPr/>
          <p:nvPr/>
        </p:nvCxnSpPr>
        <p:spPr>
          <a:xfrm>
            <a:off x="964096" y="1344268"/>
            <a:ext cx="0" cy="1411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26774" y="2755624"/>
            <a:ext cx="437322" cy="2935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64096" y="2755624"/>
            <a:ext cx="4929809" cy="213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276" y="5764478"/>
            <a:ext cx="2057400" cy="19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67AB6DD-6382-41F1-A93E-B0BD16DFE563}"/>
              </a:ext>
            </a:extLst>
          </p:cNvPr>
          <p:cNvSpPr txBox="1"/>
          <p:nvPr/>
        </p:nvSpPr>
        <p:spPr>
          <a:xfrm>
            <a:off x="6512577" y="2287535"/>
            <a:ext cx="1303562" cy="369332"/>
          </a:xfrm>
          <a:prstGeom prst="rect">
            <a:avLst/>
          </a:prstGeom>
          <a:noFill/>
        </p:spPr>
        <p:txBody>
          <a:bodyPr wrap="none" rtlCol="0">
            <a:spAutoFit/>
          </a:bodyPr>
          <a:lstStyle/>
          <a:p>
            <a:pPr defTabSz="685800" eaLnBrk="0" fontAlgn="base" hangingPunct="0">
              <a:spcBef>
                <a:spcPct val="0"/>
              </a:spcBef>
              <a:spcAft>
                <a:spcPct val="0"/>
              </a:spcAft>
            </a:pPr>
            <a:r>
              <a:rPr lang="en-US" dirty="0" err="1">
                <a:solidFill>
                  <a:prstClr val="black"/>
                </a:solidFill>
                <a:latin typeface="Verdana" charset="0"/>
                <a:ea typeface="MS PGothic" charset="-128"/>
              </a:rPr>
              <a:t>Obs</a:t>
            </a:r>
            <a:r>
              <a:rPr lang="en-US" dirty="0">
                <a:solidFill>
                  <a:prstClr val="black"/>
                </a:solidFill>
                <a:latin typeface="Verdana" charset="0"/>
                <a:ea typeface="MS PGothic" charset="-128"/>
              </a:rPr>
              <a:t>#=48</a:t>
            </a:r>
            <a:endParaRPr lang="en-GB" dirty="0">
              <a:solidFill>
                <a:prstClr val="black"/>
              </a:solidFill>
              <a:latin typeface="Verdana" charset="0"/>
              <a:ea typeface="MS PGothic" charset="-128"/>
            </a:endParaRPr>
          </a:p>
        </p:txBody>
      </p:sp>
      <p:pic>
        <p:nvPicPr>
          <p:cNvPr id="12" name="Picture 11">
            <a:extLst>
              <a:ext uri="{FF2B5EF4-FFF2-40B4-BE49-F238E27FC236}">
                <a16:creationId xmlns:a16="http://schemas.microsoft.com/office/drawing/2014/main" id="{EFEADC92-2ACE-4710-A637-3FA2754695BF}"/>
              </a:ext>
            </a:extLst>
          </p:cNvPr>
          <p:cNvPicPr>
            <a:picLocks noChangeAspect="1"/>
          </p:cNvPicPr>
          <p:nvPr/>
        </p:nvPicPr>
        <p:blipFill>
          <a:blip r:embed="rId4"/>
          <a:stretch>
            <a:fillRect/>
          </a:stretch>
        </p:blipFill>
        <p:spPr>
          <a:xfrm>
            <a:off x="7388258" y="5565851"/>
            <a:ext cx="829707" cy="397254"/>
          </a:xfrm>
          <a:prstGeom prst="rect">
            <a:avLst/>
          </a:prstGeom>
        </p:spPr>
      </p:pic>
      <p:pic>
        <p:nvPicPr>
          <p:cNvPr id="8" name="Picture 7">
            <a:extLst>
              <a:ext uri="{FF2B5EF4-FFF2-40B4-BE49-F238E27FC236}">
                <a16:creationId xmlns:a16="http://schemas.microsoft.com/office/drawing/2014/main" id="{6E7D8457-0A19-4A0D-B1A8-595AB9BE759C}"/>
              </a:ext>
            </a:extLst>
          </p:cNvPr>
          <p:cNvPicPr>
            <a:picLocks noChangeAspect="1"/>
          </p:cNvPicPr>
          <p:nvPr/>
        </p:nvPicPr>
        <p:blipFill>
          <a:blip r:embed="rId5"/>
          <a:stretch>
            <a:fillRect/>
          </a:stretch>
        </p:blipFill>
        <p:spPr>
          <a:xfrm>
            <a:off x="92814" y="3120947"/>
            <a:ext cx="2297432" cy="2571752"/>
          </a:xfrm>
          <a:prstGeom prst="rect">
            <a:avLst/>
          </a:prstGeom>
        </p:spPr>
      </p:pic>
      <p:pic>
        <p:nvPicPr>
          <p:cNvPr id="14" name="Picture 13">
            <a:extLst>
              <a:ext uri="{FF2B5EF4-FFF2-40B4-BE49-F238E27FC236}">
                <a16:creationId xmlns:a16="http://schemas.microsoft.com/office/drawing/2014/main" id="{3D150364-152C-4493-B21C-106AEBDEFEB4}"/>
              </a:ext>
            </a:extLst>
          </p:cNvPr>
          <p:cNvPicPr>
            <a:picLocks noChangeAspect="1"/>
          </p:cNvPicPr>
          <p:nvPr/>
        </p:nvPicPr>
        <p:blipFill>
          <a:blip r:embed="rId6"/>
          <a:stretch>
            <a:fillRect/>
          </a:stretch>
        </p:blipFill>
        <p:spPr>
          <a:xfrm>
            <a:off x="2467006" y="3120948"/>
            <a:ext cx="2190265" cy="2556450"/>
          </a:xfrm>
          <a:prstGeom prst="rect">
            <a:avLst/>
          </a:prstGeom>
        </p:spPr>
      </p:pic>
      <p:pic>
        <p:nvPicPr>
          <p:cNvPr id="16" name="Picture 15">
            <a:extLst>
              <a:ext uri="{FF2B5EF4-FFF2-40B4-BE49-F238E27FC236}">
                <a16:creationId xmlns:a16="http://schemas.microsoft.com/office/drawing/2014/main" id="{1FC1C58E-7F22-4AAD-A9D1-ADC7F3DCE106}"/>
              </a:ext>
            </a:extLst>
          </p:cNvPr>
          <p:cNvPicPr>
            <a:picLocks noChangeAspect="1"/>
          </p:cNvPicPr>
          <p:nvPr/>
        </p:nvPicPr>
        <p:blipFill>
          <a:blip r:embed="rId7"/>
          <a:stretch>
            <a:fillRect/>
          </a:stretch>
        </p:blipFill>
        <p:spPr>
          <a:xfrm>
            <a:off x="4865204" y="3164478"/>
            <a:ext cx="2057401" cy="2401373"/>
          </a:xfrm>
          <a:prstGeom prst="rect">
            <a:avLst/>
          </a:prstGeom>
        </p:spPr>
      </p:pic>
      <p:sp>
        <p:nvSpPr>
          <p:cNvPr id="19" name="TextBox 18">
            <a:extLst>
              <a:ext uri="{FF2B5EF4-FFF2-40B4-BE49-F238E27FC236}">
                <a16:creationId xmlns:a16="http://schemas.microsoft.com/office/drawing/2014/main" id="{6FA86CE0-6C07-4379-8948-1F4B6241DAFF}"/>
              </a:ext>
            </a:extLst>
          </p:cNvPr>
          <p:cNvSpPr txBox="1"/>
          <p:nvPr/>
        </p:nvSpPr>
        <p:spPr>
          <a:xfrm>
            <a:off x="5848445" y="1433298"/>
            <a:ext cx="3079626" cy="646331"/>
          </a:xfrm>
          <a:prstGeom prst="rect">
            <a:avLst/>
          </a:prstGeom>
          <a:solidFill>
            <a:schemeClr val="tx2">
              <a:lumMod val="20000"/>
              <a:lumOff val="80000"/>
            </a:schemeClr>
          </a:solidFill>
          <a:ln>
            <a:solidFill>
              <a:srgbClr val="FF0000"/>
            </a:solidFill>
          </a:ln>
        </p:spPr>
        <p:txBody>
          <a:bodyPr wrap="none" rtlCol="0">
            <a:spAutoFit/>
          </a:bodyPr>
          <a:lstStyle/>
          <a:p>
            <a:pPr defTabSz="685800" eaLnBrk="0" fontAlgn="base" hangingPunct="0">
              <a:spcBef>
                <a:spcPct val="0"/>
              </a:spcBef>
              <a:spcAft>
                <a:spcPct val="0"/>
              </a:spcAft>
            </a:pPr>
            <a:r>
              <a:rPr lang="en-US" dirty="0">
                <a:solidFill>
                  <a:srgbClr val="FF0000"/>
                </a:solidFill>
                <a:latin typeface="Verdana" charset="0"/>
                <a:ea typeface="MS PGothic" charset="-128"/>
              </a:rPr>
              <a:t>Red: SCA-Mid bin results</a:t>
            </a:r>
          </a:p>
          <a:p>
            <a:pPr defTabSz="685800" eaLnBrk="0" fontAlgn="base" hangingPunct="0">
              <a:spcBef>
                <a:spcPct val="0"/>
              </a:spcBef>
              <a:spcAft>
                <a:spcPct val="0"/>
              </a:spcAft>
            </a:pPr>
            <a:r>
              <a:rPr lang="en-US" dirty="0">
                <a:solidFill>
                  <a:prstClr val="black"/>
                </a:solidFill>
                <a:latin typeface="Verdana" charset="0"/>
                <a:ea typeface="MS PGothic" charset="-128"/>
              </a:rPr>
              <a:t>Black: AEL-PRO</a:t>
            </a:r>
          </a:p>
        </p:txBody>
      </p:sp>
      <p:sp>
        <p:nvSpPr>
          <p:cNvPr id="23" name="TextBox 22">
            <a:extLst>
              <a:ext uri="{FF2B5EF4-FFF2-40B4-BE49-F238E27FC236}">
                <a16:creationId xmlns:a16="http://schemas.microsoft.com/office/drawing/2014/main" id="{D0FD5423-A356-4D63-8BCF-1020C8ADF659}"/>
              </a:ext>
            </a:extLst>
          </p:cNvPr>
          <p:cNvSpPr txBox="1"/>
          <p:nvPr/>
        </p:nvSpPr>
        <p:spPr>
          <a:xfrm>
            <a:off x="526774" y="185968"/>
            <a:ext cx="8160026" cy="323165"/>
          </a:xfrm>
          <a:prstGeom prst="rect">
            <a:avLst/>
          </a:prstGeom>
          <a:solidFill>
            <a:srgbClr val="E8E9E4"/>
          </a:solidFill>
          <a:ln>
            <a:solidFill>
              <a:srgbClr val="FF0000"/>
            </a:solidFill>
          </a:ln>
        </p:spPr>
        <p:txBody>
          <a:bodyPr wrap="square" rtlCol="0">
            <a:spAutoFit/>
          </a:bodyPr>
          <a:lstStyle/>
          <a:p>
            <a:pPr defTabSz="685800" eaLnBrk="0" fontAlgn="base" hangingPunct="0">
              <a:spcBef>
                <a:spcPct val="0"/>
              </a:spcBef>
              <a:spcAft>
                <a:spcPct val="0"/>
              </a:spcAft>
            </a:pPr>
            <a:r>
              <a:rPr lang="en-US" sz="1500" dirty="0">
                <a:solidFill>
                  <a:prstClr val="black"/>
                </a:solidFill>
                <a:latin typeface="Verdana" charset="0"/>
                <a:ea typeface="MS PGothic" charset="-128"/>
              </a:rPr>
              <a:t>AEL-PRO results tend to be much more precise (less noisy) than the standard L2a</a:t>
            </a:r>
          </a:p>
        </p:txBody>
      </p:sp>
      <p:sp>
        <p:nvSpPr>
          <p:cNvPr id="18" name="Footer Placeholder 17">
            <a:extLst>
              <a:ext uri="{FF2B5EF4-FFF2-40B4-BE49-F238E27FC236}">
                <a16:creationId xmlns:a16="http://schemas.microsoft.com/office/drawing/2014/main" id="{07D292FC-5014-4CD6-A8E2-1AE2C32DE624}"/>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Tree>
    <p:extLst>
      <p:ext uri="{BB962C8B-B14F-4D97-AF65-F5344CB8AC3E}">
        <p14:creationId xmlns:p14="http://schemas.microsoft.com/office/powerpoint/2010/main" val="2741770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EE5C99B4-B2E5-47BB-BC53-8D2CCCC161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4758" y="944095"/>
            <a:ext cx="2547257" cy="1306939"/>
          </a:xfrm>
          <a:prstGeom prst="rect">
            <a:avLst/>
          </a:prstGeom>
        </p:spPr>
      </p:pic>
      <p:pic>
        <p:nvPicPr>
          <p:cNvPr id="7" name="Picture 6" descr="Diagram&#10;&#10;Description automatically generated">
            <a:extLst>
              <a:ext uri="{FF2B5EF4-FFF2-40B4-BE49-F238E27FC236}">
                <a16:creationId xmlns:a16="http://schemas.microsoft.com/office/drawing/2014/main" id="{20918F85-1CC3-4314-ACA8-3A4464876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57" y="922663"/>
            <a:ext cx="2630801" cy="1315401"/>
          </a:xfrm>
          <a:prstGeom prst="rect">
            <a:avLst/>
          </a:prstGeom>
        </p:spPr>
      </p:pic>
      <p:pic>
        <p:nvPicPr>
          <p:cNvPr id="2" name="Picture 1">
            <a:extLst>
              <a:ext uri="{FF2B5EF4-FFF2-40B4-BE49-F238E27FC236}">
                <a16:creationId xmlns:a16="http://schemas.microsoft.com/office/drawing/2014/main" id="{FD09F8DB-1236-4702-9E4C-AC3B1226D870}"/>
              </a:ext>
            </a:extLst>
          </p:cNvPr>
          <p:cNvPicPr>
            <a:picLocks noChangeAspect="1"/>
          </p:cNvPicPr>
          <p:nvPr/>
        </p:nvPicPr>
        <p:blipFill>
          <a:blip r:embed="rId4"/>
          <a:stretch>
            <a:fillRect/>
          </a:stretch>
        </p:blipFill>
        <p:spPr>
          <a:xfrm>
            <a:off x="3029908" y="922663"/>
            <a:ext cx="2630801" cy="1349804"/>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69E8E1FB-9667-4C12-82E4-1F30B09E52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009"/>
          <a:stretch/>
        </p:blipFill>
        <p:spPr>
          <a:xfrm>
            <a:off x="97971" y="2574435"/>
            <a:ext cx="4386944" cy="1360578"/>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9996B7E-B8BB-4D98-976E-3025DA33DD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2009"/>
          <a:stretch/>
        </p:blipFill>
        <p:spPr>
          <a:xfrm>
            <a:off x="97971" y="4271384"/>
            <a:ext cx="4386944" cy="1360578"/>
          </a:xfrm>
          <a:prstGeom prst="rect">
            <a:avLst/>
          </a:prstGeom>
        </p:spPr>
      </p:pic>
      <p:pic>
        <p:nvPicPr>
          <p:cNvPr id="11" name="Picture 10" descr="Timeline&#10;&#10;Description automatically generated with low confidence">
            <a:extLst>
              <a:ext uri="{FF2B5EF4-FFF2-40B4-BE49-F238E27FC236}">
                <a16:creationId xmlns:a16="http://schemas.microsoft.com/office/drawing/2014/main" id="{1BDCB245-436E-442C-B2DB-C1F2E696F7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569"/>
          <a:stretch/>
        </p:blipFill>
        <p:spPr>
          <a:xfrm>
            <a:off x="4572000" y="2553913"/>
            <a:ext cx="4474029" cy="1365245"/>
          </a:xfrm>
          <a:prstGeom prst="rect">
            <a:avLst/>
          </a:prstGeom>
        </p:spPr>
      </p:pic>
      <p:pic>
        <p:nvPicPr>
          <p:cNvPr id="12" name="Picture 11" descr="Chart, timeline&#10;&#10;Description automatically generated">
            <a:extLst>
              <a:ext uri="{FF2B5EF4-FFF2-40B4-BE49-F238E27FC236}">
                <a16:creationId xmlns:a16="http://schemas.microsoft.com/office/drawing/2014/main" id="{599C895B-E7C9-4118-8CDF-2491F4E1616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1570"/>
          <a:stretch/>
        </p:blipFill>
        <p:spPr>
          <a:xfrm>
            <a:off x="4484914" y="4222039"/>
            <a:ext cx="4561115" cy="1407569"/>
          </a:xfrm>
          <a:prstGeom prst="rect">
            <a:avLst/>
          </a:prstGeom>
        </p:spPr>
      </p:pic>
      <p:sp>
        <p:nvSpPr>
          <p:cNvPr id="3" name="TextBox 2">
            <a:extLst>
              <a:ext uri="{FF2B5EF4-FFF2-40B4-BE49-F238E27FC236}">
                <a16:creationId xmlns:a16="http://schemas.microsoft.com/office/drawing/2014/main" id="{0366F15C-F145-4B26-AF93-CA010F084CC2}"/>
              </a:ext>
            </a:extLst>
          </p:cNvPr>
          <p:cNvSpPr txBox="1"/>
          <p:nvPr/>
        </p:nvSpPr>
        <p:spPr>
          <a:xfrm>
            <a:off x="611560" y="404664"/>
            <a:ext cx="7319183" cy="369332"/>
          </a:xfrm>
          <a:prstGeom prst="rect">
            <a:avLst/>
          </a:prstGeom>
          <a:noFill/>
        </p:spPr>
        <p:txBody>
          <a:bodyPr wrap="none" rtlCol="0">
            <a:spAutoFit/>
          </a:bodyPr>
          <a:lstStyle/>
          <a:p>
            <a:r>
              <a:rPr lang="en-US" dirty="0"/>
              <a:t>Aerosol event over Netherlands as seen by CALIPSO and Aeolus (2019-09-18)</a:t>
            </a:r>
            <a:endParaRPr lang="en-GB" dirty="0"/>
          </a:p>
        </p:txBody>
      </p:sp>
      <p:sp>
        <p:nvSpPr>
          <p:cNvPr id="4" name="Footer Placeholder 3">
            <a:extLst>
              <a:ext uri="{FF2B5EF4-FFF2-40B4-BE49-F238E27FC236}">
                <a16:creationId xmlns:a16="http://schemas.microsoft.com/office/drawing/2014/main" id="{130468FE-90C7-4AE4-A734-03ABB0E5F7D3}"/>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Tree>
    <p:extLst>
      <p:ext uri="{BB962C8B-B14F-4D97-AF65-F5344CB8AC3E}">
        <p14:creationId xmlns:p14="http://schemas.microsoft.com/office/powerpoint/2010/main" val="2919034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61BF9449-89B3-4BD3-96D7-D25EBCF5F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096" y="1950592"/>
            <a:ext cx="5839645" cy="156587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D1B71CC5-575A-48E0-9079-DBB7F9264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1712" y="3606903"/>
            <a:ext cx="5582412" cy="1523432"/>
          </a:xfrm>
          <a:prstGeom prst="rect">
            <a:avLst/>
          </a:prstGeom>
        </p:spPr>
      </p:pic>
      <p:pic>
        <p:nvPicPr>
          <p:cNvPr id="9" name="Picture 8" descr="Graphical user interface, chart&#10;&#10;Description automatically generated">
            <a:extLst>
              <a:ext uri="{FF2B5EF4-FFF2-40B4-BE49-F238E27FC236}">
                <a16:creationId xmlns:a16="http://schemas.microsoft.com/office/drawing/2014/main" id="{EF74D4DC-613E-4C71-BEC8-95D3040FA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0279" y="5309456"/>
            <a:ext cx="5582412" cy="1523432"/>
          </a:xfrm>
          <a:prstGeom prst="rect">
            <a:avLst/>
          </a:prstGeom>
        </p:spPr>
      </p:pic>
      <p:sp>
        <p:nvSpPr>
          <p:cNvPr id="10" name="TextBox 9">
            <a:extLst>
              <a:ext uri="{FF2B5EF4-FFF2-40B4-BE49-F238E27FC236}">
                <a16:creationId xmlns:a16="http://schemas.microsoft.com/office/drawing/2014/main" id="{65B03F8A-0851-45FA-8C91-9E518DFA6AC8}"/>
              </a:ext>
            </a:extLst>
          </p:cNvPr>
          <p:cNvSpPr txBox="1"/>
          <p:nvPr/>
        </p:nvSpPr>
        <p:spPr>
          <a:xfrm>
            <a:off x="251520" y="687196"/>
            <a:ext cx="3185296" cy="1015663"/>
          </a:xfrm>
          <a:prstGeom prst="rect">
            <a:avLst/>
          </a:prstGeom>
          <a:noFill/>
        </p:spPr>
        <p:txBody>
          <a:bodyPr wrap="none" rtlCol="0">
            <a:spAutoFit/>
          </a:bodyPr>
          <a:lstStyle/>
          <a:p>
            <a:r>
              <a:rPr lang="en-US" sz="2000" dirty="0"/>
              <a:t>2021/09/03</a:t>
            </a:r>
          </a:p>
          <a:p>
            <a:r>
              <a:rPr lang="en-US" sz="2000" dirty="0"/>
              <a:t>Overpass Cape Verde, the  </a:t>
            </a:r>
          </a:p>
          <a:p>
            <a:r>
              <a:rPr lang="en-US" sz="2000" dirty="0"/>
              <a:t>ground-based validation site</a:t>
            </a:r>
            <a:r>
              <a:rPr lang="en-US" sz="1350" dirty="0"/>
              <a:t>.</a:t>
            </a:r>
          </a:p>
        </p:txBody>
      </p:sp>
      <p:pic>
        <p:nvPicPr>
          <p:cNvPr id="12" name="Picture 11" descr="Graphical user interface, application&#10;&#10;Description automatically generated">
            <a:extLst>
              <a:ext uri="{FF2B5EF4-FFF2-40B4-BE49-F238E27FC236}">
                <a16:creationId xmlns:a16="http://schemas.microsoft.com/office/drawing/2014/main" id="{06B65883-563F-4C51-94D5-5DF6A0408A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042" r="66981" b="22042"/>
          <a:stretch/>
        </p:blipFill>
        <p:spPr>
          <a:xfrm>
            <a:off x="31259" y="2664305"/>
            <a:ext cx="3019271" cy="1704313"/>
          </a:xfrm>
          <a:prstGeom prst="rect">
            <a:avLst/>
          </a:prstGeom>
        </p:spPr>
      </p:pic>
      <p:pic>
        <p:nvPicPr>
          <p:cNvPr id="11" name="Picture 10" descr="Graphical user interface, chart, application&#10;&#10;Description automatically generated">
            <a:extLst>
              <a:ext uri="{FF2B5EF4-FFF2-40B4-BE49-F238E27FC236}">
                <a16:creationId xmlns:a16="http://schemas.microsoft.com/office/drawing/2014/main" id="{920A6017-F23D-43E7-AD76-3980B03F0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4818" y="262052"/>
            <a:ext cx="5737923" cy="1565870"/>
          </a:xfrm>
          <a:prstGeom prst="rect">
            <a:avLst/>
          </a:prstGeom>
        </p:spPr>
      </p:pic>
      <p:cxnSp>
        <p:nvCxnSpPr>
          <p:cNvPr id="13" name="Straight Arrow Connector 12">
            <a:extLst>
              <a:ext uri="{FF2B5EF4-FFF2-40B4-BE49-F238E27FC236}">
                <a16:creationId xmlns:a16="http://schemas.microsoft.com/office/drawing/2014/main" id="{94CED901-C36F-46AE-B6ED-7CF0F49DD027}"/>
              </a:ext>
            </a:extLst>
          </p:cNvPr>
          <p:cNvCxnSpPr>
            <a:cxnSpLocks/>
          </p:cNvCxnSpPr>
          <p:nvPr/>
        </p:nvCxnSpPr>
        <p:spPr>
          <a:xfrm>
            <a:off x="1312090" y="1772816"/>
            <a:ext cx="104917" cy="158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43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47E94E-6575-43DC-88DD-0B6F4F2ABD08}"/>
              </a:ext>
            </a:extLst>
          </p:cNvPr>
          <p:cNvPicPr>
            <a:picLocks noGrp="1" noChangeAspect="1"/>
          </p:cNvPicPr>
          <p:nvPr>
            <p:ph idx="1"/>
          </p:nvPr>
        </p:nvPicPr>
        <p:blipFill>
          <a:blip r:embed="rId2"/>
          <a:stretch>
            <a:fillRect/>
          </a:stretch>
        </p:blipFill>
        <p:spPr>
          <a:xfrm>
            <a:off x="178416" y="410689"/>
            <a:ext cx="6224438" cy="2996952"/>
          </a:xfrm>
          <a:prstGeom prst="rect">
            <a:avLst/>
          </a:prstGeom>
        </p:spPr>
      </p:pic>
      <p:sp>
        <p:nvSpPr>
          <p:cNvPr id="8" name="TextBox 7">
            <a:extLst>
              <a:ext uri="{FF2B5EF4-FFF2-40B4-BE49-F238E27FC236}">
                <a16:creationId xmlns:a16="http://schemas.microsoft.com/office/drawing/2014/main" id="{EE89F74E-02CC-4B8E-BF3C-6E4FB49D0386}"/>
              </a:ext>
            </a:extLst>
          </p:cNvPr>
          <p:cNvSpPr txBox="1"/>
          <p:nvPr/>
        </p:nvSpPr>
        <p:spPr>
          <a:xfrm>
            <a:off x="6459275" y="611396"/>
            <a:ext cx="2417618" cy="1754326"/>
          </a:xfrm>
          <a:prstGeom prst="rect">
            <a:avLst/>
          </a:prstGeom>
          <a:solidFill>
            <a:schemeClr val="tx2">
              <a:lumMod val="20000"/>
              <a:lumOff val="80000"/>
            </a:schemeClr>
          </a:solidFill>
        </p:spPr>
        <p:txBody>
          <a:bodyPr wrap="square" rtlCol="0">
            <a:spAutoFit/>
          </a:bodyPr>
          <a:lstStyle/>
          <a:p>
            <a:r>
              <a:rPr lang="en-US" dirty="0"/>
              <a:t>Example comparisons with the EVE 355nm  lidar.</a:t>
            </a:r>
          </a:p>
          <a:p>
            <a:endParaRPr lang="en-US" dirty="0"/>
          </a:p>
          <a:p>
            <a:r>
              <a:rPr lang="en-US" dirty="0"/>
              <a:t>Thanks to the </a:t>
            </a:r>
            <a:r>
              <a:rPr lang="en-US" dirty="0" err="1"/>
              <a:t>EvE</a:t>
            </a:r>
            <a:r>
              <a:rPr lang="en-US" dirty="0"/>
              <a:t> lidar team !</a:t>
            </a:r>
            <a:endParaRPr lang="en-GB" dirty="0"/>
          </a:p>
        </p:txBody>
      </p:sp>
      <p:pic>
        <p:nvPicPr>
          <p:cNvPr id="3" name="Picture 2">
            <a:extLst>
              <a:ext uri="{FF2B5EF4-FFF2-40B4-BE49-F238E27FC236}">
                <a16:creationId xmlns:a16="http://schemas.microsoft.com/office/drawing/2014/main" id="{8A91EADB-DAFD-4971-AD6B-6AF4228E44F3}"/>
              </a:ext>
            </a:extLst>
          </p:cNvPr>
          <p:cNvPicPr>
            <a:picLocks noChangeAspect="1"/>
          </p:cNvPicPr>
          <p:nvPr/>
        </p:nvPicPr>
        <p:blipFill>
          <a:blip r:embed="rId3"/>
          <a:stretch>
            <a:fillRect/>
          </a:stretch>
        </p:blipFill>
        <p:spPr>
          <a:xfrm>
            <a:off x="178416" y="3199263"/>
            <a:ext cx="1800200" cy="3825425"/>
          </a:xfrm>
          <a:prstGeom prst="rect">
            <a:avLst/>
          </a:prstGeom>
        </p:spPr>
      </p:pic>
      <p:pic>
        <p:nvPicPr>
          <p:cNvPr id="6" name="Picture 5">
            <a:extLst>
              <a:ext uri="{FF2B5EF4-FFF2-40B4-BE49-F238E27FC236}">
                <a16:creationId xmlns:a16="http://schemas.microsoft.com/office/drawing/2014/main" id="{98404B99-483B-465D-A6E1-8769AC00738A}"/>
              </a:ext>
            </a:extLst>
          </p:cNvPr>
          <p:cNvPicPr>
            <a:picLocks noChangeAspect="1"/>
          </p:cNvPicPr>
          <p:nvPr/>
        </p:nvPicPr>
        <p:blipFill>
          <a:blip r:embed="rId4"/>
          <a:stretch>
            <a:fillRect/>
          </a:stretch>
        </p:blipFill>
        <p:spPr>
          <a:xfrm>
            <a:off x="2273234" y="3204063"/>
            <a:ext cx="1872208" cy="3978441"/>
          </a:xfrm>
          <a:prstGeom prst="rect">
            <a:avLst/>
          </a:prstGeom>
        </p:spPr>
      </p:pic>
      <p:pic>
        <p:nvPicPr>
          <p:cNvPr id="10" name="Picture 9">
            <a:extLst>
              <a:ext uri="{FF2B5EF4-FFF2-40B4-BE49-F238E27FC236}">
                <a16:creationId xmlns:a16="http://schemas.microsoft.com/office/drawing/2014/main" id="{398FD5BD-677F-4505-8A21-6AA947478509}"/>
              </a:ext>
            </a:extLst>
          </p:cNvPr>
          <p:cNvPicPr>
            <a:picLocks noChangeAspect="1"/>
          </p:cNvPicPr>
          <p:nvPr/>
        </p:nvPicPr>
        <p:blipFill>
          <a:blip r:embed="rId5"/>
          <a:stretch>
            <a:fillRect/>
          </a:stretch>
        </p:blipFill>
        <p:spPr>
          <a:xfrm>
            <a:off x="4411401" y="3202559"/>
            <a:ext cx="1873624" cy="3981451"/>
          </a:xfrm>
          <a:prstGeom prst="rect">
            <a:avLst/>
          </a:prstGeom>
        </p:spPr>
      </p:pic>
      <p:sp>
        <p:nvSpPr>
          <p:cNvPr id="11" name="TextBox 10">
            <a:extLst>
              <a:ext uri="{FF2B5EF4-FFF2-40B4-BE49-F238E27FC236}">
                <a16:creationId xmlns:a16="http://schemas.microsoft.com/office/drawing/2014/main" id="{D51A4115-4F7D-4F42-A8C6-18A4DC5E571F}"/>
              </a:ext>
            </a:extLst>
          </p:cNvPr>
          <p:cNvSpPr txBox="1"/>
          <p:nvPr/>
        </p:nvSpPr>
        <p:spPr>
          <a:xfrm>
            <a:off x="6876256" y="5877272"/>
            <a:ext cx="2234201" cy="369332"/>
          </a:xfrm>
          <a:prstGeom prst="rect">
            <a:avLst/>
          </a:prstGeom>
          <a:noFill/>
        </p:spPr>
        <p:txBody>
          <a:bodyPr wrap="none" rtlCol="0">
            <a:spAutoFit/>
          </a:bodyPr>
          <a:lstStyle/>
          <a:p>
            <a:r>
              <a:rPr lang="en-US" dirty="0"/>
              <a:t>Lowest bin 0 </a:t>
            </a:r>
            <a:r>
              <a:rPr lang="en-US" dirty="0">
                <a:sym typeface="Wingdings" panose="05000000000000000000" pitchFamily="2" charset="2"/>
              </a:rPr>
              <a:t> Bug ?</a:t>
            </a:r>
            <a:endParaRPr lang="en-GB" dirty="0"/>
          </a:p>
        </p:txBody>
      </p:sp>
      <p:cxnSp>
        <p:nvCxnSpPr>
          <p:cNvPr id="13" name="Straight Arrow Connector 12">
            <a:extLst>
              <a:ext uri="{FF2B5EF4-FFF2-40B4-BE49-F238E27FC236}">
                <a16:creationId xmlns:a16="http://schemas.microsoft.com/office/drawing/2014/main" id="{9B3F9B8F-48CB-4F85-8AB0-6455D3D9A3A9}"/>
              </a:ext>
            </a:extLst>
          </p:cNvPr>
          <p:cNvCxnSpPr/>
          <p:nvPr/>
        </p:nvCxnSpPr>
        <p:spPr>
          <a:xfrm flipH="1">
            <a:off x="2627784" y="6093296"/>
            <a:ext cx="4032448"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E50626-8FFD-4B6D-A7B0-87CD0A1612A5}"/>
              </a:ext>
            </a:extLst>
          </p:cNvPr>
          <p:cNvSpPr txBox="1"/>
          <p:nvPr/>
        </p:nvSpPr>
        <p:spPr>
          <a:xfrm>
            <a:off x="6550984" y="3198314"/>
            <a:ext cx="2234201" cy="1384995"/>
          </a:xfrm>
          <a:prstGeom prst="rect">
            <a:avLst/>
          </a:prstGeom>
          <a:noFill/>
        </p:spPr>
        <p:txBody>
          <a:bodyPr wrap="square" rtlCol="0">
            <a:spAutoFit/>
          </a:bodyPr>
          <a:lstStyle/>
          <a:p>
            <a:r>
              <a:rPr lang="en-US" sz="1400" dirty="0"/>
              <a:t>Colocation issues, frequent presence of clouds and increasingly lower Aeolus SNR present challenges. However, results are encouraging !</a:t>
            </a:r>
            <a:endParaRPr lang="en-GB" sz="1400" dirty="0"/>
          </a:p>
        </p:txBody>
      </p:sp>
      <p:sp>
        <p:nvSpPr>
          <p:cNvPr id="15" name="Footer Placeholder 14">
            <a:extLst>
              <a:ext uri="{FF2B5EF4-FFF2-40B4-BE49-F238E27FC236}">
                <a16:creationId xmlns:a16="http://schemas.microsoft.com/office/drawing/2014/main" id="{CEE841D7-B78F-4F37-8781-665FACC6DDBC}"/>
              </a:ext>
            </a:extLst>
          </p:cNvPr>
          <p:cNvSpPr>
            <a:spLocks noGrp="1"/>
          </p:cNvSpPr>
          <p:nvPr>
            <p:ph type="ftr" sz="quarter" idx="11"/>
          </p:nvPr>
        </p:nvSpPr>
        <p:spPr>
          <a:xfrm>
            <a:off x="6926191" y="6414789"/>
            <a:ext cx="2895600" cy="365125"/>
          </a:xfrm>
        </p:spPr>
        <p:txBody>
          <a:bodyPr/>
          <a:lstStyle/>
          <a:p>
            <a:r>
              <a:rPr lang="es-ES" dirty="0">
                <a:solidFill>
                  <a:prstClr val="black">
                    <a:tint val="75000"/>
                  </a:prstClr>
                </a:solidFill>
              </a:rPr>
              <a:t>Donovan et al., ESA-ATMOS 2021</a:t>
            </a:r>
            <a:endParaRPr lang="en-US" dirty="0">
              <a:solidFill>
                <a:prstClr val="black">
                  <a:tint val="75000"/>
                </a:prstClr>
              </a:solidFill>
            </a:endParaRPr>
          </a:p>
        </p:txBody>
      </p:sp>
    </p:spTree>
    <p:extLst>
      <p:ext uri="{BB962C8B-B14F-4D97-AF65-F5344CB8AC3E}">
        <p14:creationId xmlns:p14="http://schemas.microsoft.com/office/powerpoint/2010/main" val="273800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and Outlook</a:t>
            </a:r>
          </a:p>
        </p:txBody>
      </p:sp>
      <p:sp>
        <p:nvSpPr>
          <p:cNvPr id="3" name="Content Placeholder 2"/>
          <p:cNvSpPr>
            <a:spLocks noGrp="1"/>
          </p:cNvSpPr>
          <p:nvPr>
            <p:ph idx="1"/>
          </p:nvPr>
        </p:nvSpPr>
        <p:spPr/>
        <p:txBody>
          <a:bodyPr>
            <a:noAutofit/>
          </a:bodyPr>
          <a:lstStyle/>
          <a:p>
            <a:r>
              <a:rPr lang="en-US" sz="1800" dirty="0"/>
              <a:t>The application of ATLID inspired techniques to Aeolus is very promising !</a:t>
            </a:r>
          </a:p>
          <a:p>
            <a:r>
              <a:rPr lang="en-US" sz="1800" dirty="0"/>
              <a:t>Lots of work still to do though.</a:t>
            </a:r>
          </a:p>
          <a:p>
            <a:pPr lvl="1"/>
            <a:r>
              <a:rPr lang="en-US" sz="1800" dirty="0"/>
              <a:t>Impact of priors, classification strategy, surface effects, code speed, validation etc.. </a:t>
            </a:r>
          </a:p>
          <a:p>
            <a:pPr marL="257175" lvl="1" indent="-257175">
              <a:buFont typeface="Arial" panose="020B0604020202020204" pitchFamily="34" charset="0"/>
              <a:buChar char="•"/>
            </a:pPr>
            <a:r>
              <a:rPr lang="en-US" sz="1800" dirty="0"/>
              <a:t>Using MSP only gives better results for Mie ATBs (somewhat degraded for Ray ATBs). Further improvements (bringing the RSP data back into play) are likely.</a:t>
            </a:r>
          </a:p>
          <a:p>
            <a:pPr marL="257175" lvl="1" indent="-257175">
              <a:buFont typeface="Arial" panose="020B0604020202020204" pitchFamily="34" charset="0"/>
              <a:buChar char="•"/>
            </a:pPr>
            <a:endParaRPr lang="en-US" sz="1800" dirty="0"/>
          </a:p>
          <a:p>
            <a:r>
              <a:rPr lang="en-US" sz="1800" dirty="0"/>
              <a:t>AEL-FM and AEL-PRO are being implemented into the operational processing chain.</a:t>
            </a:r>
          </a:p>
          <a:p>
            <a:endParaRPr lang="en-US" sz="1800" dirty="0"/>
          </a:p>
          <a:p>
            <a:r>
              <a:rPr lang="en-US" sz="1800" dirty="0"/>
              <a:t>Testing, Validation, De-Bugging is ongoing !</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276" y="5571597"/>
            <a:ext cx="2057400" cy="19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BDF057B-CB68-4365-9254-C193FB4F773A}"/>
              </a:ext>
            </a:extLst>
          </p:cNvPr>
          <p:cNvPicPr>
            <a:picLocks noChangeAspect="1"/>
          </p:cNvPicPr>
          <p:nvPr/>
        </p:nvPicPr>
        <p:blipFill>
          <a:blip r:embed="rId3"/>
          <a:stretch>
            <a:fillRect/>
          </a:stretch>
        </p:blipFill>
        <p:spPr>
          <a:xfrm>
            <a:off x="5716191" y="5444729"/>
            <a:ext cx="829707" cy="397254"/>
          </a:xfrm>
          <a:prstGeom prst="rect">
            <a:avLst/>
          </a:prstGeom>
        </p:spPr>
      </p:pic>
      <p:sp>
        <p:nvSpPr>
          <p:cNvPr id="4" name="Footer Placeholder 3">
            <a:extLst>
              <a:ext uri="{FF2B5EF4-FFF2-40B4-BE49-F238E27FC236}">
                <a16:creationId xmlns:a16="http://schemas.microsoft.com/office/drawing/2014/main" id="{4E861FBF-B6FE-4233-A82C-4BF0D1701B32}"/>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Tree>
    <p:extLst>
      <p:ext uri="{BB962C8B-B14F-4D97-AF65-F5344CB8AC3E}">
        <p14:creationId xmlns:p14="http://schemas.microsoft.com/office/powerpoint/2010/main" val="3441228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Slides</a:t>
            </a:r>
          </a:p>
        </p:txBody>
      </p:sp>
      <p:sp>
        <p:nvSpPr>
          <p:cNvPr id="5" name="Footer Placeholder 4"/>
          <p:cNvSpPr>
            <a:spLocks noGrp="1"/>
          </p:cNvSpPr>
          <p:nvPr>
            <p:ph type="ftr" sz="quarter" idx="11"/>
          </p:nvPr>
        </p:nvSpPr>
        <p:spPr/>
        <p:txBody>
          <a:bodyPr/>
          <a:lstStyle/>
          <a:p>
            <a:pPr defTabSz="685800" eaLnBrk="0" fontAlgn="base" hangingPunct="0">
              <a:spcBef>
                <a:spcPct val="0"/>
              </a:spcBef>
              <a:spcAft>
                <a:spcPct val="0"/>
              </a:spcAft>
            </a:pPr>
            <a:r>
              <a:rPr lang="es-ES">
                <a:solidFill>
                  <a:prstClr val="black">
                    <a:tint val="75000"/>
                  </a:prstClr>
                </a:solidFill>
                <a:latin typeface="Verdana" charset="0"/>
                <a:ea typeface="MS PGothic" charset="-128"/>
              </a:rPr>
              <a:t>Donovan et al., ESA-ATMOS 2021</a:t>
            </a:r>
            <a:endParaRPr lang="en-US">
              <a:solidFill>
                <a:prstClr val="black">
                  <a:tint val="75000"/>
                </a:prstClr>
              </a:solidFill>
              <a:latin typeface="Verdana" charset="0"/>
              <a:ea typeface="MS PGothic" charset="-128"/>
            </a:endParaRPr>
          </a:p>
        </p:txBody>
      </p:sp>
    </p:spTree>
    <p:extLst>
      <p:ext uri="{BB962C8B-B14F-4D97-AF65-F5344CB8AC3E}">
        <p14:creationId xmlns:p14="http://schemas.microsoft.com/office/powerpoint/2010/main" val="116273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35238" y="631338"/>
            <a:ext cx="4032448" cy="30166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sp>
        <p:nvSpPr>
          <p:cNvPr id="2" name="Title 1"/>
          <p:cNvSpPr>
            <a:spLocks noGrp="1"/>
          </p:cNvSpPr>
          <p:nvPr>
            <p:ph type="title"/>
          </p:nvPr>
        </p:nvSpPr>
        <p:spPr>
          <a:xfrm>
            <a:off x="457200" y="350136"/>
            <a:ext cx="8229600" cy="857250"/>
          </a:xfrm>
        </p:spPr>
        <p:txBody>
          <a:bodyPr>
            <a:normAutofit/>
          </a:bodyPr>
          <a:lstStyle/>
          <a:p>
            <a:r>
              <a:rPr lang="en-US" sz="1800" dirty="0"/>
              <a:t>The </a:t>
            </a:r>
            <a:r>
              <a:rPr lang="en-US" sz="1800" dirty="0" err="1"/>
              <a:t>Fizeau</a:t>
            </a:r>
            <a:r>
              <a:rPr lang="en-US" sz="1800" dirty="0"/>
              <a:t> (Mie) Spectrometer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6549" y="1379324"/>
            <a:ext cx="4067944" cy="179468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549" y="3302525"/>
            <a:ext cx="994420" cy="14916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3322" y="3320988"/>
            <a:ext cx="982111" cy="14731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5620" y="3320988"/>
            <a:ext cx="994420" cy="149163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463" y="1523386"/>
            <a:ext cx="1004371" cy="150655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4625" y="4941169"/>
            <a:ext cx="3188562" cy="823658"/>
          </a:xfrm>
          <a:prstGeom prst="rect">
            <a:avLst/>
          </a:prstGeom>
        </p:spPr>
      </p:pic>
      <p:sp>
        <p:nvSpPr>
          <p:cNvPr id="9" name="Freeform 8"/>
          <p:cNvSpPr/>
          <p:nvPr/>
        </p:nvSpPr>
        <p:spPr>
          <a:xfrm>
            <a:off x="2751592" y="3072213"/>
            <a:ext cx="3294631" cy="144062"/>
          </a:xfrm>
          <a:custGeom>
            <a:avLst/>
            <a:gdLst>
              <a:gd name="connsiteX0" fmla="*/ 0 w 3953022"/>
              <a:gd name="connsiteY0" fmla="*/ 295422 h 295422"/>
              <a:gd name="connsiteX1" fmla="*/ 3953022 w 3953022"/>
              <a:gd name="connsiteY1" fmla="*/ 295422 h 295422"/>
              <a:gd name="connsiteX2" fmla="*/ 3953022 w 3953022"/>
              <a:gd name="connsiteY2" fmla="*/ 0 h 295422"/>
              <a:gd name="connsiteX3" fmla="*/ 0 w 3953022"/>
              <a:gd name="connsiteY3" fmla="*/ 295422 h 295422"/>
            </a:gdLst>
            <a:ahLst/>
            <a:cxnLst>
              <a:cxn ang="0">
                <a:pos x="connsiteX0" y="connsiteY0"/>
              </a:cxn>
              <a:cxn ang="0">
                <a:pos x="connsiteX1" y="connsiteY1"/>
              </a:cxn>
              <a:cxn ang="0">
                <a:pos x="connsiteX2" y="connsiteY2"/>
              </a:cxn>
              <a:cxn ang="0">
                <a:pos x="connsiteX3" y="connsiteY3"/>
              </a:cxn>
            </a:cxnLst>
            <a:rect l="l" t="t" r="r" b="b"/>
            <a:pathLst>
              <a:path w="3953022" h="295422">
                <a:moveTo>
                  <a:pt x="0" y="295422"/>
                </a:moveTo>
                <a:lnTo>
                  <a:pt x="3953022" y="295422"/>
                </a:lnTo>
                <a:lnTo>
                  <a:pt x="3953022" y="0"/>
                </a:lnTo>
                <a:lnTo>
                  <a:pt x="0" y="295422"/>
                </a:lnTo>
                <a:close/>
              </a:path>
            </a:pathLst>
          </a:cu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sp>
        <p:nvSpPr>
          <p:cNvPr id="10" name="Right Arrow 9"/>
          <p:cNvSpPr/>
          <p:nvPr/>
        </p:nvSpPr>
        <p:spPr>
          <a:xfrm>
            <a:off x="2073672" y="2069537"/>
            <a:ext cx="646693"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cxnSp>
        <p:nvCxnSpPr>
          <p:cNvPr id="33" name="Straight Arrow Connector 32"/>
          <p:cNvCxnSpPr>
            <a:endCxn id="6" idx="0"/>
          </p:cNvCxnSpPr>
          <p:nvPr/>
        </p:nvCxnSpPr>
        <p:spPr>
          <a:xfrm>
            <a:off x="3223758" y="1566885"/>
            <a:ext cx="0" cy="1735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8" idx="0"/>
          </p:cNvCxnSpPr>
          <p:nvPr/>
        </p:nvCxnSpPr>
        <p:spPr>
          <a:xfrm>
            <a:off x="5797515" y="1566885"/>
            <a:ext cx="35315" cy="17541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7" idx="0"/>
          </p:cNvCxnSpPr>
          <p:nvPr/>
        </p:nvCxnSpPr>
        <p:spPr>
          <a:xfrm>
            <a:off x="4572001" y="1566885"/>
            <a:ext cx="12377" cy="17541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83569" y="1246388"/>
            <a:ext cx="2010487" cy="369332"/>
          </a:xfrm>
          <a:prstGeom prst="rect">
            <a:avLst/>
          </a:prstGeom>
          <a:noFill/>
          <a:ln>
            <a:solidFill>
              <a:srgbClr val="00B0F0"/>
            </a:solidFill>
          </a:ln>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Input Spectrum</a:t>
            </a:r>
          </a:p>
        </p:txBody>
      </p:sp>
      <p:sp>
        <p:nvSpPr>
          <p:cNvPr id="50" name="TextBox 49"/>
          <p:cNvSpPr txBox="1"/>
          <p:nvPr/>
        </p:nvSpPr>
        <p:spPr>
          <a:xfrm>
            <a:off x="3095358" y="4951077"/>
            <a:ext cx="3034805" cy="213585"/>
          </a:xfrm>
          <a:prstGeom prst="rect">
            <a:avLst/>
          </a:prstGeom>
          <a:noFill/>
        </p:spPr>
        <p:txBody>
          <a:bodyPr wrap="none" rtlCol="0">
            <a:spAutoFit/>
          </a:bodyPr>
          <a:lstStyle/>
          <a:p>
            <a:pPr defTabSz="685800" eaLnBrk="0" fontAlgn="base" hangingPunct="0">
              <a:spcBef>
                <a:spcPct val="0"/>
              </a:spcBef>
              <a:spcAft>
                <a:spcPct val="0"/>
              </a:spcAft>
            </a:pPr>
            <a:r>
              <a:rPr lang="en-US" sz="788" dirty="0">
                <a:solidFill>
                  <a:prstClr val="black"/>
                </a:solidFill>
                <a:latin typeface="Verdana" charset="0"/>
                <a:ea typeface="MS PGothic" charset="-128"/>
              </a:rPr>
              <a:t>1     2   3    4    5   6   7    8   9  10  11 12  13 14 15 16</a:t>
            </a:r>
          </a:p>
        </p:txBody>
      </p:sp>
      <p:sp>
        <p:nvSpPr>
          <p:cNvPr id="52" name="TextBox 51"/>
          <p:cNvSpPr txBox="1"/>
          <p:nvPr/>
        </p:nvSpPr>
        <p:spPr>
          <a:xfrm>
            <a:off x="6332297" y="4907795"/>
            <a:ext cx="1806905" cy="369332"/>
          </a:xfrm>
          <a:prstGeom prst="rect">
            <a:avLst/>
          </a:prstGeom>
          <a:noFill/>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ACCD Column</a:t>
            </a:r>
          </a:p>
        </p:txBody>
      </p:sp>
      <p:cxnSp>
        <p:nvCxnSpPr>
          <p:cNvPr id="54" name="Straight Arrow Connector 53"/>
          <p:cNvCxnSpPr>
            <a:stCxn id="52" idx="1"/>
            <a:endCxn id="50" idx="3"/>
          </p:cNvCxnSpPr>
          <p:nvPr/>
        </p:nvCxnSpPr>
        <p:spPr>
          <a:xfrm flipH="1" flipV="1">
            <a:off x="6130163" y="5057870"/>
            <a:ext cx="202134" cy="345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291162" y="3005087"/>
            <a:ext cx="1786258" cy="369332"/>
          </a:xfrm>
          <a:prstGeom prst="rect">
            <a:avLst/>
          </a:prstGeom>
          <a:noFill/>
        </p:spPr>
        <p:txBody>
          <a:bodyPr wrap="none" rtlCol="0">
            <a:spAutoFit/>
          </a:bodyPr>
          <a:lstStyle/>
          <a:p>
            <a:pPr defTabSz="685800" eaLnBrk="0" fontAlgn="base" hangingPunct="0">
              <a:spcBef>
                <a:spcPct val="0"/>
              </a:spcBef>
              <a:spcAft>
                <a:spcPct val="0"/>
              </a:spcAft>
            </a:pPr>
            <a:r>
              <a:rPr lang="en-US" dirty="0" err="1">
                <a:solidFill>
                  <a:prstClr val="black"/>
                </a:solidFill>
                <a:latin typeface="Verdana" charset="0"/>
                <a:ea typeface="MS PGothic" charset="-128"/>
              </a:rPr>
              <a:t>Fizeau</a:t>
            </a:r>
            <a:r>
              <a:rPr lang="en-US" dirty="0">
                <a:solidFill>
                  <a:prstClr val="black"/>
                </a:solidFill>
                <a:latin typeface="Verdana" charset="0"/>
                <a:ea typeface="MS PGothic" charset="-128"/>
              </a:rPr>
              <a:t> Wedge</a:t>
            </a:r>
          </a:p>
        </p:txBody>
      </p:sp>
      <p:cxnSp>
        <p:nvCxnSpPr>
          <p:cNvPr id="58" name="Straight Arrow Connector 57"/>
          <p:cNvCxnSpPr>
            <a:stCxn id="56" idx="1"/>
          </p:cNvCxnSpPr>
          <p:nvPr/>
        </p:nvCxnSpPr>
        <p:spPr>
          <a:xfrm flipH="1" flipV="1">
            <a:off x="6083676" y="3144243"/>
            <a:ext cx="207486" cy="455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61443" y="5179873"/>
            <a:ext cx="2185214" cy="369332"/>
          </a:xfrm>
          <a:prstGeom prst="rect">
            <a:avLst/>
          </a:prstGeom>
          <a:noFill/>
          <a:ln>
            <a:solidFill>
              <a:srgbClr val="00B0F0"/>
            </a:solidFill>
          </a:ln>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Output Spectrum</a:t>
            </a:r>
          </a:p>
        </p:txBody>
      </p:sp>
      <p:sp>
        <p:nvSpPr>
          <p:cNvPr id="60" name="TextBox 59"/>
          <p:cNvSpPr txBox="1"/>
          <p:nvPr/>
        </p:nvSpPr>
        <p:spPr>
          <a:xfrm>
            <a:off x="323951" y="3478181"/>
            <a:ext cx="2073489" cy="1015663"/>
          </a:xfrm>
          <a:prstGeom prst="rect">
            <a:avLst/>
          </a:prstGeom>
          <a:solidFill>
            <a:schemeClr val="bg1">
              <a:lumMod val="95000"/>
            </a:schemeClr>
          </a:solidFill>
          <a:ln>
            <a:solidFill>
              <a:schemeClr val="tx1"/>
            </a:solidFill>
          </a:ln>
        </p:spPr>
        <p:txBody>
          <a:bodyPr wrap="square" rtlCol="0">
            <a:spAutoFit/>
          </a:bodyPr>
          <a:lstStyle/>
          <a:p>
            <a:pPr defTabSz="685800" eaLnBrk="0" fontAlgn="base" hangingPunct="0">
              <a:spcBef>
                <a:spcPct val="0"/>
              </a:spcBef>
              <a:spcAft>
                <a:spcPct val="0"/>
              </a:spcAft>
            </a:pPr>
            <a:r>
              <a:rPr lang="en-US" sz="1200" dirty="0">
                <a:solidFill>
                  <a:prstClr val="black"/>
                </a:solidFill>
                <a:latin typeface="Verdana" charset="0"/>
                <a:ea typeface="MS PGothic" charset="-128"/>
              </a:rPr>
              <a:t>The pass-band is periodic (FSR=0.91 pm) and shifts with position along the wedge (</a:t>
            </a:r>
            <a:r>
              <a:rPr lang="en-US" sz="1200" dirty="0" err="1">
                <a:solidFill>
                  <a:prstClr val="black"/>
                </a:solidFill>
                <a:latin typeface="Verdana" charset="0"/>
                <a:ea typeface="MS PGothic" charset="-128"/>
              </a:rPr>
              <a:t>eqiv</a:t>
            </a:r>
            <a:r>
              <a:rPr lang="en-US" sz="1200" dirty="0">
                <a:solidFill>
                  <a:prstClr val="black"/>
                </a:solidFill>
                <a:latin typeface="Verdana" charset="0"/>
                <a:ea typeface="MS PGothic" charset="-128"/>
              </a:rPr>
              <a:t>. CCD position).</a:t>
            </a:r>
          </a:p>
        </p:txBody>
      </p:sp>
      <p:sp>
        <p:nvSpPr>
          <p:cNvPr id="12" name="TextBox 11"/>
          <p:cNvSpPr txBox="1"/>
          <p:nvPr/>
        </p:nvSpPr>
        <p:spPr>
          <a:xfrm>
            <a:off x="6715246" y="1918875"/>
            <a:ext cx="2232248" cy="738664"/>
          </a:xfrm>
          <a:prstGeom prst="rect">
            <a:avLst/>
          </a:prstGeom>
          <a:solidFill>
            <a:schemeClr val="bg1">
              <a:lumMod val="95000"/>
            </a:schemeClr>
          </a:solidFill>
          <a:ln>
            <a:solidFill>
              <a:schemeClr val="tx1"/>
            </a:solidFill>
          </a:ln>
        </p:spPr>
        <p:txBody>
          <a:bodyPr wrap="square" rtlCol="0">
            <a:spAutoFit/>
          </a:bodyPr>
          <a:lstStyle/>
          <a:p>
            <a:pPr defTabSz="685800" eaLnBrk="0" fontAlgn="base" hangingPunct="0">
              <a:spcBef>
                <a:spcPct val="0"/>
              </a:spcBef>
              <a:spcAft>
                <a:spcPct val="0"/>
              </a:spcAft>
            </a:pPr>
            <a:r>
              <a:rPr lang="en-US" sz="1050" dirty="0">
                <a:solidFill>
                  <a:prstClr val="black"/>
                </a:solidFill>
                <a:latin typeface="Verdana" charset="0"/>
                <a:ea typeface="MS PGothic" charset="-128"/>
              </a:rPr>
              <a:t>The </a:t>
            </a:r>
            <a:r>
              <a:rPr lang="en-US" sz="1050" dirty="0" err="1">
                <a:solidFill>
                  <a:prstClr val="black"/>
                </a:solidFill>
                <a:latin typeface="Verdana" charset="0"/>
                <a:ea typeface="MS PGothic" charset="-128"/>
              </a:rPr>
              <a:t>Fizeau</a:t>
            </a:r>
            <a:r>
              <a:rPr lang="en-US" sz="1050" dirty="0">
                <a:solidFill>
                  <a:prstClr val="black"/>
                </a:solidFill>
                <a:latin typeface="Verdana" charset="0"/>
                <a:ea typeface="MS PGothic" charset="-128"/>
              </a:rPr>
              <a:t> Response function is 2D and depends on both the Wavelength and the Wedge-Position</a:t>
            </a:r>
          </a:p>
        </p:txBody>
      </p:sp>
      <p:cxnSp>
        <p:nvCxnSpPr>
          <p:cNvPr id="17" name="Straight Arrow Connector 16"/>
          <p:cNvCxnSpPr/>
          <p:nvPr/>
        </p:nvCxnSpPr>
        <p:spPr>
          <a:xfrm flipH="1">
            <a:off x="6332296" y="2276665"/>
            <a:ext cx="3279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Down Arrow 18"/>
          <p:cNvSpPr/>
          <p:nvPr/>
        </p:nvSpPr>
        <p:spPr>
          <a:xfrm>
            <a:off x="5788445" y="4824041"/>
            <a:ext cx="53453" cy="10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sp>
        <p:nvSpPr>
          <p:cNvPr id="34" name="Down Arrow 33"/>
          <p:cNvSpPr/>
          <p:nvPr/>
        </p:nvSpPr>
        <p:spPr>
          <a:xfrm>
            <a:off x="4551462" y="4814350"/>
            <a:ext cx="53453" cy="10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sp>
        <p:nvSpPr>
          <p:cNvPr id="35" name="Down Arrow 34"/>
          <p:cNvSpPr/>
          <p:nvPr/>
        </p:nvSpPr>
        <p:spPr>
          <a:xfrm>
            <a:off x="3223759" y="4812618"/>
            <a:ext cx="53453" cy="108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2746" y="3695328"/>
            <a:ext cx="11239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6569295" y="3742566"/>
            <a:ext cx="824265" cy="369332"/>
          </a:xfrm>
          <a:prstGeom prst="rect">
            <a:avLst/>
          </a:prstGeom>
          <a:noFill/>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FSR=</a:t>
            </a:r>
          </a:p>
        </p:txBody>
      </p:sp>
      <p:sp>
        <p:nvSpPr>
          <p:cNvPr id="21" name="TextBox 20"/>
          <p:cNvSpPr txBox="1"/>
          <p:nvPr/>
        </p:nvSpPr>
        <p:spPr>
          <a:xfrm>
            <a:off x="6794492" y="4378427"/>
            <a:ext cx="2049728" cy="369332"/>
          </a:xfrm>
          <a:prstGeom prst="rect">
            <a:avLst/>
          </a:prstGeom>
          <a:noFill/>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Plate separation</a:t>
            </a:r>
          </a:p>
        </p:txBody>
      </p:sp>
      <p:cxnSp>
        <p:nvCxnSpPr>
          <p:cNvPr id="23" name="Straight Arrow Connector 22"/>
          <p:cNvCxnSpPr>
            <a:stCxn id="21" idx="0"/>
          </p:cNvCxnSpPr>
          <p:nvPr/>
        </p:nvCxnSpPr>
        <p:spPr>
          <a:xfrm flipV="1">
            <a:off x="7819356" y="4019565"/>
            <a:ext cx="12013" cy="3588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021" y="5583220"/>
            <a:ext cx="2057400" cy="19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Footer Placeholder 12">
            <a:extLst>
              <a:ext uri="{FF2B5EF4-FFF2-40B4-BE49-F238E27FC236}">
                <a16:creationId xmlns:a16="http://schemas.microsoft.com/office/drawing/2014/main" id="{43493A65-B4D4-4667-8CBE-F1726B699663}"/>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Tree>
    <p:extLst>
      <p:ext uri="{BB962C8B-B14F-4D97-AF65-F5344CB8AC3E}">
        <p14:creationId xmlns:p14="http://schemas.microsoft.com/office/powerpoint/2010/main" val="3240332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896" y="1410900"/>
            <a:ext cx="3617843" cy="857250"/>
          </a:xfrm>
        </p:spPr>
        <p:txBody>
          <a:bodyPr>
            <a:normAutofit/>
          </a:bodyPr>
          <a:lstStyle/>
          <a:p>
            <a:r>
              <a:rPr lang="en-US" sz="2400" dirty="0"/>
              <a:t>29-09-2018 Haifa</a:t>
            </a:r>
            <a:endParaRPr lang="en-US" sz="1350" dirty="0"/>
          </a:p>
        </p:txBody>
      </p:sp>
      <p:sp>
        <p:nvSpPr>
          <p:cNvPr id="10" name="TextBox 9"/>
          <p:cNvSpPr txBox="1"/>
          <p:nvPr/>
        </p:nvSpPr>
        <p:spPr>
          <a:xfrm>
            <a:off x="834059" y="1013439"/>
            <a:ext cx="7631256" cy="369332"/>
          </a:xfrm>
          <a:prstGeom prst="rect">
            <a:avLst/>
          </a:prstGeom>
          <a:solidFill>
            <a:schemeClr val="bg1">
              <a:lumMod val="85000"/>
            </a:schemeClr>
          </a:solidFill>
          <a:ln>
            <a:solidFill>
              <a:srgbClr val="FF0000"/>
            </a:solidFill>
          </a:ln>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Early Comparison with Ground-based Raman-Lidar observations</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16" y="2078851"/>
            <a:ext cx="3227987" cy="375033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43" y="2094226"/>
            <a:ext cx="3190677" cy="3750335"/>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650" y="5805382"/>
            <a:ext cx="2057400" cy="19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05F3AFA4-1696-4350-A7EA-834D5291248D}"/>
              </a:ext>
            </a:extLst>
          </p:cNvPr>
          <p:cNvPicPr>
            <a:picLocks noChangeAspect="1"/>
          </p:cNvPicPr>
          <p:nvPr/>
        </p:nvPicPr>
        <p:blipFill>
          <a:blip r:embed="rId5"/>
          <a:stretch>
            <a:fillRect/>
          </a:stretch>
        </p:blipFill>
        <p:spPr>
          <a:xfrm>
            <a:off x="6875713" y="5703195"/>
            <a:ext cx="829707" cy="397254"/>
          </a:xfrm>
          <a:prstGeom prst="rect">
            <a:avLst/>
          </a:prstGeom>
        </p:spPr>
      </p:pic>
      <p:sp>
        <p:nvSpPr>
          <p:cNvPr id="4" name="TextBox 3">
            <a:extLst>
              <a:ext uri="{FF2B5EF4-FFF2-40B4-BE49-F238E27FC236}">
                <a16:creationId xmlns:a16="http://schemas.microsoft.com/office/drawing/2014/main" id="{1E151970-D748-4A23-A342-B88297CEF9DC}"/>
              </a:ext>
            </a:extLst>
          </p:cNvPr>
          <p:cNvSpPr txBox="1"/>
          <p:nvPr/>
        </p:nvSpPr>
        <p:spPr>
          <a:xfrm>
            <a:off x="6875713" y="2780928"/>
            <a:ext cx="2088775" cy="923330"/>
          </a:xfrm>
          <a:prstGeom prst="rect">
            <a:avLst/>
          </a:prstGeom>
          <a:noFill/>
        </p:spPr>
        <p:txBody>
          <a:bodyPr wrap="square" rtlCol="0">
            <a:spAutoFit/>
          </a:bodyPr>
          <a:lstStyle/>
          <a:p>
            <a:r>
              <a:rPr lang="en-US" dirty="0"/>
              <a:t>Raman lidar results from H. </a:t>
            </a:r>
            <a:r>
              <a:rPr lang="en-US" dirty="0" err="1"/>
              <a:t>Baars</a:t>
            </a:r>
            <a:r>
              <a:rPr lang="en-US" dirty="0"/>
              <a:t> (</a:t>
            </a:r>
            <a:r>
              <a:rPr lang="en-US" dirty="0" err="1"/>
              <a:t>Tropos</a:t>
            </a:r>
            <a:r>
              <a:rPr lang="en-US" dirty="0"/>
              <a:t>)</a:t>
            </a:r>
            <a:endParaRPr lang="en-GB" dirty="0"/>
          </a:p>
        </p:txBody>
      </p:sp>
      <p:sp>
        <p:nvSpPr>
          <p:cNvPr id="5" name="Footer Placeholder 4">
            <a:extLst>
              <a:ext uri="{FF2B5EF4-FFF2-40B4-BE49-F238E27FC236}">
                <a16:creationId xmlns:a16="http://schemas.microsoft.com/office/drawing/2014/main" id="{CE22B26C-EBDA-45B6-9828-5D0F3B03D0C3}"/>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Tree>
    <p:extLst>
      <p:ext uri="{BB962C8B-B14F-4D97-AF65-F5344CB8AC3E}">
        <p14:creationId xmlns:p14="http://schemas.microsoft.com/office/powerpoint/2010/main" val="2392507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a:xfrm>
            <a:off x="122772" y="929078"/>
            <a:ext cx="5688691" cy="507831"/>
          </a:xfrm>
        </p:spPr>
        <p:txBody>
          <a:bodyPr/>
          <a:lstStyle/>
          <a:p>
            <a:r>
              <a:rPr lang="it-IT" sz="2700" dirty="0"/>
              <a:t>Outline </a:t>
            </a:r>
            <a:endParaRPr lang="en-GB" sz="1800" dirty="0"/>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103407" y="945665"/>
            <a:ext cx="8821427" cy="5097990"/>
          </a:xfrm>
        </p:spPr>
        <p:txBody>
          <a:bodyPr/>
          <a:lstStyle/>
          <a:p>
            <a:endParaRPr lang="en-GB" dirty="0">
              <a:solidFill>
                <a:schemeClr val="tx1"/>
              </a:solidFill>
            </a:endParaRPr>
          </a:p>
          <a:p>
            <a:pPr marL="342900" indent="-342900">
              <a:buFont typeface="Arial" panose="020B0604020202020204" pitchFamily="34" charset="0"/>
              <a:buChar char="•"/>
            </a:pPr>
            <a:r>
              <a:rPr lang="en-GB" sz="2100" dirty="0"/>
              <a:t>Brief Overview of ALADIN and ATLID</a:t>
            </a:r>
          </a:p>
          <a:p>
            <a:pPr marL="342900" indent="-342900">
              <a:buFont typeface="Arial" panose="020B0604020202020204" pitchFamily="34" charset="0"/>
              <a:buChar char="•"/>
            </a:pPr>
            <a:r>
              <a:rPr lang="en-GB" sz="2100" dirty="0"/>
              <a:t>The retrieval of Aerosol/Cloud extinction from Space. What are the issues and challenges ?</a:t>
            </a:r>
          </a:p>
          <a:p>
            <a:pPr marL="342900" indent="-342900">
              <a:buFont typeface="Arial" panose="020B0604020202020204" pitchFamily="34" charset="0"/>
              <a:buChar char="•"/>
            </a:pPr>
            <a:r>
              <a:rPr lang="en-GB" sz="2100" dirty="0"/>
              <a:t>Overview of EarthCARE (ATLID) approaches.</a:t>
            </a:r>
          </a:p>
          <a:p>
            <a:pPr marL="342900" indent="-342900">
              <a:buFont typeface="Arial" panose="020B0604020202020204" pitchFamily="34" charset="0"/>
              <a:buChar char="•"/>
            </a:pPr>
            <a:r>
              <a:rPr lang="en-GB" sz="2100" dirty="0"/>
              <a:t>How these concepts are being applied to Aeolus observations.</a:t>
            </a:r>
          </a:p>
          <a:p>
            <a:pPr marL="342900" indent="-342900">
              <a:buFont typeface="Arial" panose="020B0604020202020204" pitchFamily="34" charset="0"/>
              <a:buChar char="•"/>
            </a:pPr>
            <a:r>
              <a:rPr lang="en-GB" sz="2100" dirty="0"/>
              <a:t>Examples</a:t>
            </a:r>
          </a:p>
          <a:p>
            <a:pPr marL="342900" indent="-342900">
              <a:buFont typeface="Arial" panose="020B0604020202020204" pitchFamily="34" charset="0"/>
              <a:buChar char="•"/>
            </a:pPr>
            <a:r>
              <a:rPr lang="en-GB" sz="2100" dirty="0"/>
              <a:t>Summary and Outlook</a:t>
            </a:r>
            <a:r>
              <a:rPr lang="en-GB" sz="2400" dirty="0"/>
              <a:t>.</a:t>
            </a:r>
          </a:p>
          <a:p>
            <a:endParaRPr lang="en-GB" dirty="0"/>
          </a:p>
          <a:p>
            <a:endParaRPr lang="en-GB" dirty="0"/>
          </a:p>
          <a:p>
            <a:endParaRPr lang="en-GB" dirty="0">
              <a:solidFill>
                <a:schemeClr val="tx2"/>
              </a:solidFill>
            </a:endParaRPr>
          </a:p>
        </p:txBody>
      </p:sp>
      <p:sp>
        <p:nvSpPr>
          <p:cNvPr id="4" name="Rectangle 3"/>
          <p:cNvSpPr/>
          <p:nvPr/>
        </p:nvSpPr>
        <p:spPr>
          <a:xfrm>
            <a:off x="5136356" y="5452468"/>
            <a:ext cx="991791" cy="22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srgbClr val="FEFFFF"/>
              </a:solidFill>
              <a:latin typeface="Arial" panose="020B0604020202020204"/>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182" y="5413489"/>
            <a:ext cx="2063767" cy="19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C0107409-BCA9-443F-8C97-17F84AE1C7C3}"/>
              </a:ext>
            </a:extLst>
          </p:cNvPr>
          <p:cNvSpPr/>
          <p:nvPr/>
        </p:nvSpPr>
        <p:spPr>
          <a:xfrm>
            <a:off x="6056710" y="5454254"/>
            <a:ext cx="2928414" cy="225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GB">
              <a:solidFill>
                <a:srgbClr val="FEFFFF"/>
              </a:solidFill>
              <a:latin typeface="Arial" panose="020B0604020202020204"/>
            </a:endParaRPr>
          </a:p>
        </p:txBody>
      </p:sp>
      <p:pic>
        <p:nvPicPr>
          <p:cNvPr id="7" name="Picture 6">
            <a:extLst>
              <a:ext uri="{FF2B5EF4-FFF2-40B4-BE49-F238E27FC236}">
                <a16:creationId xmlns:a16="http://schemas.microsoft.com/office/drawing/2014/main" id="{E92B31CE-6959-4EA9-82BD-1BF2192E1C2D}"/>
              </a:ext>
            </a:extLst>
          </p:cNvPr>
          <p:cNvPicPr>
            <a:picLocks noChangeAspect="1"/>
          </p:cNvPicPr>
          <p:nvPr/>
        </p:nvPicPr>
        <p:blipFill>
          <a:blip r:embed="rId3"/>
          <a:stretch>
            <a:fillRect/>
          </a:stretch>
        </p:blipFill>
        <p:spPr>
          <a:xfrm>
            <a:off x="5902448" y="5282623"/>
            <a:ext cx="829707" cy="397254"/>
          </a:xfrm>
          <a:prstGeom prst="rect">
            <a:avLst/>
          </a:prstGeom>
        </p:spPr>
      </p:pic>
      <p:sp>
        <p:nvSpPr>
          <p:cNvPr id="6" name="TextBox 5">
            <a:extLst>
              <a:ext uri="{FF2B5EF4-FFF2-40B4-BE49-F238E27FC236}">
                <a16:creationId xmlns:a16="http://schemas.microsoft.com/office/drawing/2014/main" id="{1018AFF4-E59E-49BD-9EB1-4AF0E798DDA1}"/>
              </a:ext>
            </a:extLst>
          </p:cNvPr>
          <p:cNvSpPr txBox="1"/>
          <p:nvPr/>
        </p:nvSpPr>
        <p:spPr>
          <a:xfrm>
            <a:off x="3541762" y="226602"/>
            <a:ext cx="1646605" cy="646331"/>
          </a:xfrm>
          <a:prstGeom prst="rect">
            <a:avLst/>
          </a:prstGeom>
          <a:noFill/>
        </p:spPr>
        <p:txBody>
          <a:bodyPr wrap="none" rtlCol="0">
            <a:spAutoFit/>
          </a:bodyPr>
          <a:lstStyle/>
          <a:p>
            <a:r>
              <a:rPr lang="en-US" sz="3600" dirty="0"/>
              <a:t>Outline</a:t>
            </a:r>
            <a:endParaRPr lang="en-GB" sz="3600" dirty="0"/>
          </a:p>
        </p:txBody>
      </p:sp>
    </p:spTree>
    <p:extLst>
      <p:ext uri="{BB962C8B-B14F-4D97-AF65-F5344CB8AC3E}">
        <p14:creationId xmlns:p14="http://schemas.microsoft.com/office/powerpoint/2010/main" val="3761645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4909913-2BA0-434A-A8B3-0D92579EAF88}"/>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dirty="0">
              <a:solidFill>
                <a:prstClr val="black">
                  <a:tint val="75000"/>
                </a:prstClr>
              </a:solidFill>
            </a:endParaRPr>
          </a:p>
        </p:txBody>
      </p:sp>
      <p:pic>
        <p:nvPicPr>
          <p:cNvPr id="8" name="Picture 7">
            <a:extLst>
              <a:ext uri="{FF2B5EF4-FFF2-40B4-BE49-F238E27FC236}">
                <a16:creationId xmlns:a16="http://schemas.microsoft.com/office/drawing/2014/main" id="{8C678B1A-F358-4C5A-8CC0-2F59F30AE5BE}"/>
              </a:ext>
            </a:extLst>
          </p:cNvPr>
          <p:cNvPicPr>
            <a:picLocks noChangeAspect="1"/>
          </p:cNvPicPr>
          <p:nvPr/>
        </p:nvPicPr>
        <p:blipFill rotWithShape="1">
          <a:blip r:embed="rId2"/>
          <a:srcRect b="60986"/>
          <a:stretch/>
        </p:blipFill>
        <p:spPr>
          <a:xfrm>
            <a:off x="10264" y="1350842"/>
            <a:ext cx="9144000" cy="1790126"/>
          </a:xfrm>
          <a:prstGeom prst="rect">
            <a:avLst/>
          </a:prstGeom>
        </p:spPr>
      </p:pic>
      <p:sp>
        <p:nvSpPr>
          <p:cNvPr id="9" name="TextBox 8">
            <a:extLst>
              <a:ext uri="{FF2B5EF4-FFF2-40B4-BE49-F238E27FC236}">
                <a16:creationId xmlns:a16="http://schemas.microsoft.com/office/drawing/2014/main" id="{10621C76-2B85-4454-A4A4-FB6DBA2F22D6}"/>
              </a:ext>
            </a:extLst>
          </p:cNvPr>
          <p:cNvSpPr txBox="1"/>
          <p:nvPr/>
        </p:nvSpPr>
        <p:spPr>
          <a:xfrm>
            <a:off x="323528" y="845040"/>
            <a:ext cx="955326" cy="369332"/>
          </a:xfrm>
          <a:prstGeom prst="rect">
            <a:avLst/>
          </a:prstGeom>
          <a:noFill/>
        </p:spPr>
        <p:txBody>
          <a:bodyPr wrap="none" rtlCol="0">
            <a:spAutoFit/>
          </a:bodyPr>
          <a:lstStyle/>
          <a:p>
            <a:r>
              <a:rPr lang="en-US" dirty="0"/>
              <a:t>Mie ATB</a:t>
            </a:r>
            <a:endParaRPr lang="en-GB" dirty="0"/>
          </a:p>
        </p:txBody>
      </p:sp>
      <p:pic>
        <p:nvPicPr>
          <p:cNvPr id="10" name="Picture 9">
            <a:extLst>
              <a:ext uri="{FF2B5EF4-FFF2-40B4-BE49-F238E27FC236}">
                <a16:creationId xmlns:a16="http://schemas.microsoft.com/office/drawing/2014/main" id="{C52344BF-7E99-4538-A74A-C3A3F20B5A22}"/>
              </a:ext>
            </a:extLst>
          </p:cNvPr>
          <p:cNvPicPr>
            <a:picLocks noChangeAspect="1"/>
          </p:cNvPicPr>
          <p:nvPr/>
        </p:nvPicPr>
        <p:blipFill rotWithShape="1">
          <a:blip r:embed="rId3"/>
          <a:srcRect b="59450"/>
          <a:stretch/>
        </p:blipFill>
        <p:spPr>
          <a:xfrm>
            <a:off x="10264" y="3717032"/>
            <a:ext cx="9144000" cy="1853952"/>
          </a:xfrm>
          <a:prstGeom prst="rect">
            <a:avLst/>
          </a:prstGeom>
        </p:spPr>
      </p:pic>
      <p:sp>
        <p:nvSpPr>
          <p:cNvPr id="11" name="TextBox 10">
            <a:extLst>
              <a:ext uri="{FF2B5EF4-FFF2-40B4-BE49-F238E27FC236}">
                <a16:creationId xmlns:a16="http://schemas.microsoft.com/office/drawing/2014/main" id="{E10BBCBA-8831-4C97-ADFD-F925724C05D1}"/>
              </a:ext>
            </a:extLst>
          </p:cNvPr>
          <p:cNvSpPr txBox="1"/>
          <p:nvPr/>
        </p:nvSpPr>
        <p:spPr>
          <a:xfrm>
            <a:off x="475928" y="997440"/>
            <a:ext cx="955326" cy="369332"/>
          </a:xfrm>
          <a:prstGeom prst="rect">
            <a:avLst/>
          </a:prstGeom>
          <a:noFill/>
        </p:spPr>
        <p:txBody>
          <a:bodyPr wrap="none" rtlCol="0">
            <a:spAutoFit/>
          </a:bodyPr>
          <a:lstStyle/>
          <a:p>
            <a:r>
              <a:rPr lang="en-US" dirty="0"/>
              <a:t>Mie ATB</a:t>
            </a:r>
            <a:endParaRPr lang="en-GB" dirty="0"/>
          </a:p>
        </p:txBody>
      </p:sp>
      <p:sp>
        <p:nvSpPr>
          <p:cNvPr id="12" name="TextBox 11">
            <a:extLst>
              <a:ext uri="{FF2B5EF4-FFF2-40B4-BE49-F238E27FC236}">
                <a16:creationId xmlns:a16="http://schemas.microsoft.com/office/drawing/2014/main" id="{804C0F97-771F-4851-82D6-C3507F1F58FE}"/>
              </a:ext>
            </a:extLst>
          </p:cNvPr>
          <p:cNvSpPr txBox="1"/>
          <p:nvPr/>
        </p:nvSpPr>
        <p:spPr>
          <a:xfrm>
            <a:off x="276502" y="3238816"/>
            <a:ext cx="925382" cy="369332"/>
          </a:xfrm>
          <a:prstGeom prst="rect">
            <a:avLst/>
          </a:prstGeom>
          <a:noFill/>
        </p:spPr>
        <p:txBody>
          <a:bodyPr wrap="none" rtlCol="0">
            <a:spAutoFit/>
          </a:bodyPr>
          <a:lstStyle/>
          <a:p>
            <a:r>
              <a:rPr lang="en-US" dirty="0"/>
              <a:t>Ray ATB</a:t>
            </a:r>
            <a:endParaRPr lang="en-GB" dirty="0"/>
          </a:p>
        </p:txBody>
      </p:sp>
    </p:spTree>
    <p:extLst>
      <p:ext uri="{BB962C8B-B14F-4D97-AF65-F5344CB8AC3E}">
        <p14:creationId xmlns:p14="http://schemas.microsoft.com/office/powerpoint/2010/main" val="697538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6C48415-9F48-4AEA-A6D7-C3944CC43DBD}"/>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pic>
        <p:nvPicPr>
          <p:cNvPr id="8" name="Picture 7">
            <a:extLst>
              <a:ext uri="{FF2B5EF4-FFF2-40B4-BE49-F238E27FC236}">
                <a16:creationId xmlns:a16="http://schemas.microsoft.com/office/drawing/2014/main" id="{FAE071E0-B011-4D27-AFE1-0945DE83074D}"/>
              </a:ext>
            </a:extLst>
          </p:cNvPr>
          <p:cNvPicPr>
            <a:picLocks noChangeAspect="1"/>
          </p:cNvPicPr>
          <p:nvPr/>
        </p:nvPicPr>
        <p:blipFill rotWithShape="1">
          <a:blip r:embed="rId2"/>
          <a:srcRect b="60922"/>
          <a:stretch/>
        </p:blipFill>
        <p:spPr>
          <a:xfrm>
            <a:off x="0" y="1121512"/>
            <a:ext cx="9144000" cy="1803432"/>
          </a:xfrm>
          <a:prstGeom prst="rect">
            <a:avLst/>
          </a:prstGeom>
        </p:spPr>
      </p:pic>
      <p:sp>
        <p:nvSpPr>
          <p:cNvPr id="9" name="TextBox 8">
            <a:extLst>
              <a:ext uri="{FF2B5EF4-FFF2-40B4-BE49-F238E27FC236}">
                <a16:creationId xmlns:a16="http://schemas.microsoft.com/office/drawing/2014/main" id="{AB11E8FB-3B64-4771-A2CE-DD4766F3884A}"/>
              </a:ext>
            </a:extLst>
          </p:cNvPr>
          <p:cNvSpPr txBox="1"/>
          <p:nvPr/>
        </p:nvSpPr>
        <p:spPr>
          <a:xfrm>
            <a:off x="251520" y="442246"/>
            <a:ext cx="1119922" cy="369332"/>
          </a:xfrm>
          <a:prstGeom prst="rect">
            <a:avLst/>
          </a:prstGeom>
          <a:noFill/>
        </p:spPr>
        <p:txBody>
          <a:bodyPr wrap="none" rtlCol="0">
            <a:spAutoFit/>
          </a:bodyPr>
          <a:lstStyle/>
          <a:p>
            <a:r>
              <a:rPr lang="en-US" dirty="0"/>
              <a:t>Extinction</a:t>
            </a:r>
            <a:endParaRPr lang="en-GB" dirty="0"/>
          </a:p>
        </p:txBody>
      </p:sp>
      <p:pic>
        <p:nvPicPr>
          <p:cNvPr id="10" name="Picture 9">
            <a:extLst>
              <a:ext uri="{FF2B5EF4-FFF2-40B4-BE49-F238E27FC236}">
                <a16:creationId xmlns:a16="http://schemas.microsoft.com/office/drawing/2014/main" id="{118A9E58-B0F7-472F-9FEC-CC11A1EE0FD6}"/>
              </a:ext>
            </a:extLst>
          </p:cNvPr>
          <p:cNvPicPr>
            <a:picLocks noChangeAspect="1"/>
          </p:cNvPicPr>
          <p:nvPr/>
        </p:nvPicPr>
        <p:blipFill rotWithShape="1">
          <a:blip r:embed="rId3"/>
          <a:srcRect b="60883"/>
          <a:stretch/>
        </p:blipFill>
        <p:spPr>
          <a:xfrm>
            <a:off x="0" y="3924726"/>
            <a:ext cx="9144000" cy="1811762"/>
          </a:xfrm>
          <a:prstGeom prst="rect">
            <a:avLst/>
          </a:prstGeom>
        </p:spPr>
      </p:pic>
      <p:sp>
        <p:nvSpPr>
          <p:cNvPr id="12" name="TextBox 11">
            <a:extLst>
              <a:ext uri="{FF2B5EF4-FFF2-40B4-BE49-F238E27FC236}">
                <a16:creationId xmlns:a16="http://schemas.microsoft.com/office/drawing/2014/main" id="{7DC18038-35EF-4444-9DA8-860C4153F0BF}"/>
              </a:ext>
            </a:extLst>
          </p:cNvPr>
          <p:cNvSpPr txBox="1"/>
          <p:nvPr/>
        </p:nvSpPr>
        <p:spPr>
          <a:xfrm>
            <a:off x="52975" y="3244334"/>
            <a:ext cx="3071225" cy="369332"/>
          </a:xfrm>
          <a:prstGeom prst="rect">
            <a:avLst/>
          </a:prstGeom>
          <a:noFill/>
        </p:spPr>
        <p:txBody>
          <a:bodyPr wrap="none" rtlCol="0">
            <a:spAutoFit/>
          </a:bodyPr>
          <a:lstStyle/>
          <a:p>
            <a:r>
              <a:rPr lang="en-US" dirty="0"/>
              <a:t>Extinction/Backscatter ratio (S)</a:t>
            </a:r>
            <a:endParaRPr lang="en-GB" dirty="0"/>
          </a:p>
        </p:txBody>
      </p:sp>
    </p:spTree>
    <p:extLst>
      <p:ext uri="{BB962C8B-B14F-4D97-AF65-F5344CB8AC3E}">
        <p14:creationId xmlns:p14="http://schemas.microsoft.com/office/powerpoint/2010/main" val="2582375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ALADIN and ATLID are HSRL Lidars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738" y="1727598"/>
            <a:ext cx="5011661" cy="349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1201696028"/>
              </p:ext>
            </p:extLst>
          </p:nvPr>
        </p:nvGraphicFramePr>
        <p:xfrm>
          <a:off x="168032" y="1661925"/>
          <a:ext cx="2159794" cy="2022035"/>
        </p:xfrm>
        <a:graphic>
          <a:graphicData uri="http://schemas.openxmlformats.org/presentationml/2006/ole">
            <mc:AlternateContent xmlns:mc="http://schemas.openxmlformats.org/markup-compatibility/2006">
              <mc:Choice xmlns:v="urn:schemas-microsoft-com:vml" Requires="v">
                <p:oleObj spid="_x0000_s1030" name="Slide" r:id="rId4" imgW="4570378" imgH="3427415" progId="PowerPoint.Slide.12">
                  <p:embed/>
                </p:oleObj>
              </mc:Choice>
              <mc:Fallback>
                <p:oleObj name="Slide" r:id="rId4" imgW="4570378" imgH="3427415" progId="PowerPoint.Slide.12">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r="19965"/>
                      <a:stretch>
                        <a:fillRect/>
                      </a:stretch>
                    </p:blipFill>
                    <p:spPr bwMode="auto">
                      <a:xfrm>
                        <a:off x="168032" y="1661925"/>
                        <a:ext cx="2159794" cy="2022035"/>
                      </a:xfrm>
                      <a:prstGeom prst="rect">
                        <a:avLst/>
                      </a:prstGeom>
                      <a:noFill/>
                    </p:spPr>
                  </p:pic>
                </p:oleObj>
              </mc:Fallback>
            </mc:AlternateContent>
          </a:graphicData>
        </a:graphic>
      </p:graphicFrame>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3492"/>
          <a:stretch/>
        </p:blipFill>
        <p:spPr bwMode="auto">
          <a:xfrm>
            <a:off x="306665" y="3683960"/>
            <a:ext cx="1673345" cy="183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24540" y="2020128"/>
            <a:ext cx="1600199" cy="1200329"/>
          </a:xfrm>
          <a:prstGeom prst="rect">
            <a:avLst/>
          </a:prstGeom>
          <a:solidFill>
            <a:schemeClr val="accent5">
              <a:lumMod val="20000"/>
              <a:lumOff val="80000"/>
            </a:schemeClr>
          </a:solidFill>
          <a:ln>
            <a:solidFill>
              <a:srgbClr val="FF0000"/>
            </a:solidFill>
          </a:ln>
        </p:spPr>
        <p:txBody>
          <a:bodyPr wrap="square" rtlCol="0">
            <a:spAutoFit/>
          </a:bodyPr>
          <a:lstStyle/>
          <a:p>
            <a:pPr defTabSz="685800" eaLnBrk="0" fontAlgn="base" hangingPunct="0">
              <a:spcBef>
                <a:spcPct val="0"/>
              </a:spcBef>
              <a:spcAft>
                <a:spcPct val="0"/>
              </a:spcAft>
            </a:pPr>
            <a:r>
              <a:rPr lang="en-US" sz="1200" dirty="0">
                <a:solidFill>
                  <a:srgbClr val="003249"/>
                </a:solidFill>
                <a:latin typeface="Verdana" charset="0"/>
                <a:ea typeface="MS PGothic" charset="-128"/>
              </a:rPr>
              <a:t>ALADIN has two spectrometers and 3 channels</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A Dual FP (RSP)</a:t>
            </a:r>
          </a:p>
          <a:p>
            <a:pPr defTabSz="685800" eaLnBrk="0" fontAlgn="base" hangingPunct="0">
              <a:spcBef>
                <a:spcPct val="0"/>
              </a:spcBef>
              <a:spcAft>
                <a:spcPct val="0"/>
              </a:spcAft>
            </a:pPr>
            <a:r>
              <a:rPr lang="en-US" sz="1200" dirty="0">
                <a:solidFill>
                  <a:srgbClr val="003249"/>
                </a:solidFill>
                <a:latin typeface="Verdana" charset="0"/>
                <a:ea typeface="MS PGothic" charset="-128"/>
              </a:rPr>
              <a:t>A Fizeau (MSP)</a:t>
            </a:r>
          </a:p>
        </p:txBody>
      </p:sp>
      <p:sp>
        <p:nvSpPr>
          <p:cNvPr id="8" name="TextBox 7"/>
          <p:cNvSpPr txBox="1"/>
          <p:nvPr/>
        </p:nvSpPr>
        <p:spPr>
          <a:xfrm>
            <a:off x="2524539" y="3923810"/>
            <a:ext cx="1600199" cy="1638910"/>
          </a:xfrm>
          <a:prstGeom prst="rect">
            <a:avLst/>
          </a:prstGeom>
          <a:solidFill>
            <a:schemeClr val="accent5">
              <a:lumMod val="20000"/>
              <a:lumOff val="80000"/>
            </a:schemeClr>
          </a:solidFill>
          <a:ln>
            <a:solidFill>
              <a:srgbClr val="FF0000"/>
            </a:solidFill>
          </a:ln>
        </p:spPr>
        <p:txBody>
          <a:bodyPr wrap="square" rtlCol="0">
            <a:spAutoFit/>
          </a:bodyPr>
          <a:lstStyle/>
          <a:p>
            <a:pPr defTabSz="685800" eaLnBrk="0" fontAlgn="base" hangingPunct="0">
              <a:spcBef>
                <a:spcPct val="0"/>
              </a:spcBef>
              <a:spcAft>
                <a:spcPct val="0"/>
              </a:spcAft>
            </a:pPr>
            <a:r>
              <a:rPr lang="en-US" sz="1200" dirty="0">
                <a:solidFill>
                  <a:srgbClr val="003249"/>
                </a:solidFill>
                <a:latin typeface="Verdana" charset="0"/>
                <a:ea typeface="MS PGothic" charset="-128"/>
              </a:rPr>
              <a:t>ATLID has one spectrometer and 3 channels</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050" dirty="0">
                <a:solidFill>
                  <a:srgbClr val="003249"/>
                </a:solidFill>
                <a:latin typeface="Verdana" charset="0"/>
                <a:ea typeface="MS PGothic" charset="-128"/>
              </a:rPr>
              <a:t>A single FP separating the Mie and Ray co-polar returns and a total cross-polar channel. </a:t>
            </a:r>
          </a:p>
        </p:txBody>
      </p:sp>
      <p:sp>
        <p:nvSpPr>
          <p:cNvPr id="10" name="Rectangle 9"/>
          <p:cNvSpPr/>
          <p:nvPr/>
        </p:nvSpPr>
        <p:spPr>
          <a:xfrm>
            <a:off x="5087541" y="5444729"/>
            <a:ext cx="991791" cy="22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srgbClr val="FEFFFF"/>
              </a:solidFill>
              <a:latin typeface="Arial" panose="020B0604020202020204"/>
            </a:endParaRPr>
          </a:p>
        </p:txBody>
      </p:sp>
      <p:sp>
        <p:nvSpPr>
          <p:cNvPr id="9" name="Rectangle 8">
            <a:extLst>
              <a:ext uri="{FF2B5EF4-FFF2-40B4-BE49-F238E27FC236}">
                <a16:creationId xmlns:a16="http://schemas.microsoft.com/office/drawing/2014/main" id="{CF1B0236-DA80-479F-9651-E3D6C659A229}"/>
              </a:ext>
            </a:extLst>
          </p:cNvPr>
          <p:cNvSpPr/>
          <p:nvPr/>
        </p:nvSpPr>
        <p:spPr>
          <a:xfrm>
            <a:off x="6056710" y="5454254"/>
            <a:ext cx="2928414" cy="225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GB">
              <a:solidFill>
                <a:srgbClr val="FEFFFF"/>
              </a:solidFill>
              <a:latin typeface="Arial" panose="020B0604020202020204"/>
            </a:endParaRPr>
          </a:p>
        </p:txBody>
      </p:sp>
    </p:spTree>
    <p:extLst>
      <p:ext uri="{BB962C8B-B14F-4D97-AF65-F5344CB8AC3E}">
        <p14:creationId xmlns:p14="http://schemas.microsoft.com/office/powerpoint/2010/main" val="173320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4F39304-2386-46B6-A8D9-024CD16B75F8}"/>
              </a:ext>
            </a:extLst>
          </p:cNvPr>
          <p:cNvPicPr>
            <a:picLocks noChangeAspect="1"/>
          </p:cNvPicPr>
          <p:nvPr/>
        </p:nvPicPr>
        <p:blipFill>
          <a:blip r:embed="rId2"/>
          <a:stretch>
            <a:fillRect/>
          </a:stretch>
        </p:blipFill>
        <p:spPr>
          <a:xfrm>
            <a:off x="5786596" y="5679877"/>
            <a:ext cx="829707" cy="397254"/>
          </a:xfrm>
          <a:prstGeom prst="rect">
            <a:avLst/>
          </a:prstGeom>
        </p:spPr>
      </p:pic>
      <p:sp>
        <p:nvSpPr>
          <p:cNvPr id="2" name="Title 1"/>
          <p:cNvSpPr>
            <a:spLocks noGrp="1"/>
          </p:cNvSpPr>
          <p:nvPr>
            <p:ph type="title"/>
          </p:nvPr>
        </p:nvSpPr>
        <p:spPr/>
        <p:txBody>
          <a:bodyPr/>
          <a:lstStyle/>
          <a:p>
            <a:r>
              <a:rPr lang="en-US" dirty="0">
                <a:solidFill>
                  <a:schemeClr val="tx1"/>
                </a:solidFill>
              </a:rPr>
              <a:t>ALADIN and ATLID</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450" t="23627" r="40230"/>
          <a:stretch/>
        </p:blipFill>
        <p:spPr bwMode="auto">
          <a:xfrm>
            <a:off x="48120" y="1783580"/>
            <a:ext cx="1977887" cy="1876823"/>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422" t="21512"/>
          <a:stretch/>
        </p:blipFill>
        <p:spPr bwMode="auto">
          <a:xfrm>
            <a:off x="4411241" y="1759417"/>
            <a:ext cx="2436206" cy="1928813"/>
          </a:xfrm>
          <a:prstGeom prst="rect">
            <a:avLst/>
          </a:prstGeom>
          <a:noFill/>
          <a:ln>
            <a:noFill/>
          </a:ln>
          <a:effectLst>
            <a:glow>
              <a:schemeClr val="accent1">
                <a:alpha val="40000"/>
              </a:schemeClr>
            </a:glow>
            <a:reflection endPos="0" dir="5400000" sy="-100000" algn="bl" rotWithShape="0"/>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70954" y="1858202"/>
            <a:ext cx="2299431" cy="3254737"/>
          </a:xfrm>
          <a:prstGeom prst="rect">
            <a:avLst/>
          </a:prstGeom>
          <a:solidFill>
            <a:schemeClr val="accent5">
              <a:lumMod val="20000"/>
              <a:lumOff val="80000"/>
            </a:schemeClr>
          </a:solidFill>
          <a:ln>
            <a:solidFill>
              <a:srgbClr val="FF0000"/>
            </a:solidFill>
          </a:ln>
        </p:spPr>
        <p:txBody>
          <a:bodyPr wrap="square" rtlCol="0">
            <a:spAutoFit/>
          </a:bodyPr>
          <a:lstStyle/>
          <a:p>
            <a:pPr defTabSz="685800" eaLnBrk="0" fontAlgn="base" hangingPunct="0">
              <a:spcBef>
                <a:spcPct val="0"/>
              </a:spcBef>
              <a:spcAft>
                <a:spcPct val="0"/>
              </a:spcAft>
            </a:pPr>
            <a:r>
              <a:rPr lang="en-US" sz="1200" dirty="0">
                <a:solidFill>
                  <a:srgbClr val="003249"/>
                </a:solidFill>
                <a:latin typeface="Verdana" charset="0"/>
                <a:ea typeface="MS PGothic" charset="-128"/>
              </a:rPr>
              <a:t>Optimized for winds</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Large power-aperture product </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But..</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Low resolution</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Low optical efficiency </a:t>
            </a:r>
          </a:p>
          <a:p>
            <a:pPr defTabSz="685800" eaLnBrk="0" fontAlgn="base" hangingPunct="0">
              <a:spcBef>
                <a:spcPct val="0"/>
              </a:spcBef>
              <a:spcAft>
                <a:spcPct val="0"/>
              </a:spcAft>
            </a:pPr>
            <a:endParaRPr lang="en-US" sz="135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Unfavorable set of cross-talk coefficients (which acts to lower effective SNR of retrieved pure Mie and Ray attenuated backscatters) </a:t>
            </a:r>
          </a:p>
        </p:txBody>
      </p:sp>
      <p:sp>
        <p:nvSpPr>
          <p:cNvPr id="7" name="TextBox 6"/>
          <p:cNvSpPr txBox="1"/>
          <p:nvPr/>
        </p:nvSpPr>
        <p:spPr>
          <a:xfrm>
            <a:off x="6888302" y="1858202"/>
            <a:ext cx="2202482" cy="1938992"/>
          </a:xfrm>
          <a:prstGeom prst="rect">
            <a:avLst/>
          </a:prstGeom>
          <a:solidFill>
            <a:schemeClr val="accent5">
              <a:lumMod val="20000"/>
              <a:lumOff val="80000"/>
            </a:schemeClr>
          </a:solidFill>
          <a:ln>
            <a:solidFill>
              <a:srgbClr val="FF0000"/>
            </a:solidFill>
          </a:ln>
        </p:spPr>
        <p:txBody>
          <a:bodyPr wrap="square" rtlCol="0">
            <a:spAutoFit/>
          </a:bodyPr>
          <a:lstStyle/>
          <a:p>
            <a:pPr defTabSz="685800" eaLnBrk="0" fontAlgn="base" hangingPunct="0">
              <a:spcBef>
                <a:spcPct val="0"/>
              </a:spcBef>
              <a:spcAft>
                <a:spcPct val="0"/>
              </a:spcAft>
            </a:pPr>
            <a:r>
              <a:rPr lang="en-US" sz="1200" dirty="0">
                <a:solidFill>
                  <a:srgbClr val="003249"/>
                </a:solidFill>
                <a:latin typeface="Verdana" charset="0"/>
                <a:ea typeface="MS PGothic" charset="-128"/>
              </a:rPr>
              <a:t>Optimized for aerosols and clouds</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100m(vert.)  resolution</a:t>
            </a:r>
          </a:p>
          <a:p>
            <a:pPr defTabSz="685800" eaLnBrk="0" fontAlgn="base" hangingPunct="0">
              <a:spcBef>
                <a:spcPct val="0"/>
              </a:spcBef>
              <a:spcAft>
                <a:spcPct val="0"/>
              </a:spcAft>
            </a:pPr>
            <a:r>
              <a:rPr lang="en-US" sz="1200" dirty="0">
                <a:solidFill>
                  <a:srgbClr val="003249"/>
                </a:solidFill>
                <a:latin typeface="Verdana" charset="0"/>
                <a:ea typeface="MS PGothic" charset="-128"/>
              </a:rPr>
              <a:t>385 m (Hor.)  resolution</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High optical efficiency </a:t>
            </a:r>
          </a:p>
          <a:p>
            <a:pPr defTabSz="685800" eaLnBrk="0" fontAlgn="base" hangingPunct="0">
              <a:spcBef>
                <a:spcPct val="0"/>
              </a:spcBef>
              <a:spcAft>
                <a:spcPct val="0"/>
              </a:spcAft>
            </a:pPr>
            <a:endParaRPr lang="en-US" sz="1200" dirty="0">
              <a:solidFill>
                <a:srgbClr val="003249"/>
              </a:solidFill>
              <a:latin typeface="Verdana" charset="0"/>
              <a:ea typeface="MS PGothic" charset="-128"/>
            </a:endParaRPr>
          </a:p>
          <a:p>
            <a:pPr defTabSz="685800" eaLnBrk="0" fontAlgn="base" hangingPunct="0">
              <a:spcBef>
                <a:spcPct val="0"/>
              </a:spcBef>
              <a:spcAft>
                <a:spcPct val="0"/>
              </a:spcAft>
            </a:pPr>
            <a:r>
              <a:rPr lang="en-US" sz="1200" dirty="0">
                <a:solidFill>
                  <a:srgbClr val="003249"/>
                </a:solidFill>
                <a:latin typeface="Verdana" charset="0"/>
                <a:ea typeface="MS PGothic" charset="-128"/>
              </a:rPr>
              <a:t>Better cross-talk characteristics</a:t>
            </a:r>
          </a:p>
        </p:txBody>
      </p:sp>
      <p:sp>
        <p:nvSpPr>
          <p:cNvPr id="9" name="Rectangle 8"/>
          <p:cNvSpPr/>
          <p:nvPr/>
        </p:nvSpPr>
        <p:spPr>
          <a:xfrm>
            <a:off x="5064919" y="5452468"/>
            <a:ext cx="991791" cy="22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srgbClr val="FEFFFF"/>
              </a:solidFill>
              <a:latin typeface="Arial" panose="020B0604020202020204"/>
            </a:endParaRPr>
          </a:p>
        </p:txBody>
      </p:sp>
      <p:sp>
        <p:nvSpPr>
          <p:cNvPr id="10" name="Rectangle 9"/>
          <p:cNvSpPr/>
          <p:nvPr/>
        </p:nvSpPr>
        <p:spPr>
          <a:xfrm>
            <a:off x="447362" y="3710694"/>
            <a:ext cx="1075936" cy="369332"/>
          </a:xfrm>
          <a:prstGeom prst="rect">
            <a:avLst/>
          </a:prstGeom>
        </p:spPr>
        <p:txBody>
          <a:bodyPr wrap="none">
            <a:spAutoFit/>
          </a:bodyPr>
          <a:lstStyle/>
          <a:p>
            <a:pPr defTabSz="685800" eaLnBrk="0" fontAlgn="base" hangingPunct="0">
              <a:spcBef>
                <a:spcPct val="0"/>
              </a:spcBef>
              <a:spcAft>
                <a:spcPct val="0"/>
              </a:spcAft>
            </a:pPr>
            <a:r>
              <a:rPr lang="en-US" dirty="0">
                <a:solidFill>
                  <a:srgbClr val="003249"/>
                </a:solidFill>
                <a:latin typeface="Verdana" charset="0"/>
                <a:ea typeface="MS PGothic" charset="-128"/>
              </a:rPr>
              <a:t>ALADIN</a:t>
            </a:r>
          </a:p>
        </p:txBody>
      </p:sp>
      <p:sp>
        <p:nvSpPr>
          <p:cNvPr id="11" name="Rectangle 10"/>
          <p:cNvSpPr/>
          <p:nvPr/>
        </p:nvSpPr>
        <p:spPr>
          <a:xfrm>
            <a:off x="5302039" y="3687163"/>
            <a:ext cx="874855" cy="369332"/>
          </a:xfrm>
          <a:prstGeom prst="rect">
            <a:avLst/>
          </a:prstGeom>
        </p:spPr>
        <p:txBody>
          <a:bodyPr wrap="none">
            <a:spAutoFit/>
          </a:bodyPr>
          <a:lstStyle/>
          <a:p>
            <a:pPr defTabSz="685800" eaLnBrk="0" fontAlgn="base" hangingPunct="0">
              <a:spcBef>
                <a:spcPct val="0"/>
              </a:spcBef>
              <a:spcAft>
                <a:spcPct val="0"/>
              </a:spcAft>
            </a:pPr>
            <a:r>
              <a:rPr lang="en-US" dirty="0">
                <a:solidFill>
                  <a:srgbClr val="003249"/>
                </a:solidFill>
                <a:latin typeface="Verdana" charset="0"/>
                <a:ea typeface="MS PGothic" charset="-128"/>
              </a:rPr>
              <a:t>ATLID</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2414" y="5752745"/>
            <a:ext cx="2063767" cy="19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06681A9B-5A32-43AB-81DB-5517DC32384F}"/>
              </a:ext>
            </a:extLst>
          </p:cNvPr>
          <p:cNvSpPr/>
          <p:nvPr/>
        </p:nvSpPr>
        <p:spPr>
          <a:xfrm>
            <a:off x="6056710" y="5454254"/>
            <a:ext cx="2928414" cy="225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GB">
              <a:solidFill>
                <a:srgbClr val="FEFFFF"/>
              </a:solidFill>
              <a:latin typeface="Arial" panose="020B0604020202020204"/>
            </a:endParaRPr>
          </a:p>
        </p:txBody>
      </p:sp>
      <p:sp>
        <p:nvSpPr>
          <p:cNvPr id="8" name="TextBox 7"/>
          <p:cNvSpPr txBox="1"/>
          <p:nvPr/>
        </p:nvSpPr>
        <p:spPr>
          <a:xfrm>
            <a:off x="892222" y="5259102"/>
            <a:ext cx="7359555" cy="276999"/>
          </a:xfrm>
          <a:prstGeom prst="rect">
            <a:avLst/>
          </a:prstGeom>
          <a:solidFill>
            <a:schemeClr val="bg1">
              <a:lumMod val="90000"/>
            </a:schemeClr>
          </a:solidFill>
          <a:ln>
            <a:solidFill>
              <a:srgbClr val="FF0000"/>
            </a:solidFill>
          </a:ln>
        </p:spPr>
        <p:txBody>
          <a:bodyPr wrap="square" rtlCol="0">
            <a:spAutoFit/>
          </a:bodyPr>
          <a:lstStyle/>
          <a:p>
            <a:pPr defTabSz="685800" eaLnBrk="0" fontAlgn="base" hangingPunct="0">
              <a:spcBef>
                <a:spcPct val="0"/>
              </a:spcBef>
              <a:spcAft>
                <a:spcPct val="0"/>
              </a:spcAft>
            </a:pPr>
            <a:r>
              <a:rPr lang="en-US" sz="1200" dirty="0">
                <a:solidFill>
                  <a:srgbClr val="003249"/>
                </a:solidFill>
                <a:latin typeface="Verdana" charset="0"/>
                <a:ea typeface="MS PGothic" charset="-128"/>
              </a:rPr>
              <a:t>ATLID should be (much) better for aerosol/cloud work…but Aeolus is actually flying !</a:t>
            </a:r>
          </a:p>
        </p:txBody>
      </p:sp>
    </p:spTree>
    <p:extLst>
      <p:ext uri="{BB962C8B-B14F-4D97-AF65-F5344CB8AC3E}">
        <p14:creationId xmlns:p14="http://schemas.microsoft.com/office/powerpoint/2010/main" val="1297416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7414" y="614154"/>
            <a:ext cx="7584921" cy="438582"/>
          </a:xfrm>
        </p:spPr>
        <p:txBody>
          <a:bodyPr/>
          <a:lstStyle/>
          <a:p>
            <a:r>
              <a:rPr lang="en-US" dirty="0"/>
              <a:t> </a:t>
            </a:r>
            <a:r>
              <a:rPr lang="en-US" dirty="0">
                <a:solidFill>
                  <a:schemeClr val="tx1"/>
                </a:solidFill>
              </a:rPr>
              <a:t>Issues</a:t>
            </a:r>
          </a:p>
        </p:txBody>
      </p:sp>
      <p:sp>
        <p:nvSpPr>
          <p:cNvPr id="3" name="Content Placeholder 2"/>
          <p:cNvSpPr>
            <a:spLocks noGrp="1"/>
          </p:cNvSpPr>
          <p:nvPr>
            <p:ph idx="1"/>
          </p:nvPr>
        </p:nvSpPr>
        <p:spPr>
          <a:xfrm>
            <a:off x="146219" y="1052736"/>
            <a:ext cx="8821427" cy="5097990"/>
          </a:xfrm>
        </p:spPr>
        <p:txBody>
          <a:bodyPr/>
          <a:lstStyle/>
          <a:p>
            <a:r>
              <a:rPr lang="en-US" dirty="0"/>
              <a:t>-</a:t>
            </a:r>
          </a:p>
        </p:txBody>
      </p:sp>
      <p:sp>
        <p:nvSpPr>
          <p:cNvPr id="5" name="Content Placeholder 2"/>
          <p:cNvSpPr txBox="1">
            <a:spLocks/>
          </p:cNvSpPr>
          <p:nvPr/>
        </p:nvSpPr>
        <p:spPr bwMode="auto">
          <a:xfrm>
            <a:off x="225029" y="1667043"/>
            <a:ext cx="8774906" cy="42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chemeClr val="tx2"/>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chemeClr val="tx2"/>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chemeClr val="tx2"/>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chemeClr val="tx2"/>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chemeClr val="tx2"/>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57175" indent="-257175" defTabSz="685800">
              <a:buClr>
                <a:srgbClr val="00AE9C"/>
              </a:buClr>
            </a:pPr>
            <a:r>
              <a:rPr lang="en-US" sz="1350" b="1" kern="0" dirty="0">
                <a:solidFill>
                  <a:srgbClr val="335E6E"/>
                </a:solidFill>
              </a:rPr>
              <a:t>Space-borne lidar signals are noisy !.</a:t>
            </a:r>
          </a:p>
          <a:p>
            <a:pPr marL="257175" indent="-257175" defTabSz="685800">
              <a:buClr>
                <a:srgbClr val="00AE9C"/>
              </a:buClr>
            </a:pPr>
            <a:r>
              <a:rPr lang="en-US" sz="1350" kern="0" dirty="0">
                <a:solidFill>
                  <a:srgbClr val="335E6E"/>
                </a:solidFill>
              </a:rPr>
              <a:t>The standard Aeolus L2a aerosol product (the SCA) is </a:t>
            </a:r>
            <a:r>
              <a:rPr lang="en-US" sz="1350" dirty="0">
                <a:solidFill>
                  <a:srgbClr val="335E6E"/>
                </a:solidFill>
              </a:rPr>
              <a:t>(fundamentally) a variation of the usual direct (log derivative) approach for  deriving extinction. </a:t>
            </a:r>
            <a:r>
              <a:rPr lang="en-US" sz="1350" b="1" dirty="0">
                <a:solidFill>
                  <a:srgbClr val="335E6E"/>
                </a:solidFill>
              </a:rPr>
              <a:t>As such, it requires high SNR signals !</a:t>
            </a:r>
            <a:endParaRPr lang="en-US" sz="1350" b="1" kern="0" dirty="0">
              <a:solidFill>
                <a:srgbClr val="335E6E"/>
              </a:solidFill>
            </a:endParaRPr>
          </a:p>
          <a:p>
            <a:pPr marL="257175" indent="-257175" defTabSz="685800">
              <a:buClr>
                <a:srgbClr val="00AE9C"/>
              </a:buClr>
            </a:pPr>
            <a:r>
              <a:rPr lang="en-US" sz="1350" kern="0" dirty="0">
                <a:solidFill>
                  <a:srgbClr val="335E6E"/>
                </a:solidFill>
              </a:rPr>
              <a:t>Along-track averaging to increase the SNR is one solution. However, one can not mix “strong” (e.g. cloud) and “weak”(e.g. aerosols) returns and hope to get anything quantitatively useful ! The Aeolus standard approach does not screen before averaging.</a:t>
            </a:r>
          </a:p>
          <a:p>
            <a:pPr marL="257175" indent="-257175" defTabSz="685800">
              <a:buClr>
                <a:srgbClr val="00AE9C"/>
              </a:buClr>
            </a:pPr>
            <a:r>
              <a:rPr lang="en-US" sz="1350" b="1" kern="0" dirty="0">
                <a:solidFill>
                  <a:srgbClr val="335E6E"/>
                </a:solidFill>
              </a:rPr>
              <a:t>A strategy (based on ideas taken from ATLID developments) is to:</a:t>
            </a:r>
          </a:p>
          <a:p>
            <a:pPr marL="257175" indent="-257175" defTabSz="685800">
              <a:buClr>
                <a:srgbClr val="00AE9C"/>
              </a:buClr>
              <a:buFont typeface="Verdana" charset="0"/>
              <a:buAutoNum type="arabicParenR"/>
            </a:pPr>
            <a:r>
              <a:rPr lang="en-US" sz="1350" kern="0" dirty="0">
                <a:solidFill>
                  <a:srgbClr val="335E6E"/>
                </a:solidFill>
              </a:rPr>
              <a:t>Separate the `strong’ and `weak’ features at as high a horizontal resolution as possible.</a:t>
            </a:r>
          </a:p>
          <a:p>
            <a:pPr marL="257175" indent="-257175" defTabSz="685800">
              <a:buClr>
                <a:srgbClr val="00AE9C"/>
              </a:buClr>
              <a:buFont typeface="Verdana" charset="0"/>
              <a:buAutoNum type="arabicParenR"/>
            </a:pPr>
            <a:r>
              <a:rPr lang="en-US" sz="1350" kern="0" dirty="0">
                <a:solidFill>
                  <a:srgbClr val="335E6E"/>
                </a:solidFill>
              </a:rPr>
              <a:t>Separately process and merge the strong and weak fields at different resolutions.</a:t>
            </a:r>
          </a:p>
          <a:p>
            <a:pPr marL="0" indent="0" defTabSz="685800">
              <a:buClr>
                <a:srgbClr val="00AE9C"/>
              </a:buClr>
            </a:pPr>
            <a:endParaRPr lang="en-US" sz="1350" kern="0" dirty="0">
              <a:solidFill>
                <a:srgbClr val="335E6E"/>
              </a:solidFill>
            </a:endParaRPr>
          </a:p>
          <a:p>
            <a:pPr marL="0" indent="0" defTabSz="685800">
              <a:buClr>
                <a:srgbClr val="00AE9C"/>
              </a:buClr>
            </a:pPr>
            <a:r>
              <a:rPr lang="en-US" sz="1350" b="1" kern="0" dirty="0">
                <a:solidFill>
                  <a:srgbClr val="335E6E"/>
                </a:solidFill>
              </a:rPr>
              <a:t>This requires: </a:t>
            </a:r>
          </a:p>
          <a:p>
            <a:pPr marL="342900" lvl="1" indent="0" defTabSz="685800">
              <a:buClr>
                <a:srgbClr val="00AE9C"/>
              </a:buClr>
            </a:pPr>
            <a:r>
              <a:rPr lang="en-US" sz="1350" kern="0" dirty="0">
                <a:solidFill>
                  <a:srgbClr val="335E6E"/>
                </a:solidFill>
              </a:rPr>
              <a:t>1) A high resolution mask</a:t>
            </a:r>
          </a:p>
          <a:p>
            <a:pPr marL="342900" lvl="1" indent="0" defTabSz="685800">
              <a:buClr>
                <a:srgbClr val="00AE9C"/>
              </a:buClr>
            </a:pPr>
            <a:r>
              <a:rPr lang="en-US" sz="1350" kern="0" dirty="0">
                <a:solidFill>
                  <a:srgbClr val="335E6E"/>
                </a:solidFill>
              </a:rPr>
              <a:t>2) A quantitative retrieval approach than can be applied at difference scales which is robust to noise.</a:t>
            </a:r>
          </a:p>
          <a:p>
            <a:pPr marL="257175" indent="-257175" defTabSz="685800">
              <a:buClr>
                <a:srgbClr val="00AE9C"/>
              </a:buClr>
              <a:buFont typeface="Verdana" charset="0"/>
              <a:buAutoNum type="arabicParenR"/>
            </a:pPr>
            <a:endParaRPr lang="en-US" sz="1200" kern="0" dirty="0">
              <a:solidFill>
                <a:srgbClr val="335E6E"/>
              </a:solidFill>
            </a:endParaRPr>
          </a:p>
          <a:p>
            <a:pPr marL="257175" indent="-257175" defTabSz="685800">
              <a:buClr>
                <a:srgbClr val="00AE9C"/>
              </a:buClr>
            </a:pPr>
            <a:endParaRPr lang="en-US" sz="1200" kern="0" dirty="0">
              <a:solidFill>
                <a:srgbClr val="335E6E"/>
              </a:solidFill>
            </a:endParaRPr>
          </a:p>
          <a:p>
            <a:pPr marL="257175" indent="-257175" defTabSz="685800">
              <a:buClr>
                <a:srgbClr val="00AE9C"/>
              </a:buClr>
            </a:pPr>
            <a:endParaRPr lang="en-US" sz="1200" kern="0" dirty="0">
              <a:solidFill>
                <a:srgbClr val="335E6E"/>
              </a:solidFill>
            </a:endParaRPr>
          </a:p>
          <a:p>
            <a:pPr marL="257175" indent="-257175" defTabSz="685800">
              <a:buClr>
                <a:srgbClr val="00AE9C"/>
              </a:buClr>
            </a:pPr>
            <a:endParaRPr lang="en-US" sz="1200" kern="0" dirty="0">
              <a:solidFill>
                <a:srgbClr val="335E6E"/>
              </a:solidFill>
            </a:endParaRPr>
          </a:p>
        </p:txBody>
      </p:sp>
      <p:sp>
        <p:nvSpPr>
          <p:cNvPr id="6" name="Rectangle 5"/>
          <p:cNvSpPr/>
          <p:nvPr/>
        </p:nvSpPr>
        <p:spPr>
          <a:xfrm>
            <a:off x="4503537" y="6123918"/>
            <a:ext cx="991791" cy="22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srgbClr val="FEFFFF"/>
              </a:solidFill>
              <a:latin typeface="Arial" panose="020B0604020202020204"/>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6084939"/>
            <a:ext cx="2063767" cy="19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A810CB99-083E-4753-BC5E-BE683A3B5073}"/>
              </a:ext>
            </a:extLst>
          </p:cNvPr>
          <p:cNvSpPr/>
          <p:nvPr/>
        </p:nvSpPr>
        <p:spPr>
          <a:xfrm>
            <a:off x="6056710" y="5454254"/>
            <a:ext cx="2928414" cy="225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GB">
              <a:solidFill>
                <a:srgbClr val="FEFFFF"/>
              </a:solidFill>
              <a:latin typeface="Arial" panose="020B0604020202020204"/>
            </a:endParaRPr>
          </a:p>
        </p:txBody>
      </p:sp>
      <p:pic>
        <p:nvPicPr>
          <p:cNvPr id="9" name="Picture 8">
            <a:extLst>
              <a:ext uri="{FF2B5EF4-FFF2-40B4-BE49-F238E27FC236}">
                <a16:creationId xmlns:a16="http://schemas.microsoft.com/office/drawing/2014/main" id="{FC571248-65C2-483D-95D6-C45D1EE5A64B}"/>
              </a:ext>
            </a:extLst>
          </p:cNvPr>
          <p:cNvPicPr>
            <a:picLocks noChangeAspect="1"/>
          </p:cNvPicPr>
          <p:nvPr/>
        </p:nvPicPr>
        <p:blipFill>
          <a:blip r:embed="rId3"/>
          <a:stretch>
            <a:fillRect/>
          </a:stretch>
        </p:blipFill>
        <p:spPr>
          <a:xfrm>
            <a:off x="5341066" y="5954073"/>
            <a:ext cx="829707" cy="397254"/>
          </a:xfrm>
          <a:prstGeom prst="rect">
            <a:avLst/>
          </a:prstGeom>
        </p:spPr>
      </p:pic>
    </p:spTree>
    <p:extLst>
      <p:ext uri="{BB962C8B-B14F-4D97-AF65-F5344CB8AC3E}">
        <p14:creationId xmlns:p14="http://schemas.microsoft.com/office/powerpoint/2010/main" val="1890878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lstStyle/>
          <a:p>
            <a:r>
              <a:rPr lang="en-US" dirty="0">
                <a:solidFill>
                  <a:schemeClr val="tx1"/>
                </a:solidFill>
              </a:rPr>
              <a:t>AEL-FM and AEL-PRO</a:t>
            </a:r>
          </a:p>
        </p:txBody>
      </p:sp>
      <p:sp>
        <p:nvSpPr>
          <p:cNvPr id="4" name="Content Placeholder 2"/>
          <p:cNvSpPr>
            <a:spLocks noGrp="1"/>
          </p:cNvSpPr>
          <p:nvPr>
            <p:ph idx="1"/>
          </p:nvPr>
        </p:nvSpPr>
        <p:spPr>
          <a:xfrm>
            <a:off x="85881" y="1926277"/>
            <a:ext cx="5232953" cy="2316189"/>
          </a:xfrm>
          <a:solidFill>
            <a:schemeClr val="tx1">
              <a:lumMod val="10000"/>
              <a:lumOff val="90000"/>
            </a:schemeClr>
          </a:solidFill>
          <a:ln>
            <a:solidFill>
              <a:srgbClr val="FF0000"/>
            </a:solidFill>
          </a:ln>
        </p:spPr>
        <p:txBody>
          <a:bodyPr>
            <a:normAutofit/>
          </a:bodyPr>
          <a:lstStyle/>
          <a:p>
            <a:r>
              <a:rPr lang="en-US" b="1" dirty="0"/>
              <a:t>AEL-FM</a:t>
            </a:r>
            <a:r>
              <a:rPr lang="en-US" dirty="0"/>
              <a:t> and </a:t>
            </a:r>
            <a:r>
              <a:rPr lang="en-US" b="1" dirty="0"/>
              <a:t>AEL-PRO</a:t>
            </a:r>
            <a:r>
              <a:rPr lang="en-US" dirty="0"/>
              <a:t> are Aeolus algorithms based on EarthCARE developments (A-FM and A-PRO)</a:t>
            </a:r>
          </a:p>
          <a:p>
            <a:r>
              <a:rPr lang="en-US" b="1" dirty="0"/>
              <a:t>AEL-FM</a:t>
            </a:r>
            <a:r>
              <a:rPr lang="en-US" dirty="0"/>
              <a:t> provides a feature-mask at the </a:t>
            </a:r>
            <a:r>
              <a:rPr lang="en-US" b="1" dirty="0"/>
              <a:t>highest available resolution.</a:t>
            </a:r>
          </a:p>
          <a:p>
            <a:r>
              <a:rPr lang="en-US" b="1" dirty="0"/>
              <a:t>AEL-PRO</a:t>
            </a:r>
            <a:r>
              <a:rPr lang="en-US" dirty="0"/>
              <a:t> is a </a:t>
            </a:r>
            <a:r>
              <a:rPr lang="en-US" b="1" dirty="0"/>
              <a:t>Multi-scale</a:t>
            </a:r>
            <a:r>
              <a:rPr lang="en-US" dirty="0"/>
              <a:t> Optimal-Estimation procedure for retrieving cloud/aerosol extinction and lidar-ratio(S).</a:t>
            </a:r>
          </a:p>
          <a:p>
            <a:pPr lvl="1"/>
            <a:r>
              <a:rPr lang="en-US" sz="1200" dirty="0"/>
              <a:t>The multi-scale approach is necessary in order to handle the SNR constraints and the physical size scale difference between clouds and aerosols.  </a:t>
            </a:r>
          </a:p>
        </p:txBody>
      </p:sp>
      <p:sp>
        <p:nvSpPr>
          <p:cNvPr id="8" name="TextBox 7"/>
          <p:cNvSpPr txBox="1"/>
          <p:nvPr/>
        </p:nvSpPr>
        <p:spPr>
          <a:xfrm>
            <a:off x="225028" y="4543312"/>
            <a:ext cx="5097599" cy="738664"/>
          </a:xfrm>
          <a:prstGeom prst="rect">
            <a:avLst/>
          </a:prstGeom>
          <a:solidFill>
            <a:schemeClr val="bg1">
              <a:lumMod val="90000"/>
            </a:schemeClr>
          </a:solidFill>
          <a:ln>
            <a:solidFill>
              <a:srgbClr val="FF0000"/>
            </a:solidFill>
          </a:ln>
        </p:spPr>
        <p:txBody>
          <a:bodyPr wrap="square" rtlCol="0">
            <a:spAutoFit/>
          </a:bodyPr>
          <a:lstStyle/>
          <a:p>
            <a:pPr defTabSz="685800" eaLnBrk="0" fontAlgn="base" hangingPunct="0">
              <a:spcBef>
                <a:spcPct val="0"/>
              </a:spcBef>
              <a:spcAft>
                <a:spcPct val="0"/>
              </a:spcAft>
            </a:pPr>
            <a:r>
              <a:rPr lang="en-US" sz="1050" dirty="0">
                <a:solidFill>
                  <a:srgbClr val="003249"/>
                </a:solidFill>
                <a:latin typeface="Verdana" charset="0"/>
                <a:ea typeface="MS PGothic" charset="-128"/>
              </a:rPr>
              <a:t>A-PRO and A-FM have been developed and tested using extensive realistic simulations (example Right)…but they are only simulations. Aeolus has provided the opportunity to apply these algorithms to real data and benefit both missions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9400" y="1612098"/>
            <a:ext cx="2871755" cy="102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7837"/>
          <a:stretch/>
        </p:blipFill>
        <p:spPr>
          <a:xfrm>
            <a:off x="5863951" y="2764676"/>
            <a:ext cx="3011759" cy="890202"/>
          </a:xfrm>
          <a:prstGeom prst="rect">
            <a:avLst/>
          </a:prstGeom>
        </p:spPr>
      </p:pic>
      <p:sp>
        <p:nvSpPr>
          <p:cNvPr id="15" name="Rectangle 14"/>
          <p:cNvSpPr/>
          <p:nvPr/>
        </p:nvSpPr>
        <p:spPr>
          <a:xfrm>
            <a:off x="5944781" y="2663608"/>
            <a:ext cx="2681161" cy="18491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sz="825" dirty="0">
                <a:solidFill>
                  <a:srgbClr val="FF0000"/>
                </a:solidFill>
                <a:latin typeface="Arial" panose="020B0604020202020204"/>
              </a:rPr>
              <a:t>Simulated Molecular (Rayleigh) attenuated backscatter</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r="10250"/>
          <a:stretch/>
        </p:blipFill>
        <p:spPr>
          <a:xfrm>
            <a:off x="5827505" y="3770593"/>
            <a:ext cx="2994969" cy="943745"/>
          </a:xfrm>
          <a:prstGeom prst="rect">
            <a:avLst/>
          </a:prstGeom>
        </p:spPr>
      </p:pic>
      <p:sp>
        <p:nvSpPr>
          <p:cNvPr id="17" name="Rectangle 16"/>
          <p:cNvSpPr/>
          <p:nvPr/>
        </p:nvSpPr>
        <p:spPr>
          <a:xfrm>
            <a:off x="5780536" y="3684012"/>
            <a:ext cx="3041939" cy="22497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sz="1050" dirty="0">
                <a:solidFill>
                  <a:srgbClr val="FF0000"/>
                </a:solidFill>
                <a:latin typeface="Arial" panose="020B0604020202020204"/>
              </a:rPr>
              <a:t>Retrieved Cloud and Aerosol Extinction</a:t>
            </a: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r="10348"/>
          <a:stretch/>
        </p:blipFill>
        <p:spPr>
          <a:xfrm>
            <a:off x="5815267" y="4714338"/>
            <a:ext cx="3060443" cy="965426"/>
          </a:xfrm>
          <a:prstGeom prst="rect">
            <a:avLst/>
          </a:prstGeom>
        </p:spPr>
      </p:pic>
      <p:sp>
        <p:nvSpPr>
          <p:cNvPr id="20" name="Rectangle 19"/>
          <p:cNvSpPr/>
          <p:nvPr/>
        </p:nvSpPr>
        <p:spPr>
          <a:xfrm>
            <a:off x="5944781" y="4693151"/>
            <a:ext cx="2640615" cy="20795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sz="1050" dirty="0">
                <a:solidFill>
                  <a:srgbClr val="FF0000"/>
                </a:solidFill>
                <a:latin typeface="Arial" panose="020B0604020202020204"/>
              </a:rPr>
              <a:t>Retrieved Lidar-Ratio</a:t>
            </a:r>
          </a:p>
        </p:txBody>
      </p:sp>
      <p:sp>
        <p:nvSpPr>
          <p:cNvPr id="21" name="Rectangle 20"/>
          <p:cNvSpPr/>
          <p:nvPr/>
        </p:nvSpPr>
        <p:spPr>
          <a:xfrm>
            <a:off x="4867609" y="5452468"/>
            <a:ext cx="991791" cy="227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srgbClr val="FEFFFF"/>
              </a:solidFill>
              <a:latin typeface="Arial" panose="020B0604020202020204"/>
            </a:endParaRPr>
          </a:p>
        </p:txBody>
      </p:sp>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5067" y="6123087"/>
            <a:ext cx="2063767" cy="19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3EDFF535-62C0-4CF8-8AAF-D6238A8DC614}"/>
              </a:ext>
            </a:extLst>
          </p:cNvPr>
          <p:cNvPicPr>
            <a:picLocks noChangeAspect="1"/>
          </p:cNvPicPr>
          <p:nvPr/>
        </p:nvPicPr>
        <p:blipFill>
          <a:blip r:embed="rId7"/>
          <a:stretch>
            <a:fillRect/>
          </a:stretch>
        </p:blipFill>
        <p:spPr>
          <a:xfrm>
            <a:off x="1710566" y="6021288"/>
            <a:ext cx="991791" cy="397254"/>
          </a:xfrm>
          <a:prstGeom prst="rect">
            <a:avLst/>
          </a:prstGeom>
        </p:spPr>
      </p:pic>
    </p:spTree>
    <p:extLst>
      <p:ext uri="{BB962C8B-B14F-4D97-AF65-F5344CB8AC3E}">
        <p14:creationId xmlns:p14="http://schemas.microsoft.com/office/powerpoint/2010/main" val="26218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D28D1A38-9D5B-4E92-A833-2DD6D22DCB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0" t="7891" r="6094" b="10312"/>
          <a:stretch/>
        </p:blipFill>
        <p:spPr>
          <a:xfrm>
            <a:off x="94787" y="1606824"/>
            <a:ext cx="4805205" cy="3935834"/>
          </a:xfrm>
          <a:prstGeom prst="rect">
            <a:avLst/>
          </a:prstGeom>
        </p:spPr>
      </p:pic>
      <p:sp>
        <p:nvSpPr>
          <p:cNvPr id="2" name="Title 1"/>
          <p:cNvSpPr>
            <a:spLocks noGrp="1"/>
          </p:cNvSpPr>
          <p:nvPr>
            <p:ph type="title"/>
          </p:nvPr>
        </p:nvSpPr>
        <p:spPr>
          <a:xfrm>
            <a:off x="264947" y="492766"/>
            <a:ext cx="8229600" cy="857250"/>
          </a:xfrm>
        </p:spPr>
        <p:txBody>
          <a:bodyPr/>
          <a:lstStyle/>
          <a:p>
            <a:r>
              <a:rPr lang="en-US" dirty="0" err="1"/>
              <a:t>Featuremask</a:t>
            </a:r>
            <a:r>
              <a:rPr lang="en-US" dirty="0"/>
              <a:t> (AEL-FM)</a:t>
            </a:r>
          </a:p>
        </p:txBody>
      </p:sp>
      <p:sp>
        <p:nvSpPr>
          <p:cNvPr id="7" name="TextBox 6">
            <a:extLst>
              <a:ext uri="{FF2B5EF4-FFF2-40B4-BE49-F238E27FC236}">
                <a16:creationId xmlns:a16="http://schemas.microsoft.com/office/drawing/2014/main" id="{E94207DB-8864-4AAD-B7C5-BF2EB469F9C8}"/>
              </a:ext>
            </a:extLst>
          </p:cNvPr>
          <p:cNvSpPr txBox="1"/>
          <p:nvPr/>
        </p:nvSpPr>
        <p:spPr>
          <a:xfrm>
            <a:off x="390982" y="5542657"/>
            <a:ext cx="4152309" cy="300082"/>
          </a:xfrm>
          <a:prstGeom prst="rect">
            <a:avLst/>
          </a:prstGeom>
          <a:noFill/>
        </p:spPr>
        <p:txBody>
          <a:bodyPr wrap="square" rtlCol="0">
            <a:spAutoFit/>
          </a:bodyPr>
          <a:lstStyle/>
          <a:p>
            <a:pPr defTabSz="685800" eaLnBrk="0" fontAlgn="base" hangingPunct="0">
              <a:spcBef>
                <a:spcPct val="0"/>
              </a:spcBef>
              <a:spcAft>
                <a:spcPct val="0"/>
              </a:spcAft>
            </a:pPr>
            <a:r>
              <a:rPr lang="en-US" sz="1350" dirty="0">
                <a:solidFill>
                  <a:prstClr val="black"/>
                </a:solidFill>
                <a:latin typeface="Verdana" charset="0"/>
                <a:ea typeface="MS PGothic" charset="-128"/>
              </a:rPr>
              <a:t>Orbit 6180 (16 Sept 2019)</a:t>
            </a:r>
            <a:endParaRPr lang="x-none" sz="1350" dirty="0">
              <a:solidFill>
                <a:prstClr val="black"/>
              </a:solidFill>
              <a:latin typeface="Verdana" charset="0"/>
              <a:ea typeface="MS PGothic" charset="-128"/>
            </a:endParaRPr>
          </a:p>
        </p:txBody>
      </p:sp>
      <p:sp>
        <p:nvSpPr>
          <p:cNvPr id="4" name="TextBox 3"/>
          <p:cNvSpPr txBox="1"/>
          <p:nvPr/>
        </p:nvSpPr>
        <p:spPr>
          <a:xfrm>
            <a:off x="765313" y="2109581"/>
            <a:ext cx="1139479" cy="369332"/>
          </a:xfrm>
          <a:prstGeom prst="rect">
            <a:avLst/>
          </a:prstGeom>
          <a:noFill/>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ATB Ray</a:t>
            </a:r>
          </a:p>
        </p:txBody>
      </p:sp>
      <p:sp>
        <p:nvSpPr>
          <p:cNvPr id="8" name="TextBox 7"/>
          <p:cNvSpPr txBox="1"/>
          <p:nvPr/>
        </p:nvSpPr>
        <p:spPr>
          <a:xfrm>
            <a:off x="765313" y="3109974"/>
            <a:ext cx="1107291" cy="369332"/>
          </a:xfrm>
          <a:prstGeom prst="rect">
            <a:avLst/>
          </a:prstGeom>
          <a:noFill/>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ATB Mie</a:t>
            </a:r>
          </a:p>
        </p:txBody>
      </p:sp>
      <p:sp>
        <p:nvSpPr>
          <p:cNvPr id="9" name="TextBox 8"/>
          <p:cNvSpPr txBox="1"/>
          <p:nvPr/>
        </p:nvSpPr>
        <p:spPr>
          <a:xfrm>
            <a:off x="765313" y="4435337"/>
            <a:ext cx="1729576" cy="369332"/>
          </a:xfrm>
          <a:prstGeom prst="rect">
            <a:avLst/>
          </a:prstGeom>
          <a:noFill/>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AEL-FM mask</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6000407"/>
            <a:ext cx="2063767" cy="19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E2B05806-B315-4B50-BB6E-D5C2B3CFBFB5}"/>
              </a:ext>
            </a:extLst>
          </p:cNvPr>
          <p:cNvPicPr>
            <a:picLocks noChangeAspect="1"/>
          </p:cNvPicPr>
          <p:nvPr/>
        </p:nvPicPr>
        <p:blipFill>
          <a:blip r:embed="rId4"/>
          <a:stretch>
            <a:fillRect/>
          </a:stretch>
        </p:blipFill>
        <p:spPr>
          <a:xfrm>
            <a:off x="5992535" y="5891033"/>
            <a:ext cx="829707" cy="397254"/>
          </a:xfrm>
          <a:prstGeom prst="rect">
            <a:avLst/>
          </a:prstGeom>
        </p:spPr>
      </p:pic>
      <p:sp>
        <p:nvSpPr>
          <p:cNvPr id="3" name="Content Placeholder 2"/>
          <p:cNvSpPr>
            <a:spLocks noGrp="1"/>
          </p:cNvSpPr>
          <p:nvPr>
            <p:ph idx="1"/>
          </p:nvPr>
        </p:nvSpPr>
        <p:spPr>
          <a:xfrm>
            <a:off x="5076057" y="1700808"/>
            <a:ext cx="3960440" cy="3743921"/>
          </a:xfrm>
          <a:solidFill>
            <a:schemeClr val="bg1">
              <a:lumMod val="95000"/>
            </a:schemeClr>
          </a:solidFill>
          <a:ln>
            <a:solidFill>
              <a:srgbClr val="FF0000"/>
            </a:solidFill>
          </a:ln>
        </p:spPr>
        <p:txBody>
          <a:bodyPr>
            <a:noAutofit/>
          </a:bodyPr>
          <a:lstStyle/>
          <a:p>
            <a:r>
              <a:rPr lang="en-US" sz="1650" dirty="0"/>
              <a:t>Provides a mask on the highest resolution available.</a:t>
            </a:r>
          </a:p>
          <a:p>
            <a:pPr marL="0" indent="0">
              <a:buNone/>
            </a:pPr>
            <a:endParaRPr lang="en-US" sz="1500" dirty="0"/>
          </a:p>
          <a:p>
            <a:r>
              <a:rPr lang="en-US" sz="1650" dirty="0"/>
              <a:t>Uses image processing ideas to identify features in the signals.</a:t>
            </a:r>
          </a:p>
          <a:p>
            <a:pPr lvl="1"/>
            <a:r>
              <a:rPr lang="en-US" sz="1350" dirty="0"/>
              <a:t>Edge preserving filter (Hybrid median) to detect strong features.</a:t>
            </a:r>
          </a:p>
          <a:p>
            <a:pPr lvl="1"/>
            <a:r>
              <a:rPr lang="en-US" sz="1350" dirty="0"/>
              <a:t>Iterative smoothing together with signal probability histogram analysis in order to detect weak signal areas.</a:t>
            </a:r>
          </a:p>
          <a:p>
            <a:pPr lvl="1"/>
            <a:endParaRPr lang="en-US" sz="1350" dirty="0"/>
          </a:p>
          <a:p>
            <a:r>
              <a:rPr lang="en-US" sz="1650" dirty="0"/>
              <a:t>Dynamic determination of noise thresholds.</a:t>
            </a:r>
          </a:p>
          <a:p>
            <a:pPr lvl="1"/>
            <a:r>
              <a:rPr lang="en-US" sz="1350" dirty="0"/>
              <a:t>Achieved by examining the </a:t>
            </a:r>
            <a:r>
              <a:rPr lang="en-US" sz="1350" dirty="0" err="1"/>
              <a:t>signal+noise</a:t>
            </a:r>
            <a:r>
              <a:rPr lang="en-US" sz="1350" dirty="0"/>
              <a:t> probability histograms</a:t>
            </a:r>
          </a:p>
        </p:txBody>
      </p:sp>
      <p:sp>
        <p:nvSpPr>
          <p:cNvPr id="5" name="Footer Placeholder 4">
            <a:extLst>
              <a:ext uri="{FF2B5EF4-FFF2-40B4-BE49-F238E27FC236}">
                <a16:creationId xmlns:a16="http://schemas.microsoft.com/office/drawing/2014/main" id="{44A99441-85D7-469D-A74C-ADD4809303A1}"/>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a:solidFill>
                <a:prstClr val="black">
                  <a:tint val="75000"/>
                </a:prstClr>
              </a:solidFill>
            </a:endParaRPr>
          </a:p>
        </p:txBody>
      </p:sp>
    </p:spTree>
    <p:extLst>
      <p:ext uri="{BB962C8B-B14F-4D97-AF65-F5344CB8AC3E}">
        <p14:creationId xmlns:p14="http://schemas.microsoft.com/office/powerpoint/2010/main" val="1095675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p:spPr>
        <p:txBody>
          <a:bodyPr/>
          <a:lstStyle/>
          <a:p>
            <a:r>
              <a:rPr lang="en-US" dirty="0"/>
              <a:t>AEL-PRO (simplified structure)</a:t>
            </a:r>
          </a:p>
        </p:txBody>
      </p:sp>
      <p:sp>
        <p:nvSpPr>
          <p:cNvPr id="4" name="Rectangle 3"/>
          <p:cNvSpPr/>
          <p:nvPr/>
        </p:nvSpPr>
        <p:spPr>
          <a:xfrm>
            <a:off x="135274" y="1708613"/>
            <a:ext cx="10279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dirty="0">
                <a:solidFill>
                  <a:prstClr val="white"/>
                </a:solidFill>
                <a:latin typeface="Calibri"/>
              </a:rPr>
              <a:t>AEL-FM</a:t>
            </a:r>
          </a:p>
        </p:txBody>
      </p:sp>
      <p:sp>
        <p:nvSpPr>
          <p:cNvPr id="5" name="Rectangle 4"/>
          <p:cNvSpPr/>
          <p:nvPr/>
        </p:nvSpPr>
        <p:spPr>
          <a:xfrm>
            <a:off x="1062330" y="3926954"/>
            <a:ext cx="1163327"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sz="1350" dirty="0">
                <a:solidFill>
                  <a:prstClr val="white"/>
                </a:solidFill>
                <a:latin typeface="Calibri"/>
              </a:rPr>
              <a:t>Compare with Observations</a:t>
            </a:r>
          </a:p>
          <a:p>
            <a:pPr algn="ctr" defTabSz="685800" eaLnBrk="0" fontAlgn="base" hangingPunct="0">
              <a:spcBef>
                <a:spcPct val="0"/>
              </a:spcBef>
              <a:spcAft>
                <a:spcPct val="0"/>
              </a:spcAft>
            </a:pPr>
            <a:r>
              <a:rPr lang="en-US" sz="1350" dirty="0">
                <a:solidFill>
                  <a:prstClr val="white"/>
                </a:solidFill>
                <a:latin typeface="Calibri"/>
              </a:rPr>
              <a:t>(Chi^2)</a:t>
            </a:r>
          </a:p>
        </p:txBody>
      </p:sp>
      <p:sp>
        <p:nvSpPr>
          <p:cNvPr id="6" name="Rectangle 5"/>
          <p:cNvSpPr/>
          <p:nvPr/>
        </p:nvSpPr>
        <p:spPr>
          <a:xfrm>
            <a:off x="2026008" y="1708613"/>
            <a:ext cx="102794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dirty="0">
                <a:solidFill>
                  <a:prstClr val="white"/>
                </a:solidFill>
                <a:latin typeface="Calibri"/>
              </a:rPr>
              <a:t>L1b/L2a</a:t>
            </a:r>
          </a:p>
        </p:txBody>
      </p:sp>
      <p:sp>
        <p:nvSpPr>
          <p:cNvPr id="7" name="Rectangle 6"/>
          <p:cNvSpPr/>
          <p:nvPr/>
        </p:nvSpPr>
        <p:spPr>
          <a:xfrm>
            <a:off x="1053900" y="2360780"/>
            <a:ext cx="11747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sz="1050" dirty="0">
                <a:solidFill>
                  <a:prstClr val="white"/>
                </a:solidFill>
                <a:latin typeface="Calibri"/>
              </a:rPr>
              <a:t>Initialize state vector and set priors </a:t>
            </a:r>
            <a:r>
              <a:rPr lang="en-US" sz="1050" dirty="0" err="1">
                <a:solidFill>
                  <a:prstClr val="white"/>
                </a:solidFill>
                <a:latin typeface="Calibri"/>
              </a:rPr>
              <a:t>etc</a:t>
            </a:r>
            <a:r>
              <a:rPr lang="en-US" sz="1050" dirty="0">
                <a:solidFill>
                  <a:prstClr val="white"/>
                </a:solidFill>
                <a:latin typeface="Calibri"/>
              </a:rPr>
              <a:t>..</a:t>
            </a:r>
            <a:r>
              <a:rPr lang="en-US" sz="1050" dirty="0" err="1">
                <a:solidFill>
                  <a:prstClr val="white"/>
                </a:solidFill>
                <a:latin typeface="Calibri"/>
              </a:rPr>
              <a:t>x,Xa</a:t>
            </a:r>
            <a:endParaRPr lang="en-US" sz="1050" dirty="0">
              <a:solidFill>
                <a:prstClr val="white"/>
              </a:solidFill>
              <a:latin typeface="Calibri"/>
            </a:endParaRPr>
          </a:p>
        </p:txBody>
      </p:sp>
      <p:sp>
        <p:nvSpPr>
          <p:cNvPr id="8" name="Rectangle 7"/>
          <p:cNvSpPr/>
          <p:nvPr/>
        </p:nvSpPr>
        <p:spPr>
          <a:xfrm>
            <a:off x="1068161" y="3222663"/>
            <a:ext cx="1155401" cy="555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sz="1200" dirty="0">
                <a:solidFill>
                  <a:prstClr val="white"/>
                </a:solidFill>
                <a:latin typeface="Calibri"/>
              </a:rPr>
              <a:t>Forward Model ATBs (Y)</a:t>
            </a:r>
          </a:p>
        </p:txBody>
      </p:sp>
      <p:sp>
        <p:nvSpPr>
          <p:cNvPr id="10" name="Rectangle 9"/>
          <p:cNvSpPr/>
          <p:nvPr/>
        </p:nvSpPr>
        <p:spPr>
          <a:xfrm>
            <a:off x="990286" y="5506487"/>
            <a:ext cx="1285280" cy="32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dirty="0">
                <a:solidFill>
                  <a:prstClr val="white"/>
                </a:solidFill>
                <a:latin typeface="Calibri"/>
              </a:rPr>
              <a:t>Done</a:t>
            </a:r>
          </a:p>
        </p:txBody>
      </p:sp>
      <p:sp>
        <p:nvSpPr>
          <p:cNvPr id="11" name="Diamond 10"/>
          <p:cNvSpPr/>
          <p:nvPr/>
        </p:nvSpPr>
        <p:spPr>
          <a:xfrm>
            <a:off x="898683" y="4737045"/>
            <a:ext cx="1468485" cy="62361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sz="825" dirty="0">
                <a:solidFill>
                  <a:prstClr val="white"/>
                </a:solidFill>
                <a:latin typeface="Calibri"/>
              </a:rPr>
              <a:t>Convergence ?</a:t>
            </a:r>
          </a:p>
        </p:txBody>
      </p:sp>
      <p:sp>
        <p:nvSpPr>
          <p:cNvPr id="12" name="Rectangle 11"/>
          <p:cNvSpPr/>
          <p:nvPr/>
        </p:nvSpPr>
        <p:spPr>
          <a:xfrm>
            <a:off x="2539979" y="4044637"/>
            <a:ext cx="1370586" cy="486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r>
              <a:rPr lang="en-US" sz="1350" dirty="0">
                <a:solidFill>
                  <a:prstClr val="white"/>
                </a:solidFill>
                <a:latin typeface="Calibri"/>
              </a:rPr>
              <a:t>Adjust State-vector (x)</a:t>
            </a:r>
          </a:p>
        </p:txBody>
      </p:sp>
      <p:cxnSp>
        <p:nvCxnSpPr>
          <p:cNvPr id="16" name="Elbow Connector 15"/>
          <p:cNvCxnSpPr>
            <a:stCxn id="4" idx="2"/>
            <a:endCxn id="7" idx="0"/>
          </p:cNvCxnSpPr>
          <p:nvPr/>
        </p:nvCxnSpPr>
        <p:spPr>
          <a:xfrm rot="16200000" flipH="1">
            <a:off x="1035209" y="1754695"/>
            <a:ext cx="220119" cy="99205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6" idx="2"/>
            <a:endCxn id="7" idx="0"/>
          </p:cNvCxnSpPr>
          <p:nvPr/>
        </p:nvCxnSpPr>
        <p:spPr>
          <a:xfrm rot="5400000">
            <a:off x="1980577" y="1801379"/>
            <a:ext cx="220119" cy="89868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7" idx="2"/>
            <a:endCxn id="8" idx="0"/>
          </p:cNvCxnSpPr>
          <p:nvPr/>
        </p:nvCxnSpPr>
        <p:spPr>
          <a:xfrm rot="16200000" flipH="1">
            <a:off x="1536672" y="3113473"/>
            <a:ext cx="213812" cy="456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8" idx="2"/>
            <a:endCxn id="5" idx="0"/>
          </p:cNvCxnSpPr>
          <p:nvPr/>
        </p:nvCxnSpPr>
        <p:spPr>
          <a:xfrm rot="5400000">
            <a:off x="1570616" y="3851709"/>
            <a:ext cx="148623" cy="186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2"/>
            <a:endCxn id="11" idx="0"/>
          </p:cNvCxnSpPr>
          <p:nvPr/>
        </p:nvCxnSpPr>
        <p:spPr>
          <a:xfrm rot="5400000">
            <a:off x="1557451" y="4650501"/>
            <a:ext cx="162019" cy="1106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1" idx="2"/>
            <a:endCxn id="10" idx="0"/>
          </p:cNvCxnSpPr>
          <p:nvPr/>
        </p:nvCxnSpPr>
        <p:spPr>
          <a:xfrm rot="16200000" flipH="1">
            <a:off x="1560014" y="5433574"/>
            <a:ext cx="145825" cy="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1" idx="3"/>
            <a:endCxn id="12" idx="2"/>
          </p:cNvCxnSpPr>
          <p:nvPr/>
        </p:nvCxnSpPr>
        <p:spPr>
          <a:xfrm flipV="1">
            <a:off x="2367168" y="4530691"/>
            <a:ext cx="858104" cy="51816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12" idx="0"/>
          </p:cNvCxnSpPr>
          <p:nvPr/>
        </p:nvCxnSpPr>
        <p:spPr>
          <a:xfrm rot="16200000" flipV="1">
            <a:off x="2494408" y="3313773"/>
            <a:ext cx="621281" cy="84044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46" name="Object 45"/>
          <p:cNvGraphicFramePr>
            <a:graphicFrameLocks noChangeAspect="1"/>
          </p:cNvGraphicFramePr>
          <p:nvPr/>
        </p:nvGraphicFramePr>
        <p:xfrm>
          <a:off x="3530204" y="1958578"/>
          <a:ext cx="4533900" cy="728663"/>
        </p:xfrm>
        <a:graphic>
          <a:graphicData uri="http://schemas.openxmlformats.org/presentationml/2006/ole">
            <mc:AlternateContent xmlns:mc="http://schemas.openxmlformats.org/markup-compatibility/2006">
              <mc:Choice xmlns:v="urn:schemas-microsoft-com:vml" Requires="v">
                <p:oleObj spid="_x0000_s2070" name="Equation" r:id="rId3" imgW="2958840" imgH="634680" progId="Equation.DSMT4">
                  <p:embed/>
                </p:oleObj>
              </mc:Choice>
              <mc:Fallback>
                <p:oleObj name="Equation" r:id="rId3" imgW="2958840" imgH="634680" progId="Equation.DSMT4">
                  <p:embed/>
                  <p:pic>
                    <p:nvPicPr>
                      <p:cNvPr id="46" name="Object 45"/>
                      <p:cNvPicPr>
                        <a:picLocks noChangeAspect="1" noChangeArrowheads="1"/>
                      </p:cNvPicPr>
                      <p:nvPr/>
                    </p:nvPicPr>
                    <p:blipFill>
                      <a:blip r:embed="rId4"/>
                      <a:srcRect/>
                      <a:stretch>
                        <a:fillRect/>
                      </a:stretch>
                    </p:blipFill>
                    <p:spPr bwMode="auto">
                      <a:xfrm>
                        <a:off x="3530204" y="1958578"/>
                        <a:ext cx="4533900" cy="728663"/>
                      </a:xfrm>
                      <a:prstGeom prst="rect">
                        <a:avLst/>
                      </a:prstGeom>
                      <a:noFill/>
                      <a:ln>
                        <a:noFill/>
                      </a:ln>
                    </p:spPr>
                  </p:pic>
                </p:oleObj>
              </mc:Fallback>
            </mc:AlternateContent>
          </a:graphicData>
        </a:graphic>
      </p:graphicFrame>
      <p:graphicFrame>
        <p:nvGraphicFramePr>
          <p:cNvPr id="47" name="Object 46"/>
          <p:cNvGraphicFramePr>
            <a:graphicFrameLocks noChangeAspect="1"/>
          </p:cNvGraphicFramePr>
          <p:nvPr/>
        </p:nvGraphicFramePr>
        <p:xfrm>
          <a:off x="3483522" y="3175292"/>
          <a:ext cx="5660479" cy="321070"/>
        </p:xfrm>
        <a:graphic>
          <a:graphicData uri="http://schemas.openxmlformats.org/presentationml/2006/ole">
            <mc:AlternateContent xmlns:mc="http://schemas.openxmlformats.org/markup-compatibility/2006">
              <mc:Choice xmlns:v="urn:schemas-microsoft-com:vml" Requires="v">
                <p:oleObj spid="_x0000_s2071" name="Equation" r:id="rId5" imgW="3708360" imgH="241200" progId="Equation.DSMT4">
                  <p:embed/>
                </p:oleObj>
              </mc:Choice>
              <mc:Fallback>
                <p:oleObj name="Equation" r:id="rId5" imgW="3708360" imgH="241200" progId="Equation.DSMT4">
                  <p:embed/>
                  <p:pic>
                    <p:nvPicPr>
                      <p:cNvPr id="47" name="Object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3522" y="3175292"/>
                        <a:ext cx="5660479" cy="321070"/>
                      </a:xfrm>
                      <a:prstGeom prst="rect">
                        <a:avLst/>
                      </a:prstGeom>
                      <a:noFill/>
                      <a:ln>
                        <a:noFill/>
                      </a:ln>
                    </p:spPr>
                  </p:pic>
                </p:oleObj>
              </mc:Fallback>
            </mc:AlternateContent>
          </a:graphicData>
        </a:graphic>
      </p:graphicFrame>
      <p:graphicFrame>
        <p:nvGraphicFramePr>
          <p:cNvPr id="48" name="Object 47"/>
          <p:cNvGraphicFramePr>
            <a:graphicFrameLocks noChangeAspect="1"/>
          </p:cNvGraphicFramePr>
          <p:nvPr/>
        </p:nvGraphicFramePr>
        <p:xfrm>
          <a:off x="3883205" y="3500497"/>
          <a:ext cx="4842743" cy="305327"/>
        </p:xfrm>
        <a:graphic>
          <a:graphicData uri="http://schemas.openxmlformats.org/presentationml/2006/ole">
            <mc:AlternateContent xmlns:mc="http://schemas.openxmlformats.org/markup-compatibility/2006">
              <mc:Choice xmlns:v="urn:schemas-microsoft-com:vml" Requires="v">
                <p:oleObj spid="_x0000_s2072" name="Equation" r:id="rId7" imgW="2717640" imgH="228600" progId="Equation.DSMT4">
                  <p:embed/>
                </p:oleObj>
              </mc:Choice>
              <mc:Fallback>
                <p:oleObj name="Equation" r:id="rId7" imgW="2717640" imgH="228600" progId="Equation.DSMT4">
                  <p:embed/>
                  <p:pic>
                    <p:nvPicPr>
                      <p:cNvPr id="48" name="Object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205" y="3500497"/>
                        <a:ext cx="4842743" cy="305327"/>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nvGraphicFramePr>
        <p:xfrm>
          <a:off x="3053948" y="2851539"/>
          <a:ext cx="5963763" cy="314623"/>
        </p:xfrm>
        <a:graphic>
          <a:graphicData uri="http://schemas.openxmlformats.org/presentationml/2006/ole">
            <mc:AlternateContent xmlns:mc="http://schemas.openxmlformats.org/markup-compatibility/2006">
              <mc:Choice xmlns:v="urn:schemas-microsoft-com:vml" Requires="v">
                <p:oleObj spid="_x0000_s2073" name="Equation" r:id="rId9" imgW="3987720" imgH="241200" progId="Equation.DSMT4">
                  <p:embed/>
                </p:oleObj>
              </mc:Choice>
              <mc:Fallback>
                <p:oleObj name="Equation" r:id="rId9" imgW="3987720" imgH="241200" progId="Equation.DSMT4">
                  <p:embed/>
                  <p:pic>
                    <p:nvPicPr>
                      <p:cNvPr id="49" name="Object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3948" y="2851539"/>
                        <a:ext cx="5963763" cy="314623"/>
                      </a:xfrm>
                      <a:prstGeom prst="rect">
                        <a:avLst/>
                      </a:prstGeom>
                      <a:noFill/>
                      <a:ln>
                        <a:noFill/>
                      </a:ln>
                    </p:spPr>
                  </p:pic>
                </p:oleObj>
              </mc:Fallback>
            </mc:AlternateContent>
          </a:graphicData>
        </a:graphic>
      </p:graphicFrame>
      <p:graphicFrame>
        <p:nvGraphicFramePr>
          <p:cNvPr id="50" name="Object 49"/>
          <p:cNvGraphicFramePr>
            <a:graphicFrameLocks noChangeAspect="1"/>
          </p:cNvGraphicFramePr>
          <p:nvPr/>
        </p:nvGraphicFramePr>
        <p:xfrm>
          <a:off x="4070871" y="3922399"/>
          <a:ext cx="5073129" cy="302250"/>
        </p:xfrm>
        <a:graphic>
          <a:graphicData uri="http://schemas.openxmlformats.org/presentationml/2006/ole">
            <mc:AlternateContent xmlns:mc="http://schemas.openxmlformats.org/markup-compatibility/2006">
              <mc:Choice xmlns:v="urn:schemas-microsoft-com:vml" Requires="v">
                <p:oleObj spid="_x0000_s2074" name="Equation" r:id="rId11" imgW="3530520" imgH="241200" progId="Equation.DSMT4">
                  <p:embed/>
                </p:oleObj>
              </mc:Choice>
              <mc:Fallback>
                <p:oleObj name="Equation" r:id="rId11" imgW="3530520" imgH="241200" progId="Equation.DSMT4">
                  <p:embed/>
                  <p:pic>
                    <p:nvPicPr>
                      <p:cNvPr id="50" name="Object 4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0871" y="3922399"/>
                        <a:ext cx="5073129" cy="302250"/>
                      </a:xfrm>
                      <a:prstGeom prst="rect">
                        <a:avLst/>
                      </a:prstGeom>
                      <a:noFill/>
                      <a:ln>
                        <a:noFill/>
                      </a:ln>
                    </p:spPr>
                  </p:pic>
                </p:oleObj>
              </mc:Fallback>
            </mc:AlternateContent>
          </a:graphicData>
        </a:graphic>
      </p:graphicFrame>
      <p:sp>
        <p:nvSpPr>
          <p:cNvPr id="51" name="TextBox 50"/>
          <p:cNvSpPr txBox="1"/>
          <p:nvPr/>
        </p:nvSpPr>
        <p:spPr>
          <a:xfrm>
            <a:off x="3505876" y="1578388"/>
            <a:ext cx="3171637" cy="369332"/>
          </a:xfrm>
          <a:prstGeom prst="rect">
            <a:avLst/>
          </a:prstGeom>
          <a:noFill/>
        </p:spPr>
        <p:txBody>
          <a:bodyPr wrap="none" rtlCol="0">
            <a:spAutoFit/>
          </a:bodyPr>
          <a:lstStyle/>
          <a:p>
            <a:pPr defTabSz="685800" eaLnBrk="0" fontAlgn="base" hangingPunct="0">
              <a:spcBef>
                <a:spcPct val="0"/>
              </a:spcBef>
              <a:spcAft>
                <a:spcPct val="0"/>
              </a:spcAft>
            </a:pPr>
            <a:r>
              <a:rPr lang="en-US" dirty="0">
                <a:solidFill>
                  <a:prstClr val="black"/>
                </a:solidFill>
                <a:latin typeface="Verdana" charset="0"/>
                <a:ea typeface="MS PGothic" charset="-128"/>
              </a:rPr>
              <a:t>Cost-function to minimize</a:t>
            </a:r>
          </a:p>
        </p:txBody>
      </p:sp>
      <p:sp>
        <p:nvSpPr>
          <p:cNvPr id="52" name="TextBox 51"/>
          <p:cNvSpPr txBox="1"/>
          <p:nvPr/>
        </p:nvSpPr>
        <p:spPr>
          <a:xfrm>
            <a:off x="4025348" y="4554007"/>
            <a:ext cx="4974585" cy="923330"/>
          </a:xfrm>
          <a:prstGeom prst="rect">
            <a:avLst/>
          </a:prstGeom>
          <a:solidFill>
            <a:schemeClr val="bg1">
              <a:lumMod val="95000"/>
            </a:schemeClr>
          </a:solidFill>
          <a:ln>
            <a:solidFill>
              <a:srgbClr val="FF0000"/>
            </a:solidFill>
          </a:ln>
        </p:spPr>
        <p:txBody>
          <a:bodyPr wrap="square" rtlCol="0">
            <a:spAutoFit/>
          </a:bodyPr>
          <a:lstStyle/>
          <a:p>
            <a:pPr defTabSz="685800" eaLnBrk="0" fontAlgn="base" hangingPunct="0">
              <a:spcBef>
                <a:spcPct val="0"/>
              </a:spcBef>
              <a:spcAft>
                <a:spcPct val="0"/>
              </a:spcAft>
            </a:pPr>
            <a:r>
              <a:rPr lang="en-US" sz="1350" dirty="0">
                <a:solidFill>
                  <a:prstClr val="black"/>
                </a:solidFill>
                <a:latin typeface="Verdana" charset="0"/>
                <a:ea typeface="MS PGothic" charset="-128"/>
              </a:rPr>
              <a:t>Two passes at different resolutions are performed:</a:t>
            </a:r>
          </a:p>
          <a:p>
            <a:pPr defTabSz="685800" eaLnBrk="0" fontAlgn="base" hangingPunct="0">
              <a:spcBef>
                <a:spcPct val="0"/>
              </a:spcBef>
              <a:spcAft>
                <a:spcPct val="0"/>
              </a:spcAft>
            </a:pPr>
            <a:endParaRPr lang="en-US" sz="1350" dirty="0">
              <a:solidFill>
                <a:prstClr val="black"/>
              </a:solidFill>
              <a:latin typeface="Verdana" charset="0"/>
              <a:ea typeface="MS PGothic" charset="-128"/>
            </a:endParaRPr>
          </a:p>
          <a:p>
            <a:pPr defTabSz="685800" eaLnBrk="0" fontAlgn="base" hangingPunct="0">
              <a:spcBef>
                <a:spcPct val="0"/>
              </a:spcBef>
              <a:spcAft>
                <a:spcPct val="0"/>
              </a:spcAft>
            </a:pPr>
            <a:r>
              <a:rPr lang="en-US" sz="1350" dirty="0">
                <a:solidFill>
                  <a:prstClr val="black"/>
                </a:solidFill>
                <a:latin typeface="Verdana" charset="0"/>
                <a:ea typeface="MS PGothic" charset="-128"/>
              </a:rPr>
              <a:t>-Low-res pass (aerosols + thin clouds)</a:t>
            </a:r>
          </a:p>
          <a:p>
            <a:pPr defTabSz="685800" eaLnBrk="0" fontAlgn="base" hangingPunct="0">
              <a:spcBef>
                <a:spcPct val="0"/>
              </a:spcBef>
              <a:spcAft>
                <a:spcPct val="0"/>
              </a:spcAft>
            </a:pPr>
            <a:r>
              <a:rPr lang="en-US" sz="1350" dirty="0">
                <a:solidFill>
                  <a:prstClr val="black"/>
                </a:solidFill>
                <a:latin typeface="Verdana" charset="0"/>
                <a:ea typeface="MS PGothic" charset="-128"/>
              </a:rPr>
              <a:t>-High-Res pass (clouds). Uses pass-1 results as input.</a:t>
            </a:r>
          </a:p>
        </p:txBody>
      </p:sp>
      <p:pic>
        <p:nvPicPr>
          <p:cNvPr id="3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24200" y="5975734"/>
            <a:ext cx="2063767" cy="19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a:extLst>
              <a:ext uri="{FF2B5EF4-FFF2-40B4-BE49-F238E27FC236}">
                <a16:creationId xmlns:a16="http://schemas.microsoft.com/office/drawing/2014/main" id="{CD25E584-734D-498B-9152-4D054C345E24}"/>
              </a:ext>
            </a:extLst>
          </p:cNvPr>
          <p:cNvPicPr>
            <a:picLocks noChangeAspect="1"/>
          </p:cNvPicPr>
          <p:nvPr/>
        </p:nvPicPr>
        <p:blipFill>
          <a:blip r:embed="rId14"/>
          <a:stretch>
            <a:fillRect/>
          </a:stretch>
        </p:blipFill>
        <p:spPr>
          <a:xfrm>
            <a:off x="5474869" y="5873935"/>
            <a:ext cx="829707" cy="397254"/>
          </a:xfrm>
          <a:prstGeom prst="rect">
            <a:avLst/>
          </a:prstGeom>
        </p:spPr>
      </p:pic>
      <p:sp>
        <p:nvSpPr>
          <p:cNvPr id="3" name="Footer Placeholder 2">
            <a:extLst>
              <a:ext uri="{FF2B5EF4-FFF2-40B4-BE49-F238E27FC236}">
                <a16:creationId xmlns:a16="http://schemas.microsoft.com/office/drawing/2014/main" id="{FC9B67EF-BF60-4DDD-B123-ED987CD83EED}"/>
              </a:ext>
            </a:extLst>
          </p:cNvPr>
          <p:cNvSpPr>
            <a:spLocks noGrp="1"/>
          </p:cNvSpPr>
          <p:nvPr>
            <p:ph type="ftr" sz="quarter" idx="11"/>
          </p:nvPr>
        </p:nvSpPr>
        <p:spPr/>
        <p:txBody>
          <a:bodyPr/>
          <a:lstStyle/>
          <a:p>
            <a:r>
              <a:rPr lang="es-ES">
                <a:solidFill>
                  <a:prstClr val="black">
                    <a:tint val="75000"/>
                  </a:prstClr>
                </a:solidFill>
              </a:rPr>
              <a:t>Donovan et al., ESA-ATMOS 2021</a:t>
            </a:r>
            <a:endParaRPr lang="en-US" dirty="0">
              <a:solidFill>
                <a:prstClr val="black">
                  <a:tint val="75000"/>
                </a:prstClr>
              </a:solidFill>
            </a:endParaRPr>
          </a:p>
        </p:txBody>
      </p:sp>
    </p:spTree>
    <p:extLst>
      <p:ext uri="{BB962C8B-B14F-4D97-AF65-F5344CB8AC3E}">
        <p14:creationId xmlns:p14="http://schemas.microsoft.com/office/powerpoint/2010/main" val="273410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667576" y="878638"/>
            <a:ext cx="4927975" cy="1343603"/>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35851" y="2296783"/>
            <a:ext cx="4871587" cy="1328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2024853" y="3061558"/>
            <a:ext cx="1337289" cy="300082"/>
          </a:xfrm>
          <a:prstGeom prst="rect">
            <a:avLst/>
          </a:prstGeom>
          <a:solidFill>
            <a:schemeClr val="bg1"/>
          </a:solidFill>
          <a:ln>
            <a:solidFill>
              <a:srgbClr val="FF0000"/>
            </a:solidFill>
          </a:ln>
        </p:spPr>
        <p:txBody>
          <a:bodyPr wrap="none" rtlCol="0">
            <a:spAutoFit/>
          </a:bodyPr>
          <a:lstStyle/>
          <a:p>
            <a:pPr defTabSz="685800" eaLnBrk="0" fontAlgn="base" hangingPunct="0">
              <a:spcBef>
                <a:spcPct val="0"/>
              </a:spcBef>
              <a:spcAft>
                <a:spcPct val="0"/>
              </a:spcAft>
            </a:pPr>
            <a:r>
              <a:rPr lang="en-US" sz="1350" dirty="0">
                <a:solidFill>
                  <a:prstClr val="black"/>
                </a:solidFill>
                <a:latin typeface="Verdana" charset="0"/>
                <a:ea typeface="MS PGothic" charset="-128"/>
              </a:rPr>
              <a:t>L2-A Mie ATB</a:t>
            </a:r>
          </a:p>
        </p:txBody>
      </p:sp>
      <p:sp>
        <p:nvSpPr>
          <p:cNvPr id="25" name="TextBox 24"/>
          <p:cNvSpPr txBox="1"/>
          <p:nvPr/>
        </p:nvSpPr>
        <p:spPr>
          <a:xfrm>
            <a:off x="2024853" y="1719453"/>
            <a:ext cx="1144352" cy="300082"/>
          </a:xfrm>
          <a:prstGeom prst="rect">
            <a:avLst/>
          </a:prstGeom>
          <a:solidFill>
            <a:schemeClr val="bg1"/>
          </a:solidFill>
          <a:ln>
            <a:solidFill>
              <a:srgbClr val="FF0000"/>
            </a:solidFill>
          </a:ln>
        </p:spPr>
        <p:txBody>
          <a:bodyPr wrap="none" rtlCol="0">
            <a:spAutoFit/>
          </a:bodyPr>
          <a:lstStyle/>
          <a:p>
            <a:pPr defTabSz="685800" eaLnBrk="0" fontAlgn="base" hangingPunct="0">
              <a:spcBef>
                <a:spcPct val="0"/>
              </a:spcBef>
              <a:spcAft>
                <a:spcPct val="0"/>
              </a:spcAft>
            </a:pPr>
            <a:r>
              <a:rPr lang="en-US" sz="1350" dirty="0">
                <a:solidFill>
                  <a:prstClr val="black"/>
                </a:solidFill>
                <a:latin typeface="Verdana" charset="0"/>
                <a:ea typeface="MS PGothic" charset="-128"/>
              </a:rPr>
              <a:t>L1 Mie ATB</a:t>
            </a:r>
          </a:p>
        </p:txBody>
      </p:sp>
      <p:sp>
        <p:nvSpPr>
          <p:cNvPr id="23" name="TextBox 22"/>
          <p:cNvSpPr txBox="1"/>
          <p:nvPr/>
        </p:nvSpPr>
        <p:spPr>
          <a:xfrm>
            <a:off x="122737" y="268297"/>
            <a:ext cx="8486554" cy="323165"/>
          </a:xfrm>
          <a:prstGeom prst="rect">
            <a:avLst/>
          </a:prstGeom>
          <a:solidFill>
            <a:schemeClr val="bg1">
              <a:lumMod val="85000"/>
            </a:schemeClr>
          </a:solidFill>
          <a:ln>
            <a:solidFill>
              <a:srgbClr val="FF0000"/>
            </a:solidFill>
          </a:ln>
        </p:spPr>
        <p:txBody>
          <a:bodyPr wrap="none" rtlCol="0">
            <a:spAutoFit/>
          </a:bodyPr>
          <a:lstStyle/>
          <a:p>
            <a:pPr defTabSz="685800" eaLnBrk="0" fontAlgn="base" hangingPunct="0">
              <a:spcBef>
                <a:spcPct val="0"/>
              </a:spcBef>
              <a:spcAft>
                <a:spcPct val="0"/>
              </a:spcAft>
            </a:pPr>
            <a:r>
              <a:rPr lang="en-US" sz="1500" dirty="0">
                <a:solidFill>
                  <a:prstClr val="black"/>
                </a:solidFill>
                <a:latin typeface="Verdana" charset="0"/>
                <a:ea typeface="MS PGothic" charset="-128"/>
              </a:rPr>
              <a:t>An unexpected spin-off development: </a:t>
            </a:r>
            <a:r>
              <a:rPr lang="en-US" sz="1500" b="1" dirty="0">
                <a:solidFill>
                  <a:prstClr val="black"/>
                </a:solidFill>
                <a:latin typeface="Verdana" charset="0"/>
                <a:ea typeface="MS PGothic" charset="-128"/>
              </a:rPr>
              <a:t>ATB  inputs from L1b spectrometer data</a:t>
            </a:r>
            <a:endParaRPr lang="en-US" b="1" dirty="0">
              <a:solidFill>
                <a:prstClr val="black"/>
              </a:solidFill>
              <a:latin typeface="Verdana" charset="0"/>
              <a:ea typeface="MS PGothic" charset="-128"/>
            </a:endParaRPr>
          </a:p>
        </p:txBody>
      </p:sp>
      <p:sp>
        <p:nvSpPr>
          <p:cNvPr id="26" name="TextBox 25"/>
          <p:cNvSpPr txBox="1"/>
          <p:nvPr/>
        </p:nvSpPr>
        <p:spPr>
          <a:xfrm>
            <a:off x="667576" y="3917297"/>
            <a:ext cx="4562705" cy="2746906"/>
          </a:xfrm>
          <a:prstGeom prst="rect">
            <a:avLst/>
          </a:prstGeom>
          <a:solidFill>
            <a:schemeClr val="bg1">
              <a:lumMod val="85000"/>
            </a:schemeClr>
          </a:solidFill>
          <a:ln>
            <a:solidFill>
              <a:srgbClr val="FF0000"/>
            </a:solidFill>
          </a:ln>
        </p:spPr>
        <p:txBody>
          <a:bodyPr wrap="square" rtlCol="0">
            <a:spAutoFit/>
          </a:bodyPr>
          <a:lstStyle/>
          <a:p>
            <a:pPr defTabSz="685800" eaLnBrk="0" fontAlgn="base" hangingPunct="0">
              <a:spcBef>
                <a:spcPct val="0"/>
              </a:spcBef>
              <a:spcAft>
                <a:spcPct val="0"/>
              </a:spcAft>
            </a:pPr>
            <a:r>
              <a:rPr lang="en-US" sz="1050" dirty="0">
                <a:solidFill>
                  <a:prstClr val="black"/>
                </a:solidFill>
                <a:latin typeface="Verdana" charset="0"/>
                <a:ea typeface="MS PGothic" charset="-128"/>
              </a:rPr>
              <a:t>A large improvement in SNR in the L1-B Mie ATB is apparent even though the photons in the Rayleigh spectrometer are not used at all !</a:t>
            </a:r>
          </a:p>
          <a:p>
            <a:pPr defTabSz="685800" eaLnBrk="0" fontAlgn="base" hangingPunct="0">
              <a:spcBef>
                <a:spcPct val="0"/>
              </a:spcBef>
              <a:spcAft>
                <a:spcPct val="0"/>
              </a:spcAft>
            </a:pPr>
            <a:endParaRPr lang="en-US" sz="1050" dirty="0">
              <a:solidFill>
                <a:prstClr val="black"/>
              </a:solidFill>
              <a:latin typeface="Verdana" charset="0"/>
              <a:ea typeface="MS PGothic" charset="-128"/>
            </a:endParaRPr>
          </a:p>
          <a:p>
            <a:pPr defTabSz="685800" eaLnBrk="0" fontAlgn="base" hangingPunct="0">
              <a:spcBef>
                <a:spcPct val="0"/>
              </a:spcBef>
              <a:spcAft>
                <a:spcPct val="0"/>
              </a:spcAft>
            </a:pPr>
            <a:r>
              <a:rPr lang="en-US" sz="1050" dirty="0">
                <a:solidFill>
                  <a:prstClr val="black"/>
                </a:solidFill>
                <a:latin typeface="Verdana" charset="0"/>
                <a:ea typeface="MS PGothic" charset="-128"/>
              </a:rPr>
              <a:t>Why ?</a:t>
            </a:r>
          </a:p>
          <a:p>
            <a:pPr defTabSz="685800" eaLnBrk="0" fontAlgn="base" hangingPunct="0">
              <a:spcBef>
                <a:spcPct val="0"/>
              </a:spcBef>
              <a:spcAft>
                <a:spcPct val="0"/>
              </a:spcAft>
            </a:pPr>
            <a:endParaRPr lang="en-US" sz="1050" dirty="0">
              <a:solidFill>
                <a:prstClr val="black"/>
              </a:solidFill>
              <a:latin typeface="Verdana" charset="0"/>
              <a:ea typeface="MS PGothic" charset="-128"/>
            </a:endParaRPr>
          </a:p>
          <a:p>
            <a:pPr defTabSz="685800" eaLnBrk="0" fontAlgn="base" hangingPunct="0">
              <a:spcBef>
                <a:spcPct val="0"/>
              </a:spcBef>
              <a:spcAft>
                <a:spcPct val="0"/>
              </a:spcAft>
            </a:pPr>
            <a:r>
              <a:rPr lang="en-US" sz="1050" dirty="0">
                <a:solidFill>
                  <a:prstClr val="black"/>
                </a:solidFill>
                <a:latin typeface="Verdana" charset="0"/>
                <a:ea typeface="MS PGothic" charset="-128"/>
              </a:rPr>
              <a:t>The final SNR depends not only on the SNR but also on the magnitude of the X-talk between the channels.</a:t>
            </a:r>
          </a:p>
          <a:p>
            <a:pPr defTabSz="685800" eaLnBrk="0" fontAlgn="base" hangingPunct="0">
              <a:spcBef>
                <a:spcPct val="0"/>
              </a:spcBef>
              <a:spcAft>
                <a:spcPct val="0"/>
              </a:spcAft>
            </a:pPr>
            <a:endParaRPr lang="en-US" sz="1050" dirty="0">
              <a:solidFill>
                <a:prstClr val="black"/>
              </a:solidFill>
              <a:latin typeface="Verdana" charset="0"/>
              <a:ea typeface="MS PGothic" charset="-128"/>
            </a:endParaRPr>
          </a:p>
          <a:p>
            <a:pPr defTabSz="685800" eaLnBrk="0" fontAlgn="base" hangingPunct="0">
              <a:spcBef>
                <a:spcPct val="0"/>
              </a:spcBef>
              <a:spcAft>
                <a:spcPct val="0"/>
              </a:spcAft>
            </a:pPr>
            <a:r>
              <a:rPr lang="en-US" sz="1050" dirty="0">
                <a:solidFill>
                  <a:prstClr val="black"/>
                </a:solidFill>
                <a:latin typeface="Verdana" charset="0"/>
                <a:ea typeface="MS PGothic" charset="-128"/>
              </a:rPr>
              <a:t>As it happens, the L1a set of cross-talk coefficients is much more favorable than those associated with the conventional (L2a) approach</a:t>
            </a:r>
            <a:r>
              <a:rPr lang="en-US" sz="1500" dirty="0">
                <a:solidFill>
                  <a:prstClr val="black"/>
                </a:solidFill>
                <a:latin typeface="Verdana" charset="0"/>
                <a:ea typeface="MS PGothic" charset="-128"/>
              </a:rPr>
              <a:t> !</a:t>
            </a:r>
          </a:p>
          <a:p>
            <a:pPr defTabSz="685800" eaLnBrk="0" fontAlgn="base" hangingPunct="0">
              <a:spcBef>
                <a:spcPct val="0"/>
              </a:spcBef>
              <a:spcAft>
                <a:spcPct val="0"/>
              </a:spcAft>
            </a:pPr>
            <a:endParaRPr lang="en-US" sz="1500" dirty="0">
              <a:solidFill>
                <a:prstClr val="black"/>
              </a:solidFill>
              <a:latin typeface="Verdana" charset="0"/>
              <a:ea typeface="MS PGothic" charset="-128"/>
            </a:endParaRPr>
          </a:p>
          <a:p>
            <a:pPr defTabSz="685800" eaLnBrk="0" fontAlgn="base" hangingPunct="0">
              <a:spcBef>
                <a:spcPct val="0"/>
              </a:spcBef>
              <a:spcAft>
                <a:spcPct val="0"/>
              </a:spcAft>
            </a:pPr>
            <a:r>
              <a:rPr lang="en-US" sz="900" dirty="0">
                <a:solidFill>
                  <a:prstClr val="black"/>
                </a:solidFill>
                <a:latin typeface="Verdana" charset="0"/>
                <a:ea typeface="MS PGothic" charset="-128"/>
              </a:rPr>
              <a:t>Note: For the Rayleigh backscatter a slight reduction in the SNR is realized. Work should continue on improving on the procedure by (re-)incorporating the Rayleigh spectrometer data.</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9214" y="3429000"/>
            <a:ext cx="2468052" cy="1480510"/>
          </a:xfrm>
          <a:prstGeom prst="rect">
            <a:avLst/>
          </a:prstGeom>
        </p:spPr>
      </p:pic>
      <p:sp>
        <p:nvSpPr>
          <p:cNvPr id="37" name="Rectangle 36"/>
          <p:cNvSpPr/>
          <p:nvPr/>
        </p:nvSpPr>
        <p:spPr>
          <a:xfrm>
            <a:off x="6171679" y="3624347"/>
            <a:ext cx="525474" cy="1109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sp>
        <p:nvSpPr>
          <p:cNvPr id="39" name="Rectangle 38"/>
          <p:cNvSpPr/>
          <p:nvPr/>
        </p:nvSpPr>
        <p:spPr>
          <a:xfrm>
            <a:off x="7496974" y="3624347"/>
            <a:ext cx="566629" cy="1109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sp>
        <p:nvSpPr>
          <p:cNvPr id="40" name="Rectangle 39"/>
          <p:cNvSpPr/>
          <p:nvPr/>
        </p:nvSpPr>
        <p:spPr>
          <a:xfrm>
            <a:off x="6697153" y="3624347"/>
            <a:ext cx="782799" cy="1109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a:solidFill>
                <a:prstClr val="white"/>
              </a:solidFill>
              <a:latin typeface="Calibri"/>
            </a:endParaRPr>
          </a:p>
        </p:txBody>
      </p:sp>
      <p:sp>
        <p:nvSpPr>
          <p:cNvPr id="38" name="TextBox 37"/>
          <p:cNvSpPr txBox="1"/>
          <p:nvPr/>
        </p:nvSpPr>
        <p:spPr>
          <a:xfrm>
            <a:off x="6171680" y="3892256"/>
            <a:ext cx="484318" cy="276999"/>
          </a:xfrm>
          <a:prstGeom prst="rect">
            <a:avLst/>
          </a:prstGeom>
          <a:noFill/>
        </p:spPr>
        <p:txBody>
          <a:bodyPr wrap="square" rtlCol="0">
            <a:spAutoFit/>
          </a:bodyPr>
          <a:lstStyle/>
          <a:p>
            <a:pPr defTabSz="685800" eaLnBrk="0" fontAlgn="base" hangingPunct="0">
              <a:spcBef>
                <a:spcPct val="0"/>
              </a:spcBef>
              <a:spcAft>
                <a:spcPct val="0"/>
              </a:spcAft>
            </a:pPr>
            <a:r>
              <a:rPr lang="en-US" sz="1200" dirty="0">
                <a:solidFill>
                  <a:prstClr val="black"/>
                </a:solidFill>
                <a:latin typeface="Verdana" charset="0"/>
                <a:ea typeface="MS PGothic" charset="-128"/>
              </a:rPr>
              <a:t>Ray</a:t>
            </a:r>
          </a:p>
        </p:txBody>
      </p:sp>
      <p:sp>
        <p:nvSpPr>
          <p:cNvPr id="42" name="TextBox 41"/>
          <p:cNvSpPr txBox="1"/>
          <p:nvPr/>
        </p:nvSpPr>
        <p:spPr>
          <a:xfrm>
            <a:off x="6854431" y="4266552"/>
            <a:ext cx="454905" cy="276999"/>
          </a:xfrm>
          <a:prstGeom prst="rect">
            <a:avLst/>
          </a:prstGeom>
          <a:noFill/>
        </p:spPr>
        <p:txBody>
          <a:bodyPr wrap="square" rtlCol="0">
            <a:spAutoFit/>
          </a:bodyPr>
          <a:lstStyle/>
          <a:p>
            <a:pPr defTabSz="685800" eaLnBrk="0" fontAlgn="base" hangingPunct="0">
              <a:spcBef>
                <a:spcPct val="0"/>
              </a:spcBef>
              <a:spcAft>
                <a:spcPct val="0"/>
              </a:spcAft>
            </a:pPr>
            <a:r>
              <a:rPr lang="en-US" sz="1200" dirty="0">
                <a:solidFill>
                  <a:prstClr val="black"/>
                </a:solidFill>
                <a:latin typeface="Verdana" charset="0"/>
                <a:ea typeface="MS PGothic" charset="-128"/>
              </a:rPr>
              <a:t>Mie</a:t>
            </a:r>
          </a:p>
        </p:txBody>
      </p:sp>
      <p:sp>
        <p:nvSpPr>
          <p:cNvPr id="43" name="TextBox 42"/>
          <p:cNvSpPr txBox="1"/>
          <p:nvPr/>
        </p:nvSpPr>
        <p:spPr>
          <a:xfrm>
            <a:off x="7538130" y="3922200"/>
            <a:ext cx="484318" cy="276999"/>
          </a:xfrm>
          <a:prstGeom prst="rect">
            <a:avLst/>
          </a:prstGeom>
          <a:noFill/>
        </p:spPr>
        <p:txBody>
          <a:bodyPr wrap="square" rtlCol="0">
            <a:spAutoFit/>
          </a:bodyPr>
          <a:lstStyle/>
          <a:p>
            <a:pPr defTabSz="685800" eaLnBrk="0" fontAlgn="base" hangingPunct="0">
              <a:spcBef>
                <a:spcPct val="0"/>
              </a:spcBef>
              <a:spcAft>
                <a:spcPct val="0"/>
              </a:spcAft>
            </a:pPr>
            <a:r>
              <a:rPr lang="en-US" sz="1200" dirty="0">
                <a:solidFill>
                  <a:prstClr val="black"/>
                </a:solidFill>
                <a:latin typeface="Verdana" charset="0"/>
                <a:ea typeface="MS PGothic" charset="-128"/>
              </a:rPr>
              <a:t>Ray</a:t>
            </a:r>
          </a:p>
        </p:txBody>
      </p:sp>
      <p:sp>
        <p:nvSpPr>
          <p:cNvPr id="41" name="TextBox 40"/>
          <p:cNvSpPr txBox="1"/>
          <p:nvPr/>
        </p:nvSpPr>
        <p:spPr>
          <a:xfrm>
            <a:off x="5583370" y="1704317"/>
            <a:ext cx="2933110" cy="1384995"/>
          </a:xfrm>
          <a:prstGeom prst="rect">
            <a:avLst/>
          </a:prstGeom>
          <a:solidFill>
            <a:srgbClr val="00B0F0"/>
          </a:solidFill>
          <a:ln>
            <a:solidFill>
              <a:schemeClr val="tx1"/>
            </a:solidFill>
          </a:ln>
        </p:spPr>
        <p:txBody>
          <a:bodyPr wrap="square" rtlCol="0">
            <a:spAutoFit/>
          </a:bodyPr>
          <a:lstStyle/>
          <a:p>
            <a:pPr defTabSz="685800" eaLnBrk="0" fontAlgn="base" hangingPunct="0">
              <a:spcBef>
                <a:spcPct val="0"/>
              </a:spcBef>
              <a:spcAft>
                <a:spcPct val="0"/>
              </a:spcAft>
            </a:pPr>
            <a:r>
              <a:rPr lang="en-US" sz="1050" dirty="0">
                <a:solidFill>
                  <a:prstClr val="black"/>
                </a:solidFill>
                <a:latin typeface="Verdana" charset="0"/>
                <a:ea typeface="MS PGothic" charset="-128"/>
              </a:rPr>
              <a:t>The L1-b spectra is divided into Mie and Ray sections. X-talk between the sections is accounted for using a model of the Fizeau spectrometer.</a:t>
            </a:r>
          </a:p>
          <a:p>
            <a:pPr defTabSz="685800" eaLnBrk="0" fontAlgn="base" hangingPunct="0">
              <a:spcBef>
                <a:spcPct val="0"/>
              </a:spcBef>
              <a:spcAft>
                <a:spcPct val="0"/>
              </a:spcAft>
            </a:pPr>
            <a:endParaRPr lang="en-US" sz="1050" dirty="0">
              <a:solidFill>
                <a:prstClr val="black"/>
              </a:solidFill>
              <a:latin typeface="Verdana" charset="0"/>
              <a:ea typeface="MS PGothic" charset="-128"/>
            </a:endParaRPr>
          </a:p>
          <a:p>
            <a:pPr defTabSz="685800" eaLnBrk="0" fontAlgn="base" hangingPunct="0">
              <a:spcBef>
                <a:spcPct val="0"/>
              </a:spcBef>
              <a:spcAft>
                <a:spcPct val="0"/>
              </a:spcAft>
            </a:pPr>
            <a:r>
              <a:rPr lang="en-US" sz="1050" dirty="0">
                <a:solidFill>
                  <a:prstClr val="black"/>
                </a:solidFill>
                <a:latin typeface="Verdana" charset="0"/>
                <a:ea typeface="MS PGothic" charset="-128"/>
              </a:rPr>
              <a:t>The spectrometer response is corrected for beam-shape and obscuration effects using clear-air returns</a:t>
            </a:r>
          </a:p>
        </p:txBody>
      </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612716"/>
            <a:ext cx="2057400" cy="19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or: Elbow 2">
            <a:extLst>
              <a:ext uri="{FF2B5EF4-FFF2-40B4-BE49-F238E27FC236}">
                <a16:creationId xmlns:a16="http://schemas.microsoft.com/office/drawing/2014/main" id="{378230C8-9C3D-4B8D-BA3A-FC50CC396ABD}"/>
              </a:ext>
            </a:extLst>
          </p:cNvPr>
          <p:cNvCxnSpPr>
            <a:cxnSpLocks/>
          </p:cNvCxnSpPr>
          <p:nvPr/>
        </p:nvCxnSpPr>
        <p:spPr>
          <a:xfrm rot="5400000">
            <a:off x="7447959" y="2901771"/>
            <a:ext cx="2343967" cy="3968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29774A-C192-4125-A9BD-543A0D6479D0}"/>
              </a:ext>
            </a:extLst>
          </p:cNvPr>
          <p:cNvCxnSpPr/>
          <p:nvPr/>
        </p:nvCxnSpPr>
        <p:spPr>
          <a:xfrm flipH="1">
            <a:off x="8421528" y="1928202"/>
            <a:ext cx="39682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194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4267</TotalTime>
  <Words>1288</Words>
  <Application>Microsoft Office PowerPoint</Application>
  <PresentationFormat>On-screen Show (4:3)</PresentationFormat>
  <Paragraphs>179</Paragraphs>
  <Slides>21</Slides>
  <Notes>1</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2</vt:i4>
      </vt:variant>
      <vt:variant>
        <vt:lpstr>Slide Titles</vt:lpstr>
      </vt:variant>
      <vt:variant>
        <vt:i4>21</vt:i4>
      </vt:variant>
    </vt:vector>
  </HeadingPairs>
  <TitlesOfParts>
    <vt:vector size="31" baseType="lpstr">
      <vt:lpstr>Arial</vt:lpstr>
      <vt:lpstr>Calibri</vt:lpstr>
      <vt:lpstr>g d0 f3</vt:lpstr>
      <vt:lpstr>Times New Roman</vt:lpstr>
      <vt:lpstr>Verdana</vt:lpstr>
      <vt:lpstr>Office Theme</vt:lpstr>
      <vt:lpstr>ESA_Presentation_DARK</vt:lpstr>
      <vt:lpstr>1_Office Theme</vt:lpstr>
      <vt:lpstr>Slide</vt:lpstr>
      <vt:lpstr>Equation</vt:lpstr>
      <vt:lpstr>ATLID cloud/aerosol retrieval approaches applied to ALADIN</vt:lpstr>
      <vt:lpstr>Outline </vt:lpstr>
      <vt:lpstr>ALADIN and ATLID are HSRL Lidars</vt:lpstr>
      <vt:lpstr>ALADIN and ATLID</vt:lpstr>
      <vt:lpstr> Issues</vt:lpstr>
      <vt:lpstr>AEL-FM and AEL-PRO</vt:lpstr>
      <vt:lpstr>Featuremask (AEL-FM)</vt:lpstr>
      <vt:lpstr>AEL-PRO (simplified structure)</vt:lpstr>
      <vt:lpstr>PowerPoint Presentation</vt:lpstr>
      <vt:lpstr>A first IOP period of data has been processed and is being used for evaluation/testing and comparison with other Aeolus aerosol/cloud products.  First results indicated the need to take beam-shape/obscuration effects on the Mie Spectrometer ACCD into account  Some assorted examples follow……</vt:lpstr>
      <vt:lpstr>PowerPoint Presentation</vt:lpstr>
      <vt:lpstr>PowerPoint Presentation</vt:lpstr>
      <vt:lpstr>PowerPoint Presentation</vt:lpstr>
      <vt:lpstr>PowerPoint Presentation</vt:lpstr>
      <vt:lpstr>PowerPoint Presentation</vt:lpstr>
      <vt:lpstr>Summary and Outlook</vt:lpstr>
      <vt:lpstr>Extra Slides</vt:lpstr>
      <vt:lpstr>The Fizeau (Mie) Spectrometer</vt:lpstr>
      <vt:lpstr>29-09-2018 Haifa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Donovan</dc:creator>
  <cp:lastModifiedBy>Donovan, Dave (KNMI)</cp:lastModifiedBy>
  <cp:revision>102</cp:revision>
  <dcterms:created xsi:type="dcterms:W3CDTF">2019-12-15T10:53:52Z</dcterms:created>
  <dcterms:modified xsi:type="dcterms:W3CDTF">2021-11-18T15:07:07Z</dcterms:modified>
</cp:coreProperties>
</file>