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294" r:id="rId2"/>
  </p:sldIdLst>
  <p:sldSz cx="24479250" cy="13679488"/>
  <p:notesSz cx="6794500" cy="9931400"/>
  <p:defaultTextStyle>
    <a:defPPr marL="0" marR="0" indent="0" algn="l" defTabSz="183135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313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915677" algn="l" defTabSz="18313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1831355" algn="l" defTabSz="18313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2747034" algn="l" defTabSz="18313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3662712" algn="l" defTabSz="18313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4578389" algn="l" defTabSz="18313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5494067" algn="l" defTabSz="18313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6409744" algn="l" defTabSz="18313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7325424" algn="l" defTabSz="18313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09" userDrawn="1">
          <p15:clr>
            <a:srgbClr val="A4A3A4"/>
          </p15:clr>
        </p15:guide>
        <p15:guide id="2" pos="7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B8"/>
    <a:srgbClr val="FFFFFF"/>
    <a:srgbClr val="B3B3B3"/>
    <a:srgbClr val="1D1DFF"/>
    <a:srgbClr val="FD2D2D"/>
    <a:srgbClr val="33FF33"/>
    <a:srgbClr val="FF4C4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6837" autoAdjust="0"/>
  </p:normalViewPr>
  <p:slideViewPr>
    <p:cSldViewPr snapToGrid="0">
      <p:cViewPr varScale="1">
        <p:scale>
          <a:sx n="41" d="100"/>
          <a:sy n="41" d="100"/>
        </p:scale>
        <p:origin x="82" y="336"/>
      </p:cViewPr>
      <p:guideLst>
        <p:guide orient="horz" pos="4309"/>
        <p:guide pos="77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24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46881-8BC4-43B3-99AB-81916C8E0010}" type="datetimeFigureOut">
              <a:rPr lang="nl-BE" smtClean="0"/>
              <a:t>18/11/2021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2E8EA-2A41-49EC-B039-AA1FD13C127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6607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xfrm>
            <a:off x="65088" y="744538"/>
            <a:ext cx="666432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49927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4">
        <a:latin typeface="+mn-lt"/>
        <a:ea typeface="+mn-ea"/>
        <a:cs typeface="+mn-cs"/>
        <a:sym typeface="Calibri"/>
      </a:defRPr>
    </a:lvl1pPr>
    <a:lvl2pPr indent="457840" latinLnBrk="0">
      <a:defRPr sz="2404">
        <a:latin typeface="+mn-lt"/>
        <a:ea typeface="+mn-ea"/>
        <a:cs typeface="+mn-cs"/>
        <a:sym typeface="Calibri"/>
      </a:defRPr>
    </a:lvl2pPr>
    <a:lvl3pPr indent="915677" latinLnBrk="0">
      <a:defRPr sz="2404">
        <a:latin typeface="+mn-lt"/>
        <a:ea typeface="+mn-ea"/>
        <a:cs typeface="+mn-cs"/>
        <a:sym typeface="Calibri"/>
      </a:defRPr>
    </a:lvl3pPr>
    <a:lvl4pPr indent="1373517" latinLnBrk="0">
      <a:defRPr sz="2404">
        <a:latin typeface="+mn-lt"/>
        <a:ea typeface="+mn-ea"/>
        <a:cs typeface="+mn-cs"/>
        <a:sym typeface="Calibri"/>
      </a:defRPr>
    </a:lvl4pPr>
    <a:lvl5pPr indent="1831355" latinLnBrk="0">
      <a:defRPr sz="2404">
        <a:latin typeface="+mn-lt"/>
        <a:ea typeface="+mn-ea"/>
        <a:cs typeface="+mn-cs"/>
        <a:sym typeface="Calibri"/>
      </a:defRPr>
    </a:lvl5pPr>
    <a:lvl6pPr indent="2289195" latinLnBrk="0">
      <a:defRPr sz="2404">
        <a:latin typeface="+mn-lt"/>
        <a:ea typeface="+mn-ea"/>
        <a:cs typeface="+mn-cs"/>
        <a:sym typeface="Calibri"/>
      </a:defRPr>
    </a:lvl6pPr>
    <a:lvl7pPr indent="2747034" latinLnBrk="0">
      <a:defRPr sz="2404">
        <a:latin typeface="+mn-lt"/>
        <a:ea typeface="+mn-ea"/>
        <a:cs typeface="+mn-cs"/>
        <a:sym typeface="Calibri"/>
      </a:defRPr>
    </a:lvl7pPr>
    <a:lvl8pPr indent="3204872" latinLnBrk="0">
      <a:defRPr sz="2404">
        <a:latin typeface="+mn-lt"/>
        <a:ea typeface="+mn-ea"/>
        <a:cs typeface="+mn-cs"/>
        <a:sym typeface="Calibri"/>
      </a:defRPr>
    </a:lvl8pPr>
    <a:lvl9pPr indent="3662712" latinLnBrk="0">
      <a:defRPr sz="2404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52413" y="808038"/>
            <a:ext cx="7235826" cy="404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928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tekst"/>
          <p:cNvSpPr txBox="1">
            <a:spLocks noGrp="1"/>
          </p:cNvSpPr>
          <p:nvPr>
            <p:ph type="title"/>
          </p:nvPr>
        </p:nvSpPr>
        <p:spPr>
          <a:xfrm>
            <a:off x="1682949" y="728609"/>
            <a:ext cx="21113353" cy="1257755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9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682949" y="2371109"/>
            <a:ext cx="21113353" cy="994993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mailto:tijl.verhoelst@aeronomie.be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lum bright="86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682" y="13057563"/>
            <a:ext cx="1515728" cy="752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 t="32199" r="18883" b="32083"/>
          <a:stretch/>
        </p:blipFill>
        <p:spPr>
          <a:xfrm>
            <a:off x="21415698" y="13200279"/>
            <a:ext cx="1404601" cy="502658"/>
          </a:xfrm>
          <a:prstGeom prst="rect">
            <a:avLst/>
          </a:prstGeom>
        </p:spPr>
      </p:pic>
      <p:pic>
        <p:nvPicPr>
          <p:cNvPr id="12" name="Picture 9" descr="Picture 9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tretch>
            <a:fillRect/>
          </a:stretch>
        </p:blipFill>
        <p:spPr>
          <a:xfrm>
            <a:off x="18997815" y="13230108"/>
            <a:ext cx="2259552" cy="430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3" y="21232"/>
            <a:ext cx="1234759" cy="16206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8798" y="171169"/>
            <a:ext cx="2102618" cy="147068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-16280" y="13069315"/>
            <a:ext cx="2449553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ESA ATMOS 2021 P1.1 – </a:t>
            </a:r>
            <a:r>
              <a:rPr kumimoji="0" lang="fr-BE" sz="28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November</a:t>
            </a:r>
            <a:r>
              <a:rPr kumimoji="0" lang="fr-BE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23, 2021 – </a:t>
            </a:r>
            <a:r>
              <a:rPr kumimoji="0" lang="fr-BE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8"/>
              </a:rPr>
              <a:t>tijl.verhoelst@aeronomie.be</a:t>
            </a:r>
            <a:r>
              <a:rPr kumimoji="0" lang="fr-BE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    https://lego-bel-aq.aeronomie.be</a:t>
            </a:r>
            <a:endParaRPr kumimoji="0" lang="fr-BE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l" defTabSz="18239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181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8239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181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8239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181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8239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181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8239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181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8239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181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8239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181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8239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181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8239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181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55988" marR="0" indent="-455988" algn="l" defTabSz="1823954" rtl="0" latinLnBrk="0">
        <a:lnSpc>
          <a:spcPct val="90000"/>
        </a:lnSpc>
        <a:spcBef>
          <a:spcPts val="1995"/>
        </a:spcBef>
        <a:spcAft>
          <a:spcPts val="0"/>
        </a:spcAft>
        <a:buClrTx/>
        <a:buSzPct val="100000"/>
        <a:buFont typeface="Arial"/>
        <a:buChar char="•"/>
        <a:tabLst/>
        <a:defRPr sz="4787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1pPr>
      <a:lvl2pPr marL="1459161" marR="0" indent="-547184" algn="l" defTabSz="1823954" rtl="0" latinLnBrk="0">
        <a:lnSpc>
          <a:spcPct val="90000"/>
        </a:lnSpc>
        <a:spcBef>
          <a:spcPts val="1995"/>
        </a:spcBef>
        <a:spcAft>
          <a:spcPts val="0"/>
        </a:spcAft>
        <a:buClrTx/>
        <a:buSzPct val="100000"/>
        <a:buFont typeface="Arial"/>
        <a:buChar char="•"/>
        <a:tabLst/>
        <a:defRPr sz="4787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2pPr>
      <a:lvl3pPr marL="2431938" marR="0" indent="-607985" algn="l" defTabSz="1823954" rtl="0" latinLnBrk="0">
        <a:lnSpc>
          <a:spcPct val="90000"/>
        </a:lnSpc>
        <a:spcBef>
          <a:spcPts val="1995"/>
        </a:spcBef>
        <a:spcAft>
          <a:spcPts val="0"/>
        </a:spcAft>
        <a:buClrTx/>
        <a:buSzPct val="100000"/>
        <a:buFont typeface="Arial"/>
        <a:buChar char="•"/>
        <a:tabLst/>
        <a:defRPr sz="4787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3pPr>
      <a:lvl4pPr marL="3419913" marR="0" indent="-683983" algn="l" defTabSz="1823954" rtl="0" latinLnBrk="0">
        <a:lnSpc>
          <a:spcPct val="90000"/>
        </a:lnSpc>
        <a:spcBef>
          <a:spcPts val="1995"/>
        </a:spcBef>
        <a:spcAft>
          <a:spcPts val="0"/>
        </a:spcAft>
        <a:buClrTx/>
        <a:buSzPct val="100000"/>
        <a:buFont typeface="Arial"/>
        <a:buChar char="•"/>
        <a:tabLst/>
        <a:defRPr sz="4787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4pPr>
      <a:lvl5pPr marL="4331890" marR="0" indent="-683983" algn="l" defTabSz="1823954" rtl="0" latinLnBrk="0">
        <a:lnSpc>
          <a:spcPct val="90000"/>
        </a:lnSpc>
        <a:spcBef>
          <a:spcPts val="1995"/>
        </a:spcBef>
        <a:spcAft>
          <a:spcPts val="0"/>
        </a:spcAft>
        <a:buClrTx/>
        <a:buSzPct val="100000"/>
        <a:buFont typeface="Arial"/>
        <a:buChar char="•"/>
        <a:tabLst/>
        <a:defRPr sz="4787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5pPr>
      <a:lvl6pPr marL="5167869" marR="0" indent="-607985" algn="l" defTabSz="1823954" rtl="0" latinLnBrk="0">
        <a:lnSpc>
          <a:spcPct val="90000"/>
        </a:lnSpc>
        <a:spcBef>
          <a:spcPts val="1995"/>
        </a:spcBef>
        <a:spcAft>
          <a:spcPts val="0"/>
        </a:spcAft>
        <a:buClrTx/>
        <a:buSzPct val="100000"/>
        <a:buFont typeface="Arial"/>
        <a:buChar char="•"/>
        <a:tabLst/>
        <a:defRPr sz="4787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6pPr>
      <a:lvl7pPr marL="6079846" marR="0" indent="-607985" algn="l" defTabSz="1823954" rtl="0" latinLnBrk="0">
        <a:lnSpc>
          <a:spcPct val="90000"/>
        </a:lnSpc>
        <a:spcBef>
          <a:spcPts val="1995"/>
        </a:spcBef>
        <a:spcAft>
          <a:spcPts val="0"/>
        </a:spcAft>
        <a:buClrTx/>
        <a:buSzPct val="100000"/>
        <a:buFont typeface="Arial"/>
        <a:buChar char="•"/>
        <a:tabLst/>
        <a:defRPr sz="4787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7pPr>
      <a:lvl8pPr marL="6991822" marR="0" indent="-607985" algn="l" defTabSz="1823954" rtl="0" latinLnBrk="0">
        <a:lnSpc>
          <a:spcPct val="90000"/>
        </a:lnSpc>
        <a:spcBef>
          <a:spcPts val="1995"/>
        </a:spcBef>
        <a:spcAft>
          <a:spcPts val="0"/>
        </a:spcAft>
        <a:buClrTx/>
        <a:buSzPct val="100000"/>
        <a:buFont typeface="Arial"/>
        <a:buChar char="•"/>
        <a:tabLst/>
        <a:defRPr sz="4787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8pPr>
      <a:lvl9pPr marL="7903799" marR="0" indent="-607985" algn="l" defTabSz="1823954" rtl="0" latinLnBrk="0">
        <a:lnSpc>
          <a:spcPct val="90000"/>
        </a:lnSpc>
        <a:spcBef>
          <a:spcPts val="1995"/>
        </a:spcBef>
        <a:spcAft>
          <a:spcPts val="0"/>
        </a:spcAft>
        <a:buClrTx/>
        <a:buSzPct val="100000"/>
        <a:buFont typeface="Arial"/>
        <a:buChar char="•"/>
        <a:tabLst/>
        <a:defRPr sz="4787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18239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911977" algn="r" defTabSz="18239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823954" algn="r" defTabSz="18239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735931" algn="r" defTabSz="18239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647907" algn="r" defTabSz="18239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59884" algn="r" defTabSz="18239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471861" algn="r" defTabSz="18239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383838" algn="r" defTabSz="18239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7295815" algn="r" defTabSz="18239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405015" y="161975"/>
            <a:ext cx="15618479" cy="1986787"/>
          </a:xfrm>
          <a:prstGeom prst="rect">
            <a:avLst/>
          </a:prstGeom>
          <a:solidFill>
            <a:srgbClr val="FFFFFF">
              <a:alpha val="37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944455" y="2550533"/>
            <a:ext cx="17442615" cy="5451241"/>
          </a:xfrm>
          <a:prstGeom prst="rect">
            <a:avLst/>
          </a:prstGeom>
          <a:solidFill>
            <a:srgbClr val="FFFFFF">
              <a:alpha val="37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6947" y="2550533"/>
            <a:ext cx="6602433" cy="10064455"/>
          </a:xfrm>
          <a:prstGeom prst="rect">
            <a:avLst/>
          </a:prstGeom>
          <a:solidFill>
            <a:srgbClr val="FFFFFF">
              <a:alpha val="37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3989657" y="3295211"/>
            <a:ext cx="3602807" cy="4284000"/>
          </a:xfrm>
          <a:prstGeom prst="rightArrow">
            <a:avLst>
              <a:gd name="adj1" fmla="val 82235"/>
              <a:gd name="adj2" fmla="val 20748"/>
            </a:avLst>
          </a:prstGeom>
          <a:solidFill>
            <a:schemeClr val="accent4">
              <a:lumMod val="20000"/>
              <a:lumOff val="80000"/>
              <a:alpha val="73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061767" y="3915053"/>
            <a:ext cx="2958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>
              <a:buFont typeface="Arial" panose="020B0604020202020204" pitchFamily="34" charset="0"/>
              <a:buChar char="•"/>
            </a:pPr>
            <a:r>
              <a:rPr lang="en-US" sz="1800" b="1" dirty="0" smtClean="0"/>
              <a:t>Temporal aggregation </a:t>
            </a:r>
            <a:r>
              <a:rPr lang="en-US" sz="1800" dirty="0" smtClean="0"/>
              <a:t>(from days to months, here: 3 months)</a:t>
            </a:r>
          </a:p>
          <a:p>
            <a:pPr marL="187325" indent="-187325">
              <a:buFont typeface="Arial" panose="020B0604020202020204" pitchFamily="34" charset="0"/>
              <a:buChar char="•"/>
            </a:pPr>
            <a:r>
              <a:rPr lang="en-US" sz="1800" b="1" dirty="0" smtClean="0"/>
              <a:t>Filtering</a:t>
            </a:r>
            <a:r>
              <a:rPr lang="en-US" sz="1800" dirty="0" smtClean="0"/>
              <a:t> (on quality, SZA, and winds)</a:t>
            </a:r>
          </a:p>
          <a:p>
            <a:pPr marL="187325" indent="-187325">
              <a:buFont typeface="Arial" panose="020B0604020202020204" pitchFamily="34" charset="0"/>
              <a:buChar char="•"/>
            </a:pPr>
            <a:r>
              <a:rPr lang="en-US" sz="1800" b="1" dirty="0" smtClean="0"/>
              <a:t>Spatial oversampling</a:t>
            </a:r>
            <a:r>
              <a:rPr lang="en-US" sz="1800" dirty="0" smtClean="0"/>
              <a:t> </a:t>
            </a:r>
            <a:r>
              <a:rPr lang="nl-BE" sz="1800" dirty="0" err="1" smtClean="0"/>
              <a:t>with</a:t>
            </a:r>
            <a:r>
              <a:rPr lang="nl-BE" sz="1800" dirty="0" smtClean="0"/>
              <a:t> area-overlap </a:t>
            </a:r>
            <a:r>
              <a:rPr lang="nl-BE" sz="1800" dirty="0" err="1" smtClean="0"/>
              <a:t>weighting</a:t>
            </a:r>
            <a:endParaRPr lang="nl-BE" sz="1800" dirty="0" smtClean="0"/>
          </a:p>
          <a:p>
            <a:pPr marL="187325" indent="-187325">
              <a:buFont typeface="Arial" panose="020B0604020202020204" pitchFamily="34" charset="0"/>
              <a:buChar char="•"/>
            </a:pPr>
            <a:r>
              <a:rPr lang="en-US" sz="1800" b="1" dirty="0" smtClean="0"/>
              <a:t>Uncertainty propagation</a:t>
            </a:r>
          </a:p>
          <a:p>
            <a:pPr marL="187325" indent="-187325">
              <a:buFont typeface="Arial" panose="020B0604020202020204" pitchFamily="34" charset="0"/>
              <a:buChar char="•"/>
            </a:pPr>
            <a:r>
              <a:rPr lang="en-US" sz="1800" b="1" dirty="0"/>
              <a:t>G</a:t>
            </a:r>
            <a:r>
              <a:rPr lang="en-US" sz="1800" b="1" dirty="0" smtClean="0"/>
              <a:t>ap filling (clouds) with Kriging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62689" y="195948"/>
            <a:ext cx="20657085" cy="1297569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Tailoring Atmospheric Data from the Sentinel-4/5(p) Constellation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/>
              <a:t>Support of Belgian Air Quality Policies</a:t>
            </a:r>
            <a:endParaRPr lang="en-GB" sz="3192" spc="-40" dirty="0"/>
          </a:p>
        </p:txBody>
      </p:sp>
      <p:sp>
        <p:nvSpPr>
          <p:cNvPr id="3" name="TextBox 2"/>
          <p:cNvSpPr txBox="1"/>
          <p:nvPr/>
        </p:nvSpPr>
        <p:spPr>
          <a:xfrm>
            <a:off x="1577788" y="1216564"/>
            <a:ext cx="20862392" cy="983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195" tIns="91195" rIns="91195" bIns="91195" numCol="1" spcCol="38100" rtlCol="0" anchor="t">
            <a:spAutoFit/>
          </a:bodyPr>
          <a:lstStyle/>
          <a:p>
            <a:pPr algn="ctr"/>
            <a:r>
              <a:rPr lang="nl-BE" sz="2800" dirty="0"/>
              <a:t>Tijl </a:t>
            </a:r>
            <a:r>
              <a:rPr lang="nl-BE" sz="2800" dirty="0" smtClean="0"/>
              <a:t>Verhoelst</a:t>
            </a:r>
            <a:r>
              <a:rPr lang="nl-BE" sz="2800" baseline="30000" dirty="0" smtClean="0"/>
              <a:t>1</a:t>
            </a:r>
            <a:r>
              <a:rPr lang="nl-BE" sz="2800" dirty="0" smtClean="0"/>
              <a:t>, </a:t>
            </a:r>
            <a:r>
              <a:rPr lang="nl-BE" sz="2800" dirty="0"/>
              <a:t>Steven </a:t>
            </a:r>
            <a:r>
              <a:rPr lang="nl-BE" sz="2800" dirty="0" smtClean="0"/>
              <a:t>Compernolle</a:t>
            </a:r>
            <a:r>
              <a:rPr lang="nl-BE" sz="2800" baseline="30000" dirty="0" smtClean="0"/>
              <a:t>1</a:t>
            </a:r>
            <a:r>
              <a:rPr lang="nl-BE" sz="2800" dirty="0" smtClean="0"/>
              <a:t>, </a:t>
            </a:r>
            <a:r>
              <a:rPr lang="nl-BE" sz="2800" dirty="0"/>
              <a:t>Jean-Christopher </a:t>
            </a:r>
            <a:r>
              <a:rPr lang="nl-BE" sz="2800" dirty="0" smtClean="0"/>
              <a:t>Lambert</a:t>
            </a:r>
            <a:r>
              <a:rPr lang="nl-BE" sz="2800" baseline="30000" dirty="0" smtClean="0"/>
              <a:t>1</a:t>
            </a:r>
            <a:r>
              <a:rPr lang="nl-BE" sz="2800" dirty="0" smtClean="0"/>
              <a:t>, </a:t>
            </a:r>
            <a:r>
              <a:rPr lang="nl-BE" sz="2800" dirty="0"/>
              <a:t>Frans </a:t>
            </a:r>
            <a:r>
              <a:rPr lang="nl-BE" sz="2800" dirty="0" smtClean="0"/>
              <a:t>Fierens</a:t>
            </a:r>
            <a:r>
              <a:rPr lang="nl-BE" sz="2800" baseline="30000" dirty="0" smtClean="0"/>
              <a:t>2</a:t>
            </a:r>
            <a:r>
              <a:rPr lang="nl-BE" sz="2800" dirty="0" smtClean="0"/>
              <a:t>, </a:t>
            </a:r>
            <a:r>
              <a:rPr lang="nl-BE" sz="2800" dirty="0"/>
              <a:t>Charlotte </a:t>
            </a:r>
            <a:r>
              <a:rPr lang="nl-BE" sz="2800" dirty="0" smtClean="0"/>
              <a:t>Vanpoucke</a:t>
            </a:r>
            <a:r>
              <a:rPr lang="nl-BE" sz="2800" baseline="30000" dirty="0" smtClean="0"/>
              <a:t>2</a:t>
            </a:r>
          </a:p>
          <a:p>
            <a:pPr algn="ctr"/>
            <a:r>
              <a:rPr lang="nl-BE" sz="2394" dirty="0" smtClean="0"/>
              <a:t>(1</a:t>
            </a:r>
            <a:r>
              <a:rPr lang="nl-BE" sz="2394" dirty="0"/>
              <a:t>) BIRA-IASB, </a:t>
            </a:r>
            <a:r>
              <a:rPr lang="nl-BE" sz="2394" dirty="0" smtClean="0"/>
              <a:t>Belgium (2) IRCEL-CELINE, Belgium</a:t>
            </a:r>
            <a:endParaRPr lang="nl-BE" sz="7191" baseline="30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96947" y="2550533"/>
            <a:ext cx="6424236" cy="7469692"/>
            <a:chOff x="96947" y="2122177"/>
            <a:chExt cx="6424236" cy="7469692"/>
          </a:xfrm>
        </p:grpSpPr>
        <p:sp>
          <p:nvSpPr>
            <p:cNvPr id="32" name="Content Placeholder 3"/>
            <p:cNvSpPr txBox="1">
              <a:spLocks/>
            </p:cNvSpPr>
            <p:nvPr/>
          </p:nvSpPr>
          <p:spPr>
            <a:xfrm>
              <a:off x="296019" y="4210387"/>
              <a:ext cx="6011475" cy="5381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noAutofit/>
            </a:bodyPr>
            <a:lstStyle>
              <a:lvl1pPr marL="455988" marR="0" indent="-455988" algn="l" defTabSz="1823954" rtl="0" latinLnBrk="0">
                <a:lnSpc>
                  <a:spcPct val="90000"/>
                </a:lnSpc>
                <a:spcBef>
                  <a:spcPts val="1995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4787" b="0" i="0" u="none" strike="noStrike" cap="none" spc="0" baseline="0">
                  <a:ln>
                    <a:noFill/>
                  </a:ln>
                  <a:solidFill>
                    <a:srgbClr val="1F4E79"/>
                  </a:solidFill>
                  <a:uFillTx/>
                  <a:latin typeface="Verdana"/>
                  <a:ea typeface="Verdana"/>
                  <a:cs typeface="Verdana"/>
                  <a:sym typeface="Verdana"/>
                </a:defRPr>
              </a:lvl1pPr>
              <a:lvl2pPr marL="1459161" marR="0" indent="-547184" algn="l" defTabSz="1823954" rtl="0" latinLnBrk="0">
                <a:lnSpc>
                  <a:spcPct val="90000"/>
                </a:lnSpc>
                <a:spcBef>
                  <a:spcPts val="1995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4787" b="0" i="0" u="none" strike="noStrike" cap="none" spc="0" baseline="0">
                  <a:ln>
                    <a:noFill/>
                  </a:ln>
                  <a:solidFill>
                    <a:srgbClr val="1F4E79"/>
                  </a:solidFill>
                  <a:uFillTx/>
                  <a:latin typeface="Verdana"/>
                  <a:ea typeface="Verdana"/>
                  <a:cs typeface="Verdana"/>
                  <a:sym typeface="Verdana"/>
                </a:defRPr>
              </a:lvl2pPr>
              <a:lvl3pPr marL="2431938" marR="0" indent="-607985" algn="l" defTabSz="1823954" rtl="0" latinLnBrk="0">
                <a:lnSpc>
                  <a:spcPct val="90000"/>
                </a:lnSpc>
                <a:spcBef>
                  <a:spcPts val="1995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4787" b="0" i="0" u="none" strike="noStrike" cap="none" spc="0" baseline="0">
                  <a:ln>
                    <a:noFill/>
                  </a:ln>
                  <a:solidFill>
                    <a:srgbClr val="1F4E79"/>
                  </a:solidFill>
                  <a:uFillTx/>
                  <a:latin typeface="Verdana"/>
                  <a:ea typeface="Verdana"/>
                  <a:cs typeface="Verdana"/>
                  <a:sym typeface="Verdana"/>
                </a:defRPr>
              </a:lvl3pPr>
              <a:lvl4pPr marL="3419913" marR="0" indent="-683983" algn="l" defTabSz="1823954" rtl="0" latinLnBrk="0">
                <a:lnSpc>
                  <a:spcPct val="90000"/>
                </a:lnSpc>
                <a:spcBef>
                  <a:spcPts val="1995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4787" b="0" i="0" u="none" strike="noStrike" cap="none" spc="0" baseline="0">
                  <a:ln>
                    <a:noFill/>
                  </a:ln>
                  <a:solidFill>
                    <a:srgbClr val="1F4E79"/>
                  </a:solidFill>
                  <a:uFillTx/>
                  <a:latin typeface="Verdana"/>
                  <a:ea typeface="Verdana"/>
                  <a:cs typeface="Verdana"/>
                  <a:sym typeface="Verdana"/>
                </a:defRPr>
              </a:lvl4pPr>
              <a:lvl5pPr marL="4331890" marR="0" indent="-683983" algn="l" defTabSz="1823954" rtl="0" latinLnBrk="0">
                <a:lnSpc>
                  <a:spcPct val="90000"/>
                </a:lnSpc>
                <a:spcBef>
                  <a:spcPts val="1995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4787" b="0" i="0" u="none" strike="noStrike" cap="none" spc="0" baseline="0">
                  <a:ln>
                    <a:noFill/>
                  </a:ln>
                  <a:solidFill>
                    <a:srgbClr val="1F4E79"/>
                  </a:solidFill>
                  <a:uFillTx/>
                  <a:latin typeface="Verdana"/>
                  <a:ea typeface="Verdana"/>
                  <a:cs typeface="Verdana"/>
                  <a:sym typeface="Verdana"/>
                </a:defRPr>
              </a:lvl5pPr>
              <a:lvl6pPr marL="5167869" marR="0" indent="-607985" algn="l" defTabSz="1823954" rtl="0" latinLnBrk="0">
                <a:lnSpc>
                  <a:spcPct val="90000"/>
                </a:lnSpc>
                <a:spcBef>
                  <a:spcPts val="1995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4787" b="0" i="0" u="none" strike="noStrike" cap="none" spc="0" baseline="0">
                  <a:ln>
                    <a:noFill/>
                  </a:ln>
                  <a:solidFill>
                    <a:srgbClr val="1F4E79"/>
                  </a:solidFill>
                  <a:uFillTx/>
                  <a:latin typeface="Verdana"/>
                  <a:ea typeface="Verdana"/>
                  <a:cs typeface="Verdana"/>
                  <a:sym typeface="Verdana"/>
                </a:defRPr>
              </a:lvl6pPr>
              <a:lvl7pPr marL="6079846" marR="0" indent="-607985" algn="l" defTabSz="1823954" rtl="0" latinLnBrk="0">
                <a:lnSpc>
                  <a:spcPct val="90000"/>
                </a:lnSpc>
                <a:spcBef>
                  <a:spcPts val="1995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4787" b="0" i="0" u="none" strike="noStrike" cap="none" spc="0" baseline="0">
                  <a:ln>
                    <a:noFill/>
                  </a:ln>
                  <a:solidFill>
                    <a:srgbClr val="1F4E79"/>
                  </a:solidFill>
                  <a:uFillTx/>
                  <a:latin typeface="Verdana"/>
                  <a:ea typeface="Verdana"/>
                  <a:cs typeface="Verdana"/>
                  <a:sym typeface="Verdana"/>
                </a:defRPr>
              </a:lvl7pPr>
              <a:lvl8pPr marL="6991822" marR="0" indent="-607985" algn="l" defTabSz="1823954" rtl="0" latinLnBrk="0">
                <a:lnSpc>
                  <a:spcPct val="90000"/>
                </a:lnSpc>
                <a:spcBef>
                  <a:spcPts val="1995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4787" b="0" i="0" u="none" strike="noStrike" cap="none" spc="0" baseline="0">
                  <a:ln>
                    <a:noFill/>
                  </a:ln>
                  <a:solidFill>
                    <a:srgbClr val="1F4E79"/>
                  </a:solidFill>
                  <a:uFillTx/>
                  <a:latin typeface="Verdana"/>
                  <a:ea typeface="Verdana"/>
                  <a:cs typeface="Verdana"/>
                  <a:sym typeface="Verdana"/>
                </a:defRPr>
              </a:lvl8pPr>
              <a:lvl9pPr marL="7903799" marR="0" indent="-607985" algn="l" defTabSz="1823954" rtl="0" latinLnBrk="0">
                <a:lnSpc>
                  <a:spcPct val="90000"/>
                </a:lnSpc>
                <a:spcBef>
                  <a:spcPts val="1995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4787" b="0" i="0" u="none" strike="noStrike" cap="none" spc="0" baseline="0">
                  <a:ln>
                    <a:noFill/>
                  </a:ln>
                  <a:solidFill>
                    <a:srgbClr val="1F4E79"/>
                  </a:solidFill>
                  <a:uFillTx/>
                  <a:latin typeface="Verdana"/>
                  <a:ea typeface="Verdana"/>
                  <a:cs typeface="Verdana"/>
                  <a:sym typeface="Verdana"/>
                </a:defRPr>
              </a:lvl9pPr>
            </a:lstStyle>
            <a:p>
              <a:pPr marL="571500" indent="-571500" hangingPunct="1">
                <a:buFont typeface="+mj-lt"/>
                <a:buAutoNum type="romanUcPeriod"/>
              </a:pPr>
              <a:r>
                <a:rPr lang="en-US" sz="2000" dirty="0" err="1" smtClean="0">
                  <a:solidFill>
                    <a:srgbClr val="0070C0"/>
                  </a:solidFill>
                </a:rPr>
                <a:t>Spatio</a:t>
              </a:r>
              <a:r>
                <a:rPr lang="en-US" sz="2000" dirty="0" smtClean="0">
                  <a:solidFill>
                    <a:srgbClr val="0070C0"/>
                  </a:solidFill>
                </a:rPr>
                <a:t>-temporal </a:t>
              </a:r>
              <a:r>
                <a:rPr lang="en-US" sz="2000" u="sng" dirty="0" smtClean="0">
                  <a:solidFill>
                    <a:srgbClr val="0070C0"/>
                  </a:solidFill>
                </a:rPr>
                <a:t>mapping and downscaling</a:t>
              </a:r>
              <a:r>
                <a:rPr lang="en-US" sz="2000" dirty="0" smtClean="0">
                  <a:solidFill>
                    <a:srgbClr val="0070C0"/>
                  </a:solidFill>
                </a:rPr>
                <a:t> toolbox for satellite data sets </a:t>
              </a:r>
            </a:p>
            <a:p>
              <a:pPr marL="1255713" indent="-454025" hangingPunct="1">
                <a:buFont typeface="Arial"/>
                <a:buNone/>
              </a:pPr>
              <a:r>
                <a:rPr lang="en-US" sz="1800" dirty="0" smtClean="0">
                  <a:solidFill>
                    <a:srgbClr val="0070C0"/>
                  </a:solidFill>
                </a:rPr>
                <a:t>Aggregation, interpolation, uncertainty propagation</a:t>
              </a:r>
              <a:endParaRPr lang="en-US" sz="1050" dirty="0" smtClean="0">
                <a:solidFill>
                  <a:srgbClr val="0070C0"/>
                </a:solidFill>
              </a:endParaRPr>
            </a:p>
            <a:p>
              <a:pPr marL="571500" indent="-571500" hangingPunct="1">
                <a:buFont typeface="+mj-lt"/>
                <a:buAutoNum type="romanUcPeriod" startAt="2"/>
              </a:pPr>
              <a:r>
                <a:rPr lang="en-US" sz="2000" dirty="0" smtClean="0">
                  <a:solidFill>
                    <a:srgbClr val="0070C0"/>
                  </a:solidFill>
                </a:rPr>
                <a:t>Application to Sentinel-5p TROPOMI </a:t>
              </a:r>
              <a:r>
                <a:rPr lang="en-US" sz="2000" u="sng" dirty="0" smtClean="0">
                  <a:solidFill>
                    <a:srgbClr val="0070C0"/>
                  </a:solidFill>
                </a:rPr>
                <a:t>NO</a:t>
              </a:r>
              <a:r>
                <a:rPr lang="en-US" sz="2000" u="sng" baseline="-25000" dirty="0" smtClean="0">
                  <a:solidFill>
                    <a:srgbClr val="0070C0"/>
                  </a:solidFill>
                </a:rPr>
                <a:t>2</a:t>
              </a:r>
              <a:r>
                <a:rPr lang="en-US" sz="2000" u="sng" dirty="0" smtClean="0">
                  <a:solidFill>
                    <a:srgbClr val="0070C0"/>
                  </a:solidFill>
                </a:rPr>
                <a:t> data over Belgium</a:t>
              </a:r>
              <a:r>
                <a:rPr lang="en-US" sz="2000" dirty="0" smtClean="0">
                  <a:solidFill>
                    <a:srgbClr val="0070C0"/>
                  </a:solidFill>
                </a:rPr>
                <a:t> and comparison to in-situ network data</a:t>
              </a:r>
            </a:p>
            <a:p>
              <a:pPr marL="801688" indent="0" hangingPunct="1">
                <a:buFont typeface="Arial"/>
                <a:buNone/>
              </a:pPr>
              <a:r>
                <a:rPr lang="en-US" sz="1800" dirty="0" smtClean="0">
                  <a:solidFill>
                    <a:srgbClr val="0070C0"/>
                  </a:solidFill>
                </a:rPr>
                <a:t>City-level maps and time series; comparison to in-situ and RIO-modelled surface concentrations</a:t>
              </a:r>
            </a:p>
            <a:p>
              <a:pPr marL="571500" indent="-571500" hangingPunct="1">
                <a:buFont typeface="+mj-lt"/>
                <a:buAutoNum type="romanUcPeriod" startAt="3"/>
              </a:pPr>
              <a:r>
                <a:rPr lang="en-US" sz="2000" dirty="0" smtClean="0">
                  <a:solidFill>
                    <a:srgbClr val="0070C0"/>
                  </a:solidFill>
                </a:rPr>
                <a:t>Developments for the specific viewing geometry of the </a:t>
              </a:r>
              <a:r>
                <a:rPr lang="en-US" sz="2000" u="sng" dirty="0" smtClean="0">
                  <a:solidFill>
                    <a:srgbClr val="0070C0"/>
                  </a:solidFill>
                </a:rPr>
                <a:t>geostationary</a:t>
              </a:r>
              <a:r>
                <a:rPr lang="en-US" sz="2000" dirty="0" smtClean="0">
                  <a:solidFill>
                    <a:srgbClr val="0070C0"/>
                  </a:solidFill>
                </a:rPr>
                <a:t> sounders:</a:t>
              </a:r>
            </a:p>
            <a:p>
              <a:pPr marL="801688" indent="0" hangingPunct="1">
                <a:buFont typeface="Arial"/>
                <a:buNone/>
              </a:pPr>
              <a:r>
                <a:rPr lang="en-US" sz="1800" dirty="0" smtClean="0">
                  <a:solidFill>
                    <a:srgbClr val="0070C0"/>
                  </a:solidFill>
                </a:rPr>
                <a:t>3D LEO and GEO observation operators to assess spatial smearing and potential obscuration effects along the measured optical path + impact on perceived diurnal cycle</a:t>
              </a:r>
            </a:p>
            <a:p>
              <a:pPr marL="571500" indent="-571500" hangingPunct="1">
                <a:buFont typeface="+mj-lt"/>
                <a:buAutoNum type="romanUcPeriod" startAt="4"/>
              </a:pPr>
              <a:r>
                <a:rPr lang="nl-BE" sz="2000" dirty="0" err="1" smtClean="0">
                  <a:solidFill>
                    <a:srgbClr val="0070C0"/>
                  </a:solidFill>
                </a:rPr>
                <a:t>Outreach</a:t>
              </a:r>
              <a:r>
                <a:rPr lang="nl-BE" sz="2000" dirty="0" smtClean="0">
                  <a:solidFill>
                    <a:srgbClr val="0070C0"/>
                  </a:solidFill>
                </a:rPr>
                <a:t> </a:t>
              </a:r>
              <a:r>
                <a:rPr lang="nl-BE" sz="2000" dirty="0" err="1" smtClean="0">
                  <a:solidFill>
                    <a:srgbClr val="0070C0"/>
                  </a:solidFill>
                </a:rPr>
                <a:t>and</a:t>
              </a:r>
              <a:r>
                <a:rPr lang="nl-BE" sz="2000" dirty="0" smtClean="0">
                  <a:solidFill>
                    <a:srgbClr val="0070C0"/>
                  </a:solidFill>
                </a:rPr>
                <a:t> </a:t>
              </a:r>
              <a:r>
                <a:rPr lang="nl-BE" sz="2000" dirty="0" err="1" smtClean="0">
                  <a:solidFill>
                    <a:srgbClr val="0070C0"/>
                  </a:solidFill>
                </a:rPr>
                <a:t>valorisation</a:t>
              </a:r>
              <a:endParaRPr lang="nl-BE" sz="2000" dirty="0" smtClean="0">
                <a:solidFill>
                  <a:srgbClr val="0070C0"/>
                </a:solidFill>
              </a:endParaRPr>
            </a:p>
            <a:p>
              <a:pPr marL="801688" indent="0" hangingPunct="1">
                <a:buFont typeface="Arial"/>
                <a:buNone/>
              </a:pPr>
              <a:r>
                <a:rPr lang="en-US" sz="1800" dirty="0" smtClean="0">
                  <a:solidFill>
                    <a:srgbClr val="0070C0"/>
                  </a:solidFill>
                </a:rPr>
                <a:t>Liaison with </a:t>
              </a:r>
              <a:r>
                <a:rPr lang="en-US" sz="1800" u="sng" dirty="0" smtClean="0">
                  <a:solidFill>
                    <a:srgbClr val="0070C0"/>
                  </a:solidFill>
                </a:rPr>
                <a:t>identified stakeholders</a:t>
              </a:r>
              <a:r>
                <a:rPr lang="en-US" sz="1800" dirty="0" smtClean="0">
                  <a:solidFill>
                    <a:srgbClr val="0070C0"/>
                  </a:solidFill>
                </a:rPr>
                <a:t>, both in AQ policy and in the data retrieval communities</a:t>
              </a:r>
              <a:endParaRPr lang="nl-BE" sz="1800" dirty="0">
                <a:solidFill>
                  <a:srgbClr val="0070C0"/>
                </a:solidFill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21353" y="2122177"/>
              <a:ext cx="3256330" cy="60525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0070C0"/>
                  </a:solidFill>
                  <a:latin typeface="Arial Rounded MT Bold" panose="020F070403050403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LEGO-BEL-AQ</a:t>
              </a:r>
              <a:endParaRPr lang="nl-BE" dirty="0"/>
            </a:p>
          </p:txBody>
        </p:sp>
        <p:sp>
          <p:nvSpPr>
            <p:cNvPr id="37" name="Content Placeholder 3"/>
            <p:cNvSpPr txBox="1">
              <a:spLocks/>
            </p:cNvSpPr>
            <p:nvPr/>
          </p:nvSpPr>
          <p:spPr>
            <a:xfrm>
              <a:off x="96947" y="2777366"/>
              <a:ext cx="6424236" cy="123034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 dirty="0" smtClean="0"/>
                <a:t>BELSPO BRAIN-be 2.0 project, 12/2019 – 3/2024</a:t>
              </a:r>
            </a:p>
            <a:p>
              <a:r>
                <a:rPr lang="en-US" sz="2100" dirty="0" smtClean="0"/>
                <a:t>BIRA-IASB and IRCEL-CELINE partnership </a:t>
              </a:r>
            </a:p>
            <a:p>
              <a:r>
                <a:rPr lang="en-US" sz="2100" dirty="0" smtClean="0"/>
                <a:t>Focus: NO</a:t>
              </a:r>
              <a:r>
                <a:rPr lang="en-US" sz="2100" baseline="-25000" dirty="0" smtClean="0"/>
                <a:t>2</a:t>
              </a:r>
              <a:r>
                <a:rPr lang="en-US" sz="2100" dirty="0" smtClean="0"/>
                <a:t> over Belgium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4164"/>
          <a:stretch/>
        </p:blipFill>
        <p:spPr>
          <a:xfrm>
            <a:off x="7118752" y="3384847"/>
            <a:ext cx="6830008" cy="432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8" r="4359"/>
          <a:stretch/>
        </p:blipFill>
        <p:spPr>
          <a:xfrm>
            <a:off x="17648447" y="3469832"/>
            <a:ext cx="6555161" cy="432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8718925" y="2917092"/>
            <a:ext cx="459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1200" dirty="0">
                <a:solidFill>
                  <a:srgbClr val="0070C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Summer 2020</a:t>
            </a:r>
            <a:endParaRPr lang="nl-BE" sz="3200" kern="1200" dirty="0">
              <a:solidFill>
                <a:srgbClr val="0070C0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21016424" y="4769944"/>
            <a:ext cx="1059805" cy="878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0870511" y="5056870"/>
            <a:ext cx="1205718" cy="10472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20588114" y="5382392"/>
            <a:ext cx="1351160" cy="11409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2076229" y="5297946"/>
            <a:ext cx="168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Airport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076229" y="5825754"/>
            <a:ext cx="168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Ring road</a:t>
            </a:r>
            <a:endParaRPr lang="nl-BE" sz="2400" b="1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847630" y="6290241"/>
            <a:ext cx="272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Brussels center</a:t>
            </a:r>
            <a:endParaRPr lang="nl-BE" sz="2400" b="1" dirty="0">
              <a:solidFill>
                <a:srgbClr val="002060"/>
              </a:solidFill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7118751" y="2604350"/>
            <a:ext cx="11600173" cy="605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0C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Gain from downscaling (native S5P pixel size to 1x1km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nl-BE" dirty="0"/>
          </a:p>
        </p:txBody>
      </p:sp>
      <p:sp>
        <p:nvSpPr>
          <p:cNvPr id="44" name="TextBox 43"/>
          <p:cNvSpPr txBox="1"/>
          <p:nvPr/>
        </p:nvSpPr>
        <p:spPr>
          <a:xfrm>
            <a:off x="17877453" y="7518558"/>
            <a:ext cx="6180099" cy="31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© 2020 </a:t>
            </a:r>
            <a:r>
              <a:rPr lang="nl-BE" sz="1400" dirty="0" err="1"/>
              <a:t>Contains</a:t>
            </a:r>
            <a:r>
              <a:rPr lang="nl-BE" sz="1400" dirty="0"/>
              <a:t> </a:t>
            </a:r>
            <a:r>
              <a:rPr lang="nl-BE" sz="1400" dirty="0" err="1"/>
              <a:t>modified</a:t>
            </a:r>
            <a:r>
              <a:rPr lang="nl-BE" sz="1400" dirty="0"/>
              <a:t> Copernicus data </a:t>
            </a:r>
            <a:r>
              <a:rPr lang="nl-BE" sz="1400" dirty="0" err="1"/>
              <a:t>processed</a:t>
            </a:r>
            <a:r>
              <a:rPr lang="nl-BE" sz="1400" dirty="0"/>
              <a:t> at BIRA-IASB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62769" y="7429849"/>
            <a:ext cx="6180099" cy="31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© 2020 </a:t>
            </a:r>
            <a:r>
              <a:rPr lang="nl-BE" sz="1400" dirty="0" err="1"/>
              <a:t>Contains</a:t>
            </a:r>
            <a:r>
              <a:rPr lang="nl-BE" sz="1400" dirty="0"/>
              <a:t> </a:t>
            </a:r>
            <a:r>
              <a:rPr lang="nl-BE" sz="1400" dirty="0" err="1"/>
              <a:t>modified</a:t>
            </a:r>
            <a:r>
              <a:rPr lang="nl-BE" sz="1400" dirty="0"/>
              <a:t> Copernicus data </a:t>
            </a:r>
            <a:r>
              <a:rPr lang="nl-BE" sz="1400" dirty="0" err="1"/>
              <a:t>processed</a:t>
            </a:r>
            <a:r>
              <a:rPr lang="nl-BE" sz="1400" dirty="0"/>
              <a:t> at BIRA-IASB</a:t>
            </a:r>
          </a:p>
        </p:txBody>
      </p:sp>
      <p:sp>
        <p:nvSpPr>
          <p:cNvPr id="76" name="Right Arrow 75"/>
          <p:cNvSpPr/>
          <p:nvPr/>
        </p:nvSpPr>
        <p:spPr>
          <a:xfrm>
            <a:off x="6120882" y="5056870"/>
            <a:ext cx="823573" cy="487977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7" name="Right Arrow 76"/>
          <p:cNvSpPr/>
          <p:nvPr/>
        </p:nvSpPr>
        <p:spPr>
          <a:xfrm rot="1680258">
            <a:off x="5891188" y="7721306"/>
            <a:ext cx="1976498" cy="587684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944455" y="8228247"/>
            <a:ext cx="12569392" cy="4392000"/>
          </a:xfrm>
          <a:prstGeom prst="rect">
            <a:avLst/>
          </a:prstGeom>
          <a:solidFill>
            <a:srgbClr val="FFFFFF">
              <a:alpha val="37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9" name="Picture 7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"/>
          <a:stretch/>
        </p:blipFill>
        <p:spPr>
          <a:xfrm>
            <a:off x="13122933" y="8667350"/>
            <a:ext cx="6174259" cy="3462446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"/>
          <a:stretch/>
        </p:blipFill>
        <p:spPr>
          <a:xfrm>
            <a:off x="7118752" y="8667350"/>
            <a:ext cx="6174259" cy="3462446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9274405" y="8267240"/>
            <a:ext cx="169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Antwerp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278586" y="8294189"/>
            <a:ext cx="169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Ghent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16034" y="12189360"/>
            <a:ext cx="1238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Both are cities with “Low emission zones” in their </a:t>
            </a:r>
            <a:r>
              <a:rPr lang="en-US" sz="2400" b="1" dirty="0" err="1" smtClean="0">
                <a:solidFill>
                  <a:srgbClr val="002060"/>
                </a:solidFill>
              </a:rPr>
              <a:t>centres</a:t>
            </a:r>
            <a:r>
              <a:rPr lang="en-US" sz="2400" b="1" dirty="0" smtClean="0">
                <a:solidFill>
                  <a:srgbClr val="002060"/>
                </a:solidFill>
              </a:rPr>
              <a:t> but </a:t>
            </a:r>
            <a:r>
              <a:rPr lang="en-US" sz="2400" b="1" dirty="0" err="1" smtClean="0">
                <a:solidFill>
                  <a:srgbClr val="002060"/>
                </a:solidFill>
              </a:rPr>
              <a:t>harbours</a:t>
            </a:r>
            <a:r>
              <a:rPr lang="en-US" sz="2400" b="1" dirty="0" smtClean="0">
                <a:solidFill>
                  <a:srgbClr val="002060"/>
                </a:solidFill>
              </a:rPr>
              <a:t> to their North.</a:t>
            </a:r>
            <a:endParaRPr lang="nl-BE" sz="2400" b="1" dirty="0">
              <a:solidFill>
                <a:srgbClr val="00206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10070814" y="10689276"/>
            <a:ext cx="407773" cy="40777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Oval 84"/>
          <p:cNvSpPr/>
          <p:nvPr/>
        </p:nvSpPr>
        <p:spPr>
          <a:xfrm>
            <a:off x="15887328" y="10689276"/>
            <a:ext cx="407773" cy="40777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6" name="Straight Arrow Connector 85"/>
          <p:cNvCxnSpPr/>
          <p:nvPr/>
        </p:nvCxnSpPr>
        <p:spPr>
          <a:xfrm flipH="1" flipV="1">
            <a:off x="10478587" y="11097049"/>
            <a:ext cx="778707" cy="112149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1932368" y="10985839"/>
            <a:ext cx="3803574" cy="123270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9378835" y="9861372"/>
            <a:ext cx="827046" cy="889686"/>
          </a:xfrm>
          <a:prstGeom prst="ellipse">
            <a:avLst/>
          </a:prstGeom>
          <a:noFill/>
          <a:ln w="31750">
            <a:solidFill>
              <a:srgbClr val="F23A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Oval 88"/>
          <p:cNvSpPr/>
          <p:nvPr/>
        </p:nvSpPr>
        <p:spPr>
          <a:xfrm>
            <a:off x="15887328" y="9090063"/>
            <a:ext cx="1039171" cy="1315007"/>
          </a:xfrm>
          <a:prstGeom prst="ellipse">
            <a:avLst/>
          </a:prstGeom>
          <a:noFill/>
          <a:ln w="31750">
            <a:solidFill>
              <a:srgbClr val="F23A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10225169" y="10405071"/>
            <a:ext cx="5510773" cy="1813470"/>
          </a:xfrm>
          <a:prstGeom prst="straightConnector1">
            <a:avLst/>
          </a:prstGeom>
          <a:ln w="22225">
            <a:solidFill>
              <a:srgbClr val="F23A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16190775" y="10405070"/>
            <a:ext cx="300509" cy="1813472"/>
          </a:xfrm>
          <a:prstGeom prst="straightConnector1">
            <a:avLst/>
          </a:prstGeom>
          <a:ln w="22225">
            <a:solidFill>
              <a:srgbClr val="F23A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9767266" y="8228247"/>
            <a:ext cx="4619804" cy="4093426"/>
          </a:xfrm>
          <a:prstGeom prst="rect">
            <a:avLst/>
          </a:prstGeom>
          <a:solidFill>
            <a:srgbClr val="FFFFFF">
              <a:alpha val="36863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sz="3200" kern="1200" dirty="0">
                <a:solidFill>
                  <a:srgbClr val="0070C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Ongoing work</a:t>
            </a:r>
            <a:r>
              <a:rPr lang="en-US" sz="3200" kern="12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:</a:t>
            </a:r>
            <a:endParaRPr lang="en-US" sz="3200" kern="1200" dirty="0">
              <a:solidFill>
                <a:srgbClr val="0070C0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1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Compilation of catalogue for various </a:t>
            </a:r>
            <a:r>
              <a:rPr lang="en-US" sz="2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aggregation </a:t>
            </a:r>
            <a:r>
              <a:rPr lang="en-US" sz="21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1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production</a:t>
            </a:r>
            <a:endParaRPr lang="en-US" sz="2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to </a:t>
            </a:r>
            <a:r>
              <a:rPr lang="en-US" sz="21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 measurements and </a:t>
            </a:r>
            <a:r>
              <a:rPr lang="en-US" sz="2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models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developments </a:t>
            </a:r>
            <a:r>
              <a:rPr lang="en-US" sz="21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(preparation for Sentinel-4)</a:t>
            </a:r>
            <a:endParaRPr lang="en-US" sz="2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</a:t>
            </a:r>
            <a:r>
              <a:rPr lang="en-US" sz="21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9274" y="23063"/>
            <a:ext cx="2466779" cy="22003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06457" y="13177157"/>
            <a:ext cx="2341984" cy="502331"/>
          </a:xfrm>
          <a:prstGeom prst="rect">
            <a:avLst/>
          </a:prstGeom>
          <a:solidFill>
            <a:srgbClr val="B8B8B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197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11512</TotalTime>
  <Words>277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Helvetica</vt:lpstr>
      <vt:lpstr>Verdana</vt:lpstr>
      <vt:lpstr>Office Theme</vt:lpstr>
      <vt:lpstr>Tailoring Atmospheric Data from the Sentinel-4/5(p) Constellation  in Support of Belgian Air Quality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Data Analysis Facility  AR1 Status and E2 Outlook</dc:title>
  <dc:creator>Arno Keppens</dc:creator>
  <cp:lastModifiedBy>Tijl Verhoelst</cp:lastModifiedBy>
  <cp:revision>610</cp:revision>
  <cp:lastPrinted>2019-01-09T15:04:23Z</cp:lastPrinted>
  <dcterms:modified xsi:type="dcterms:W3CDTF">2021-11-18T18:47:38Z</dcterms:modified>
</cp:coreProperties>
</file>