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4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11095" y="-68366"/>
            <a:ext cx="12303019" cy="6927892"/>
            <a:chOff x="-840" y="0"/>
            <a:chExt cx="12193604" cy="6858000"/>
          </a:xfrm>
        </p:grpSpPr>
        <p:grpSp>
          <p:nvGrpSpPr>
            <p:cNvPr id="7" name="Group 6"/>
            <p:cNvGrpSpPr/>
            <p:nvPr/>
          </p:nvGrpSpPr>
          <p:grpSpPr>
            <a:xfrm>
              <a:off x="-840" y="0"/>
              <a:ext cx="12192840" cy="6858000"/>
              <a:chOff x="-840" y="0"/>
              <a:chExt cx="12192840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40" y="0"/>
                <a:ext cx="12192840" cy="6858000"/>
              </a:xfrm>
              <a:prstGeom prst="rect">
                <a:avLst/>
              </a:prstGeom>
              <a:effectLst>
                <a:reflection endPos="0" dist="50800" dir="5400000" sy="-100000" algn="bl" rotWithShape="0"/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1804" y="2294452"/>
                <a:ext cx="3202687" cy="562973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23" y="3478"/>
              <a:ext cx="1761641" cy="95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45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-107996"/>
            <a:ext cx="12306300" cy="6965996"/>
            <a:chOff x="-150654" y="-367151"/>
            <a:chExt cx="12354222" cy="724420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654" y="-254842"/>
              <a:ext cx="12250189" cy="713189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049" y="-367151"/>
              <a:ext cx="1734519" cy="96588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85800" y="5966734"/>
            <a:ext cx="4248000" cy="16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10800" bIns="0" rtlCol="0">
            <a:spAutoFit/>
          </a:bodyPr>
          <a:lstStyle/>
          <a:p>
            <a:r>
              <a:rPr lang="en-GB" sz="1000" b="1" dirty="0" smtClean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sym typeface="Wingdings" panose="05000000000000000000" pitchFamily="2" charset="2"/>
              </a:rPr>
              <a:t> ATMOS 2021 - ESA ATMOSPHERIC SCIENCE CONFERENCE</a:t>
            </a:r>
            <a:endParaRPr lang="en-GB" sz="1000" b="1" dirty="0">
              <a:solidFill>
                <a:schemeClr val="accent1">
                  <a:lumMod val="75000"/>
                </a:schemeClr>
              </a:solidFill>
              <a:latin typeface="Helvetica" pitchFamily="34" charset="0"/>
            </a:endParaRP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0756C-33DC-45D1-8CE9-A603DFA7D1E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FE10E-A1C0-4FD9-B2B3-2739E751F516}" type="datetimeFigureOut">
              <a:rPr lang="en-GB" smtClean="0"/>
              <a:pPr/>
              <a:t>16/11/2021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28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728"/>
            <a:ext cx="12204000" cy="10112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800" y="5966734"/>
            <a:ext cx="4248000" cy="16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10800" bIns="0" rtlCol="0">
            <a:spAutoFit/>
          </a:bodyPr>
          <a:lstStyle/>
          <a:p>
            <a:r>
              <a:rPr lang="en-GB" sz="1000" b="1" dirty="0" smtClean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sym typeface="Wingdings" panose="05000000000000000000" pitchFamily="2" charset="2"/>
              </a:rPr>
              <a:t> ATMOS 2021 - ESA ATMOSPHERIC SCIENCE CONFERENCE</a:t>
            </a:r>
            <a:endParaRPr lang="en-GB" sz="1000" b="1" dirty="0">
              <a:solidFill>
                <a:schemeClr val="accent1">
                  <a:lumMod val="75000"/>
                </a:schemeClr>
              </a:solidFill>
              <a:latin typeface="Helvetic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FE10E-A1C0-4FD9-B2B3-2739E751F516}" type="datetimeFigureOut">
              <a:rPr lang="en-GB" smtClean="0"/>
              <a:pPr/>
              <a:t>16/11/2021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0756C-33DC-45D1-8CE9-A603DFA7D1E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FE10E-A1C0-4FD9-B2B3-2739E751F516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0756C-33DC-45D1-8CE9-A603DFA7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79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5" r:id="rId2"/>
    <p:sldLayoutId id="214748365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tmos.eoc.dlr.de/so2-lh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xmlns="" id="{8265F6E0-D659-2A48-A5FB-6EE185BF25D0}"/>
              </a:ext>
            </a:extLst>
          </p:cNvPr>
          <p:cNvSpPr txBox="1">
            <a:spLocks/>
          </p:cNvSpPr>
          <p:nvPr/>
        </p:nvSpPr>
        <p:spPr>
          <a:xfrm>
            <a:off x="218798" y="3661900"/>
            <a:ext cx="11741010" cy="563779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GB" dirty="0"/>
              <a:t>Volcanic SO</a:t>
            </a:r>
            <a:r>
              <a:rPr lang="en-GB" baseline="-25000" dirty="0"/>
              <a:t>2</a:t>
            </a:r>
            <a:r>
              <a:rPr lang="en-GB" dirty="0"/>
              <a:t> Layer Height from UV/Vis sensors; inter-comparisons and validation. </a:t>
            </a:r>
            <a:endParaRPr lang="el-GR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C0A3375C-AD7C-0F4A-9A24-880CB1348DB9}"/>
              </a:ext>
            </a:extLst>
          </p:cNvPr>
          <p:cNvSpPr txBox="1">
            <a:spLocks/>
          </p:cNvSpPr>
          <p:nvPr/>
        </p:nvSpPr>
        <p:spPr bwMode="auto">
          <a:xfrm>
            <a:off x="9365005" y="5091757"/>
            <a:ext cx="2594803" cy="131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342900" indent="-34290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20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Verdana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MariLiza</a:t>
            </a:r>
            <a:r>
              <a:rPr kumimoji="0" lang="en-GB" sz="1200" b="0" i="0" u="none" strike="noStrike" kern="0" cap="none" spc="0" normalizeH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kumimoji="0" lang="en-GB" sz="1200" b="0" i="0" u="none" strike="noStrike" kern="0" cap="none" spc="0" normalizeH="0" noProof="0" dirty="0" err="1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Koukouli</a:t>
            </a:r>
            <a:endParaRPr kumimoji="0" lang="en-GB" sz="1200" b="0" i="0" u="none" strike="noStrike" kern="0" cap="none" spc="0" normalizeH="0" noProof="0" dirty="0" smtClean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Verdana" charset="0"/>
              <a:buNone/>
              <a:tabLst/>
              <a:defRPr/>
            </a:pPr>
            <a:r>
              <a:rPr lang="en-GB" kern="0" baseline="0" dirty="0" smtClean="0">
                <a:solidFill>
                  <a:srgbClr val="FEFFFF"/>
                </a:solidFill>
              </a:rPr>
              <a:t>Thessaloniki, Greece </a:t>
            </a:r>
          </a:p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Verdana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25/11/2021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2718" y="4514372"/>
            <a:ext cx="1016805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GB" sz="2400" b="1" dirty="0" err="1">
                <a:solidFill>
                  <a:schemeClr val="bg1"/>
                </a:solidFill>
              </a:rPr>
              <a:t>Koukouli</a:t>
            </a:r>
            <a:r>
              <a:rPr lang="en-GB" sz="2400" b="1" dirty="0">
                <a:solidFill>
                  <a:schemeClr val="bg1"/>
                </a:solidFill>
              </a:rPr>
              <a:t>, M.E.</a:t>
            </a:r>
            <a:r>
              <a:rPr lang="en-GB" sz="2400" b="1" baseline="30000" dirty="0">
                <a:solidFill>
                  <a:schemeClr val="bg1"/>
                </a:solidFill>
              </a:rPr>
              <a:t>1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  <a:r>
              <a:rPr lang="en-GB" sz="2400" b="1" dirty="0" err="1">
                <a:solidFill>
                  <a:schemeClr val="bg1"/>
                </a:solidFill>
              </a:rPr>
              <a:t>Michailidis</a:t>
            </a:r>
            <a:r>
              <a:rPr lang="en-GB" sz="2400" b="1" dirty="0">
                <a:solidFill>
                  <a:schemeClr val="bg1"/>
                </a:solidFill>
              </a:rPr>
              <a:t>, K.</a:t>
            </a:r>
            <a:r>
              <a:rPr lang="en-GB" sz="2400" b="1" baseline="30000" dirty="0">
                <a:solidFill>
                  <a:schemeClr val="bg1"/>
                </a:solidFill>
              </a:rPr>
              <a:t>1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  <a:r>
              <a:rPr lang="en-GB" sz="2400" b="1" dirty="0" err="1">
                <a:solidFill>
                  <a:schemeClr val="bg1"/>
                </a:solidFill>
              </a:rPr>
              <a:t>Hedelt</a:t>
            </a:r>
            <a:r>
              <a:rPr lang="en-GB" sz="2400" b="1" dirty="0">
                <a:solidFill>
                  <a:schemeClr val="bg1"/>
                </a:solidFill>
              </a:rPr>
              <a:t>, P.</a:t>
            </a:r>
            <a:r>
              <a:rPr lang="en-GB" sz="2400" b="1" baseline="30000" dirty="0">
                <a:solidFill>
                  <a:schemeClr val="bg1"/>
                </a:solidFill>
              </a:rPr>
              <a:t> 2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  <a:r>
              <a:rPr lang="en-GB" sz="2400" b="1" dirty="0" err="1">
                <a:solidFill>
                  <a:schemeClr val="bg1"/>
                </a:solidFill>
              </a:rPr>
              <a:t>Fedkin</a:t>
            </a:r>
            <a:r>
              <a:rPr lang="en-GB" sz="2400" b="1" dirty="0">
                <a:solidFill>
                  <a:schemeClr val="bg1"/>
                </a:solidFill>
              </a:rPr>
              <a:t>, N</a:t>
            </a:r>
            <a:r>
              <a:rPr lang="el-GR" sz="2400" b="1" dirty="0">
                <a:solidFill>
                  <a:schemeClr val="bg1"/>
                </a:solidFill>
              </a:rPr>
              <a:t>.</a:t>
            </a:r>
            <a:r>
              <a:rPr lang="el-GR" sz="2400" b="1" baseline="30000" dirty="0">
                <a:solidFill>
                  <a:schemeClr val="bg1"/>
                </a:solidFill>
              </a:rPr>
              <a:t>3</a:t>
            </a:r>
            <a:r>
              <a:rPr lang="en-GB" sz="2400" b="1" dirty="0">
                <a:solidFill>
                  <a:schemeClr val="bg1"/>
                </a:solidFill>
              </a:rPr>
              <a:t>, Clarisse, </a:t>
            </a:r>
            <a:r>
              <a:rPr lang="en-GB" sz="2400" b="1" dirty="0" smtClean="0">
                <a:solidFill>
                  <a:schemeClr val="bg1"/>
                </a:solidFill>
              </a:rPr>
              <a:t>L.</a:t>
            </a:r>
            <a:r>
              <a:rPr lang="el-GR" sz="2400" b="1" baseline="30000" dirty="0" smtClean="0">
                <a:solidFill>
                  <a:schemeClr val="bg1"/>
                </a:solidFill>
              </a:rPr>
              <a:t>4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  <a:r>
              <a:rPr lang="en-GB" sz="2400" b="1" dirty="0" err="1">
                <a:solidFill>
                  <a:schemeClr val="bg1"/>
                </a:solidFill>
              </a:rPr>
              <a:t>Balis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  <a:r>
              <a:rPr lang="en-GB" sz="2400" b="1" dirty="0" smtClean="0">
                <a:solidFill>
                  <a:schemeClr val="bg1"/>
                </a:solidFill>
              </a:rPr>
              <a:t>D.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2400" b="1" dirty="0">
                <a:solidFill>
                  <a:schemeClr val="bg1"/>
                </a:solidFill>
              </a:rPr>
              <a:t>, Li, C</a:t>
            </a:r>
            <a:r>
              <a:rPr lang="el-GR" sz="2400" b="1" dirty="0">
                <a:solidFill>
                  <a:schemeClr val="bg1"/>
                </a:solidFill>
              </a:rPr>
              <a:t>.</a:t>
            </a:r>
            <a:r>
              <a:rPr lang="el-GR" sz="2400" b="1" baseline="30000" dirty="0">
                <a:solidFill>
                  <a:schemeClr val="bg1"/>
                </a:solidFill>
              </a:rPr>
              <a:t>5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  <a:r>
              <a:rPr lang="en-GB" sz="2400" b="1" dirty="0" err="1">
                <a:solidFill>
                  <a:schemeClr val="bg1"/>
                </a:solidFill>
              </a:rPr>
              <a:t>Krotkov</a:t>
            </a:r>
            <a:r>
              <a:rPr lang="en-GB" sz="2400" b="1" dirty="0">
                <a:solidFill>
                  <a:schemeClr val="bg1"/>
                </a:solidFill>
              </a:rPr>
              <a:t>, N.</a:t>
            </a:r>
            <a:r>
              <a:rPr lang="el-GR" sz="2400" b="1" baseline="30000" dirty="0">
                <a:solidFill>
                  <a:schemeClr val="bg1"/>
                </a:solidFill>
              </a:rPr>
              <a:t> 5</a:t>
            </a:r>
            <a:r>
              <a:rPr lang="en-GB" sz="2400" b="1" dirty="0">
                <a:solidFill>
                  <a:schemeClr val="bg1"/>
                </a:solidFill>
              </a:rPr>
              <a:t> and Loyola, </a:t>
            </a:r>
            <a:r>
              <a:rPr lang="en-GB" sz="2400" b="1" dirty="0" smtClean="0">
                <a:solidFill>
                  <a:schemeClr val="bg1"/>
                </a:solidFill>
              </a:rPr>
              <a:t>D.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2</a:t>
            </a:r>
          </a:p>
          <a:p>
            <a:pPr algn="ctr" hangingPunct="0"/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l-GR" sz="1400" b="1" dirty="0">
              <a:solidFill>
                <a:schemeClr val="bg1"/>
              </a:solidFill>
            </a:endParaRPr>
          </a:p>
          <a:p>
            <a:pPr algn="ctr" hangingPunct="0"/>
            <a:r>
              <a:rPr lang="en-GB" sz="1100" dirty="0">
                <a:solidFill>
                  <a:schemeClr val="bg1"/>
                </a:solidFill>
              </a:rPr>
              <a:t>1 Laboratory of Atmospheric Physics, Aristotle University of Thessaloniki, Greece. </a:t>
            </a:r>
            <a:endParaRPr lang="el-GR" sz="1100" dirty="0">
              <a:solidFill>
                <a:schemeClr val="bg1"/>
              </a:solidFill>
            </a:endParaRPr>
          </a:p>
          <a:p>
            <a:pPr algn="ctr" hangingPunct="0"/>
            <a:r>
              <a:rPr lang="en-GB" sz="1100" dirty="0">
                <a:solidFill>
                  <a:schemeClr val="bg1"/>
                </a:solidFill>
              </a:rPr>
              <a:t>2 German Aerospace </a:t>
            </a:r>
            <a:r>
              <a:rPr lang="en-GB" sz="1100" dirty="0" err="1">
                <a:solidFill>
                  <a:schemeClr val="bg1"/>
                </a:solidFill>
              </a:rPr>
              <a:t>Center</a:t>
            </a:r>
            <a:r>
              <a:rPr lang="en-GB" sz="1100" dirty="0">
                <a:solidFill>
                  <a:schemeClr val="bg1"/>
                </a:solidFill>
              </a:rPr>
              <a:t> (DLR), Remote Sensing Technology Institute, </a:t>
            </a:r>
            <a:r>
              <a:rPr lang="en-GB" sz="1100" dirty="0" err="1">
                <a:solidFill>
                  <a:schemeClr val="bg1"/>
                </a:solidFill>
              </a:rPr>
              <a:t>Oberpfaffenhofen</a:t>
            </a:r>
            <a:r>
              <a:rPr lang="en-GB" sz="1100" dirty="0">
                <a:solidFill>
                  <a:schemeClr val="bg1"/>
                </a:solidFill>
              </a:rPr>
              <a:t>, Germany</a:t>
            </a:r>
            <a:endParaRPr lang="el-GR" sz="1100" dirty="0">
              <a:solidFill>
                <a:schemeClr val="bg1"/>
              </a:solidFill>
            </a:endParaRPr>
          </a:p>
          <a:p>
            <a:pPr algn="ctr" hangingPunct="0"/>
            <a:r>
              <a:rPr lang="en-GB" sz="1100" dirty="0">
                <a:solidFill>
                  <a:schemeClr val="bg1"/>
                </a:solidFill>
              </a:rPr>
              <a:t>3 Department of Atmospheric and Oceanic Science, University of Maryland, College Park, MD, USA </a:t>
            </a:r>
            <a:endParaRPr lang="el-GR" sz="1100" dirty="0">
              <a:solidFill>
                <a:schemeClr val="bg1"/>
              </a:solidFill>
            </a:endParaRPr>
          </a:p>
          <a:p>
            <a:pPr algn="ctr" hangingPunct="0"/>
            <a:r>
              <a:rPr lang="en-GB" sz="1100" dirty="0">
                <a:solidFill>
                  <a:schemeClr val="bg1"/>
                </a:solidFill>
              </a:rPr>
              <a:t>4 </a:t>
            </a:r>
            <a:r>
              <a:rPr lang="en-GB" sz="1100" dirty="0" err="1">
                <a:solidFill>
                  <a:schemeClr val="bg1"/>
                </a:solidFill>
              </a:rPr>
              <a:t>Spectroscopie</a:t>
            </a:r>
            <a:r>
              <a:rPr lang="en-GB" sz="1100" dirty="0">
                <a:solidFill>
                  <a:schemeClr val="bg1"/>
                </a:solidFill>
              </a:rPr>
              <a:t> de </a:t>
            </a:r>
            <a:r>
              <a:rPr lang="en-GB" sz="1100" dirty="0" err="1">
                <a:solidFill>
                  <a:schemeClr val="bg1"/>
                </a:solidFill>
              </a:rPr>
              <a:t>l'atmosphère</a:t>
            </a:r>
            <a:r>
              <a:rPr lang="en-GB" sz="1100" dirty="0">
                <a:solidFill>
                  <a:schemeClr val="bg1"/>
                </a:solidFill>
              </a:rPr>
              <a:t>, Service de </a:t>
            </a:r>
            <a:r>
              <a:rPr lang="en-GB" sz="1100" dirty="0" err="1">
                <a:solidFill>
                  <a:schemeClr val="bg1"/>
                </a:solidFill>
              </a:rPr>
              <a:t>Chimie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Quantique</a:t>
            </a:r>
            <a:r>
              <a:rPr lang="en-GB" sz="1100" dirty="0">
                <a:solidFill>
                  <a:schemeClr val="bg1"/>
                </a:solidFill>
              </a:rPr>
              <a:t> et </a:t>
            </a:r>
            <a:r>
              <a:rPr lang="en-GB" sz="1100" dirty="0" err="1">
                <a:solidFill>
                  <a:schemeClr val="bg1"/>
                </a:solidFill>
              </a:rPr>
              <a:t>Photophysique</a:t>
            </a:r>
            <a:r>
              <a:rPr lang="en-GB" sz="1100" dirty="0">
                <a:solidFill>
                  <a:schemeClr val="bg1"/>
                </a:solidFill>
              </a:rPr>
              <a:t>, </a:t>
            </a:r>
            <a:r>
              <a:rPr lang="en-GB" sz="1100" dirty="0" err="1">
                <a:solidFill>
                  <a:schemeClr val="bg1"/>
                </a:solidFill>
              </a:rPr>
              <a:t>Université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Libre</a:t>
            </a:r>
            <a:r>
              <a:rPr lang="en-GB" sz="1100" dirty="0">
                <a:solidFill>
                  <a:schemeClr val="bg1"/>
                </a:solidFill>
              </a:rPr>
              <a:t> de </a:t>
            </a:r>
            <a:r>
              <a:rPr lang="en-GB" sz="1100" dirty="0" err="1">
                <a:solidFill>
                  <a:schemeClr val="bg1"/>
                </a:solidFill>
              </a:rPr>
              <a:t>Bruxelles</a:t>
            </a:r>
            <a:r>
              <a:rPr lang="en-GB" sz="1100" dirty="0">
                <a:solidFill>
                  <a:schemeClr val="bg1"/>
                </a:solidFill>
              </a:rPr>
              <a:t> (ULB), Brussels, Belgium </a:t>
            </a:r>
            <a:endParaRPr lang="el-GR" sz="1100" dirty="0">
              <a:solidFill>
                <a:schemeClr val="bg1"/>
              </a:solidFill>
            </a:endParaRPr>
          </a:p>
          <a:p>
            <a:pPr algn="ctr" hangingPunct="0"/>
            <a:r>
              <a:rPr lang="en-GB" sz="1100" dirty="0">
                <a:solidFill>
                  <a:schemeClr val="bg1"/>
                </a:solidFill>
              </a:rPr>
              <a:t>5</a:t>
            </a:r>
            <a:r>
              <a:rPr lang="el-GR" sz="1100" dirty="0">
                <a:solidFill>
                  <a:schemeClr val="bg1"/>
                </a:solidFill>
              </a:rPr>
              <a:t> </a:t>
            </a:r>
            <a:r>
              <a:rPr lang="en-GB" sz="1100" dirty="0">
                <a:solidFill>
                  <a:schemeClr val="bg1"/>
                </a:solidFill>
              </a:rPr>
              <a:t>NASA Goddard Space Flight </a:t>
            </a:r>
            <a:r>
              <a:rPr lang="en-GB" sz="1100" dirty="0" err="1">
                <a:solidFill>
                  <a:schemeClr val="bg1"/>
                </a:solidFill>
              </a:rPr>
              <a:t>Center</a:t>
            </a:r>
            <a:r>
              <a:rPr lang="en-GB" sz="1100" dirty="0">
                <a:solidFill>
                  <a:schemeClr val="bg1"/>
                </a:solidFill>
              </a:rPr>
              <a:t>, Greenbelt, MD 20771, USA</a:t>
            </a:r>
            <a:endParaRPr lang="el-GR" sz="11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48128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253" y="372979"/>
            <a:ext cx="276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Submitted to ACP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8" y="1544477"/>
            <a:ext cx="7939088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132926" y="65789"/>
            <a:ext cx="874776" cy="874776"/>
          </a:xfrm>
          <a:prstGeom prst="rect">
            <a:avLst/>
          </a:prstGeom>
          <a:ln>
            <a:noFill/>
          </a:ln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422989" y="702448"/>
            <a:ext cx="1647998" cy="428106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28770" y="46814"/>
            <a:ext cx="901975" cy="901975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Λογότυπο ΑΠΘ – ΑΡΙΣΤΟΤΕΛΕΙΟ ΠΑΝΕΠΙΣΤΗΜΙΟ ΘΕΣΣΑΛΟΝΙΚΗ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82" y="40310"/>
            <a:ext cx="955556" cy="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DLR Logo.sv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96" y="8999"/>
            <a:ext cx="1166813" cy="97536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solidFill>
              <a:srgbClr val="FFFFFF">
                <a:alpha val="18039"/>
              </a:srgbClr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28770" y="6237964"/>
            <a:ext cx="11942217" cy="461665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Sentinel-5p </a:t>
            </a:r>
            <a:r>
              <a:rPr lang="en-US" sz="2400" b="1" dirty="0">
                <a:solidFill>
                  <a:schemeClr val="bg1"/>
                </a:solidFill>
              </a:rPr>
              <a:t>Innovation - SO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Layer Height Project | </a:t>
            </a:r>
            <a:r>
              <a:rPr lang="en-GB" sz="2400" dirty="0">
                <a:solidFill>
                  <a:schemeClr val="bg1"/>
                </a:solidFill>
              </a:rPr>
              <a:t>https://atmos.eoc.dlr.de/so2-lh/ 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4153" y="1256094"/>
            <a:ext cx="41039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i="1" dirty="0" smtClean="0"/>
              <a:t>The Full-Physics </a:t>
            </a:r>
            <a:r>
              <a:rPr lang="en-GB" sz="2200" i="1" dirty="0"/>
              <a:t>Inverse Learning </a:t>
            </a:r>
            <a:r>
              <a:rPr lang="en-GB" sz="2200" i="1" dirty="0" smtClean="0"/>
              <a:t>Machine algorithm</a:t>
            </a:r>
            <a:r>
              <a:rPr lang="en-GB" sz="2200" dirty="0" smtClean="0"/>
              <a:t> </a:t>
            </a:r>
            <a:r>
              <a:rPr lang="en-GB" sz="2200" dirty="0" smtClean="0"/>
              <a:t>The performs </a:t>
            </a:r>
            <a:r>
              <a:rPr lang="en-GB" sz="2200" dirty="0"/>
              <a:t>an extremely fast</a:t>
            </a:r>
            <a:r>
              <a:rPr lang="en-GB" sz="2200" b="1" dirty="0"/>
              <a:t>, ~3ms per S5P/TROPOMI pixel</a:t>
            </a:r>
            <a:r>
              <a:rPr lang="en-GB" sz="2200" dirty="0"/>
              <a:t>, yet </a:t>
            </a:r>
            <a:r>
              <a:rPr lang="en-GB" sz="2200" b="1" dirty="0" smtClean="0"/>
              <a:t>accurate (&lt;2km) SO</a:t>
            </a:r>
            <a:r>
              <a:rPr lang="en-GB" sz="2200" b="1" baseline="-25000" dirty="0" smtClean="0"/>
              <a:t>2</a:t>
            </a:r>
            <a:r>
              <a:rPr lang="en-GB" sz="2200" b="1" dirty="0" smtClean="0"/>
              <a:t> layer height [LH]</a:t>
            </a:r>
            <a:r>
              <a:rPr lang="en-GB" sz="2200" dirty="0" smtClean="0"/>
              <a:t> </a:t>
            </a:r>
            <a:r>
              <a:rPr lang="en-GB" sz="2200" dirty="0" smtClean="0"/>
              <a:t>retrieval. The </a:t>
            </a:r>
            <a:r>
              <a:rPr lang="en-GB" sz="2200" dirty="0"/>
              <a:t>algorithm was optimized and validated in the framework of </a:t>
            </a:r>
            <a:r>
              <a:rPr lang="en-GB" sz="2200" dirty="0" smtClean="0"/>
              <a:t>the </a:t>
            </a:r>
            <a:r>
              <a:rPr lang="en-GB" sz="2200" dirty="0" smtClean="0">
                <a:hlinkClick r:id="rId8"/>
              </a:rPr>
              <a:t>ESA </a:t>
            </a:r>
            <a:r>
              <a:rPr lang="en-GB" sz="2200" dirty="0">
                <a:hlinkClick r:id="rId8"/>
              </a:rPr>
              <a:t>Sentinel-5p Innovations project (S5P+I) </a:t>
            </a:r>
            <a:r>
              <a:rPr lang="en-GB" sz="2200" dirty="0"/>
              <a:t>and is </a:t>
            </a:r>
            <a:r>
              <a:rPr lang="en-GB" sz="2200" dirty="0" smtClean="0"/>
              <a:t>performing S5P SO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 </a:t>
            </a:r>
            <a:r>
              <a:rPr lang="en-GB" sz="2200" dirty="0"/>
              <a:t>LH retrievals in a semi-operational near-real time </a:t>
            </a:r>
            <a:r>
              <a:rPr lang="en-GB" sz="2200" dirty="0" smtClean="0"/>
              <a:t>environment in DLR.</a:t>
            </a:r>
            <a:endParaRPr lang="el-GR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39245" y="1071428"/>
            <a:ext cx="609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See talk by Pascal </a:t>
            </a:r>
            <a:r>
              <a:rPr lang="en-GB" dirty="0" err="1" smtClean="0"/>
              <a:t>Hedelt</a:t>
            </a:r>
            <a:r>
              <a:rPr lang="en-GB" dirty="0" smtClean="0"/>
              <a:t> at </a:t>
            </a:r>
            <a:r>
              <a:rPr lang="en-GB" b="1" dirty="0"/>
              <a:t>1:30pm - </a:t>
            </a:r>
            <a:r>
              <a:rPr lang="en-GB" b="1" dirty="0" smtClean="0"/>
              <a:t>1:45pm on Friday</a:t>
            </a:r>
            <a:endParaRPr lang="el-GR" dirty="0"/>
          </a:p>
        </p:txBody>
      </p:sp>
      <p:pic>
        <p:nvPicPr>
          <p:cNvPr id="17" name="Picture 6" descr="Université Libre de Bruxelles (ULB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15" y="212671"/>
            <a:ext cx="1947672" cy="6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2" y="1131456"/>
            <a:ext cx="4900589" cy="37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73308"/>
              </p:ext>
            </p:extLst>
          </p:nvPr>
        </p:nvGraphicFramePr>
        <p:xfrm>
          <a:off x="85800" y="3825959"/>
          <a:ext cx="6843386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7564"/>
                <a:gridCol w="1344690"/>
                <a:gridCol w="1274658"/>
                <a:gridCol w="1167063"/>
                <a:gridCol w="129941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Mean </a:t>
                      </a:r>
                      <a:r>
                        <a:rPr lang="en-GB" sz="1400" dirty="0" smtClean="0">
                          <a:effectLst/>
                        </a:rPr>
                        <a:t>S5P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Mean IASI </a:t>
                      </a:r>
                      <a:r>
                        <a:rPr lang="en-GB" sz="1400" dirty="0" smtClean="0">
                          <a:effectLst/>
                        </a:rPr>
                        <a:t>ULB/LATMOS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Mean Difference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Collocations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Raikoke,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10.18±2.79km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10.03±0.99km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-0.15±2.83km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14286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Taal</a:t>
                      </a:r>
                      <a:r>
                        <a:rPr lang="en-GB" sz="1400" dirty="0">
                          <a:effectLst/>
                        </a:rPr>
                        <a:t>, 2020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12.13±3.95km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9.51±1.78km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-2.62±3.0km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17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Nishinoshima, 2020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7.73±1.97km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8.0±1.04km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0.27±2.79km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La Soufriere, 2021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14.94±3.87km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15.7±1.16km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0.76±3.69km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168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1" y="875192"/>
            <a:ext cx="5841199" cy="42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800" y="6292516"/>
            <a:ext cx="5101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Check out the e-poster!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30" y="123474"/>
            <a:ext cx="930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cap="all" dirty="0" smtClean="0">
                <a:solidFill>
                  <a:schemeClr val="accent1">
                    <a:lumMod val="50000"/>
                  </a:schemeClr>
                </a:solidFill>
              </a:rPr>
              <a:t>Inter-comparison with the IASI ULB LATMOS SO</a:t>
            </a:r>
            <a:r>
              <a:rPr lang="en-GB" sz="2400" b="1" cap="all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2400" b="1" cap="all" dirty="0" smtClean="0">
                <a:solidFill>
                  <a:schemeClr val="accent1">
                    <a:lumMod val="50000"/>
                  </a:schemeClr>
                </a:solidFill>
              </a:rPr>
              <a:t> Layer height</a:t>
            </a:r>
            <a:endParaRPr lang="el-GR" sz="2400" b="1" cap="al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800" y="6292516"/>
            <a:ext cx="5101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Check out the e-poster!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630" y="123474"/>
            <a:ext cx="925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cap="all" dirty="0" smtClean="0">
                <a:solidFill>
                  <a:schemeClr val="accent1">
                    <a:lumMod val="50000"/>
                  </a:schemeClr>
                </a:solidFill>
              </a:rPr>
              <a:t>Inter-comparison with the CALIOP/CALIPSO ash Layer height</a:t>
            </a:r>
            <a:endParaRPr lang="el-GR" sz="2400" b="1" cap="al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7" y="949314"/>
            <a:ext cx="4835123" cy="446103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641763"/>
              </p:ext>
            </p:extLst>
          </p:nvPr>
        </p:nvGraphicFramePr>
        <p:xfrm>
          <a:off x="85800" y="999025"/>
          <a:ext cx="7157210" cy="4411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93115"/>
                <a:gridCol w="1811164"/>
                <a:gridCol w="1613300"/>
                <a:gridCol w="1559943"/>
                <a:gridCol w="979688"/>
              </a:tblGrid>
              <a:tr h="713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Eruptive day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Mean CALIPSO LH 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Mean S5P Height 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Mean Difference 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22 June 2019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10.84±0.4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9.40±0.75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-1.43±0.56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23 June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12.06±0.28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8.88±0.76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-3.17+0.98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 June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12.33±0.2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11.07±1.24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-1.26±1.40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22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25 June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12.47±0.1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9.41±0.76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-3.05±0.54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57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28 June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13.12±0.92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11.53±1.6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-1.59±2.13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87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29 June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14.06±0.47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10.84±0.7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-3.21±0.99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30 June 2019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13.16±1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8.88±1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-4.28±0.56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3666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August </a:t>
                      </a:r>
                      <a:r>
                        <a:rPr lang="en-GB" sz="1400" dirty="0">
                          <a:effectLst/>
                        </a:rPr>
                        <a:t>2020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6.14±0.12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7.48±0.48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1.34±0.46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  <a:tr h="4163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 April 2021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19.28±0.54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20.35±1.04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1.06±1.44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</a:t>
                      </a:r>
                      <a:endParaRPr lang="el-G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73025" marR="73025" marT="0" marB="0" anchor="ctr"/>
                </a:tc>
              </a:tr>
            </a:tbl>
          </a:graphicData>
        </a:graphic>
      </p:graphicFrame>
      <p:pic>
        <p:nvPicPr>
          <p:cNvPr id="11" name="image1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1013" y="947882"/>
            <a:ext cx="5953125" cy="44624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1197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379</Words>
  <Application>Microsoft Office PowerPoint</Application>
  <PresentationFormat>Widescreen</PresentationFormat>
  <Paragraphs>94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MS PGothic</vt:lpstr>
      <vt:lpstr>Arial</vt:lpstr>
      <vt:lpstr>Calibri</vt:lpstr>
      <vt:lpstr>Calibri Light</vt:lpstr>
      <vt:lpstr>Helvetica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Gasbarra</dc:creator>
  <cp:lastModifiedBy>Χρήστης των Windows</cp:lastModifiedBy>
  <cp:revision>26</cp:revision>
  <dcterms:created xsi:type="dcterms:W3CDTF">2021-11-10T13:54:30Z</dcterms:created>
  <dcterms:modified xsi:type="dcterms:W3CDTF">2021-11-16T09:58:39Z</dcterms:modified>
</cp:coreProperties>
</file>