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5143500" type="screen16x9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6C6"/>
    <a:srgbClr val="000000"/>
    <a:srgbClr val="FF1919"/>
    <a:srgbClr val="9ABEE3"/>
    <a:srgbClr val="5781A9"/>
    <a:srgbClr val="688CB1"/>
    <a:srgbClr val="D77FDB"/>
    <a:srgbClr val="CD60D2"/>
    <a:srgbClr val="E46C0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5597" autoAdjust="0"/>
  </p:normalViewPr>
  <p:slideViewPr>
    <p:cSldViewPr snapToGrid="0" snapToObjects="1">
      <p:cViewPr varScale="1">
        <p:scale>
          <a:sx n="119" d="100"/>
          <a:sy n="119" d="100"/>
        </p:scale>
        <p:origin x="542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748" y="-84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C285-EAA1-4BF1-8824-EBA7FBFBC10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A611-5664-4A55-B8E5-EDC322DD5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9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12C97-61B9-4CD2-91B0-6CA8FD8E3BB5}" type="datetimeFigureOut">
              <a:rPr lang="en-GB"/>
              <a:pPr>
                <a:defRPr/>
              </a:pPr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673395-3B4C-4273-B986-EEB45EBF5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8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C183DB-6D1A-3241-8D53-546F83E2525E}" type="slidenum">
              <a:rPr kumimoji="0" lang="fr-F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70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17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그림 6"/>
          <p:cNvPicPr/>
          <p:nvPr/>
        </p:nvPicPr>
        <p:blipFill>
          <a:blip r:embed="rId3"/>
          <a:stretch/>
        </p:blipFill>
        <p:spPr>
          <a:xfrm>
            <a:off x="7665300" y="133860"/>
            <a:ext cx="1342710" cy="28080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110" y="205200"/>
            <a:ext cx="822933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Cliquez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pour </a:t>
            </a: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éditer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le format du </a:t>
            </a: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texte-titre</a:t>
            </a:r>
            <a:endParaRPr lang="en-US" sz="1350" b="0" strike="noStrike" spc="-1" noProof="0" dirty="0">
              <a:solidFill>
                <a:srgbClr val="000000"/>
              </a:solidFill>
              <a:latin typeface="맑은 고딕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Cliquez</a:t>
            </a:r>
            <a:r>
              <a:rPr lang="en-US" sz="2100" b="0" strike="noStrike" spc="-1" noProof="0" dirty="0" smtClean="0">
                <a:solidFill>
                  <a:srgbClr val="000000"/>
                </a:solidFill>
                <a:latin typeface="맑은 고딕"/>
              </a:rPr>
              <a:t> pour </a:t>
            </a:r>
            <a:r>
              <a:rPr lang="en-US" sz="21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éditer</a:t>
            </a:r>
            <a:r>
              <a:rPr lang="en-US" sz="2100" b="0" strike="noStrike" spc="-1" noProof="0" dirty="0" smtClean="0">
                <a:solidFill>
                  <a:srgbClr val="000000"/>
                </a:solidFill>
                <a:latin typeface="맑은 고딕"/>
              </a:rPr>
              <a:t> le format du plan de </a:t>
            </a:r>
            <a:r>
              <a:rPr lang="en-US" sz="21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texte</a:t>
            </a:r>
            <a:endParaRPr lang="en-US" sz="2100" b="0" strike="noStrike" spc="-1" noProof="0" dirty="0" smtClean="0">
              <a:solidFill>
                <a:srgbClr val="000000"/>
              </a:solidFill>
              <a:latin typeface="맑은 고딕"/>
            </a:endParaRPr>
          </a:p>
          <a:p>
            <a:pPr marL="648000" lvl="1" indent="-243000">
              <a:spcBef>
                <a:spcPts val="8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Second </a:t>
            </a: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</a:p>
          <a:p>
            <a:pPr marL="972000" lvl="2" indent="-216000">
              <a:spcBef>
                <a:spcPts val="63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Troisième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</a:p>
          <a:p>
            <a:pPr marL="1296000" lvl="3" indent="-162000">
              <a:spcBef>
                <a:spcPts val="42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Quatrième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sz="135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35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</a:p>
          <a:p>
            <a:pPr marL="1620000" lvl="4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Cinquième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</a:p>
          <a:p>
            <a:pPr marL="1944000" lvl="5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Sixième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</a:p>
          <a:p>
            <a:pPr marL="2268000" lvl="6" indent="-162000">
              <a:spcBef>
                <a:spcPts val="2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Septième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sz="1500" b="0" strike="noStrike" spc="-1" noProof="0" dirty="0" err="1" smtClean="0">
                <a:solidFill>
                  <a:srgbClr val="000000"/>
                </a:solidFill>
                <a:latin typeface="맑은 고딕"/>
              </a:rPr>
              <a:t>niveau</a:t>
            </a:r>
            <a:r>
              <a:rPr lang="en-US" sz="1500" b="0" strike="noStrike" spc="-1" noProof="0" dirty="0" smtClean="0">
                <a:solidFill>
                  <a:srgbClr val="000000"/>
                </a:solidFill>
                <a:latin typeface="맑은 고딕"/>
              </a:rPr>
              <a:t> de plan</a:t>
            </a:r>
            <a:endParaRPr lang="en-US" sz="1500" b="0" strike="noStrike" spc="-1" noProof="0" dirty="0">
              <a:solidFill>
                <a:srgbClr val="000000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856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243000" algn="l" defTabSz="685800" rtl="0" eaLnBrk="1" latinLnBrk="0" hangingPunct="1">
        <a:lnSpc>
          <a:spcPct val="90000"/>
        </a:lnSpc>
        <a:spcBef>
          <a:spcPts val="1063"/>
        </a:spcBef>
        <a:buClr>
          <a:srgbClr val="000000"/>
        </a:buClr>
        <a:buSzPct val="45000"/>
        <a:buFont typeface="Wingdings" charset="2"/>
        <a:buChar char="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jpe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96591" y="0"/>
            <a:ext cx="8822007" cy="5715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0" rIns="0" bIns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pc="-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>Assessment 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>of (Merged) Ozone Profile Data Records by Limb and Occultation Sounders </a:t>
            </a:r>
            <a:r>
              <a:rPr lang="en-US" spc="-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/>
            </a:r>
            <a:br>
              <a:rPr lang="en-US" spc="-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</a:br>
            <a:r>
              <a:rPr lang="en-US" spc="-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>within </a:t>
            </a:r>
            <a:r>
              <a:rPr lang="en-US" spc="-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>ESA’s Climate Change </a:t>
            </a:r>
            <a:r>
              <a:rPr lang="en-US" spc="-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Gulim"/>
                <a:cs typeface="Calibri" panose="020F0502020204030204" pitchFamily="34" charset="0"/>
              </a:rPr>
              <a:t>Initiative</a:t>
            </a:r>
            <a:endParaRPr lang="en-US" spc="-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Gulim"/>
              <a:cs typeface="Calibri" panose="020F0502020204030204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5909627" y="964076"/>
            <a:ext cx="3041195" cy="3191416"/>
            <a:chOff x="5909627" y="964076"/>
            <a:chExt cx="3041195" cy="3191416"/>
          </a:xfrm>
        </p:grpSpPr>
        <p:grpSp>
          <p:nvGrpSpPr>
            <p:cNvPr id="132" name="Group 131"/>
            <p:cNvGrpSpPr/>
            <p:nvPr/>
          </p:nvGrpSpPr>
          <p:grpSpPr>
            <a:xfrm>
              <a:off x="5909627" y="1677886"/>
              <a:ext cx="3041195" cy="2477606"/>
              <a:chOff x="5909627" y="1677886"/>
              <a:chExt cx="3041195" cy="2477606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5985870" y="3956341"/>
                <a:ext cx="1398417" cy="199151"/>
                <a:chOff x="5985870" y="3763916"/>
                <a:chExt cx="1398417" cy="199151"/>
              </a:xfrm>
            </p:grpSpPr>
            <p:pic>
              <p:nvPicPr>
                <p:cNvPr id="32" name="Picture 2" descr="X:\work\projects\LOTUS\MIDI\daan\201803\fig\gnd\bestsat_allstat.00_18\time_curtain.m12\O3_sonde\O3__O3_sonde-naha-woudc__GRdef_VCpres_VSMnom_UNvmr_PRclosest__Drel_median_TSMrun_u_PRMmu.time_curtain.m12.png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4733" t="61312" r="12749" b="24750"/>
                <a:stretch/>
              </p:blipFill>
              <p:spPr bwMode="auto">
                <a:xfrm rot="5400000">
                  <a:off x="6639246" y="3110540"/>
                  <a:ext cx="91666" cy="139841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TextBox 32"/>
                <p:cNvSpPr txBox="1"/>
                <p:nvPr/>
              </p:nvSpPr>
              <p:spPr>
                <a:xfrm>
                  <a:off x="6058914" y="3839956"/>
                  <a:ext cx="13465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-10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61422" y="3839956"/>
                  <a:ext cx="8335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6647767" y="3839956"/>
                  <a:ext cx="5129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901965" y="3839956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154538" y="3839956"/>
                  <a:ext cx="153888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+10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7424600" y="3978972"/>
                <a:ext cx="1493999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tx2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GND – Aura MLS anomaly [%]</a:t>
                </a:r>
                <a:endParaRPr lang="en-US" sz="1000" b="1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909627" y="1677886"/>
                <a:ext cx="3041195" cy="2247362"/>
                <a:chOff x="4291649" y="1117600"/>
                <a:chExt cx="4852350" cy="3585759"/>
              </a:xfrm>
            </p:grpSpPr>
            <p:pic>
              <p:nvPicPr>
                <p:cNvPr id="25" name="Picture 7" descr="X:\work\projects\LOTUS\MIDI\daan\201803\fig\gnd\bestsat_allstat.00_18\time_curtain.m12\O3_sonde\O3__O3_sonde-lauder-ndacc__GRdef_VCpres_VSMnom_UNvmr_PRclosest__Drel_median_TSMrun_u_PRMmu.time_curtain.m12.pn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05" t="61302" r="16009" b="24673"/>
                <a:stretch/>
              </p:blipFill>
              <p:spPr bwMode="auto">
                <a:xfrm>
                  <a:off x="4291651" y="3418193"/>
                  <a:ext cx="4852348" cy="119780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5" descr="X:\work\projects\LOTUS\MIDI\daan\201803\fig\gnd\bestsat_allstat.00_18\time_curtain.m12\O3_lidar\O3__O3_lidar-lauder-ndacc__GRdef_VCalt_VSMnom_UNndens_PRclosest__Drel_median_TSMrun_u_PRMmu.time_curtain.m12.png"/>
                <p:cNvPicPr>
                  <a:picLocks noChangeAspect="1" noChangeArrowheads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05" t="61302" r="16007" b="25039"/>
                <a:stretch/>
              </p:blipFill>
              <p:spPr bwMode="auto">
                <a:xfrm>
                  <a:off x="4291649" y="2267898"/>
                  <a:ext cx="4852350" cy="11664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" name="Picture 6" descr="X:\work\projects\LOTUS\MIDI\daan\201803\fig\gnd\bestsat_allstat.00_18\time_curtain.m12\O3_mwr\O3__O3_mwr-lauder-ndacc__GRdef_VCpres_VSMnone_UNvmr_PRclosest__Drel_median_TSMrun_u_PRMmu.time_curtain.m12.png"/>
                <p:cNvPicPr>
                  <a:picLocks noChangeAspect="1" noChangeArrowheads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05" t="61302" r="16007" b="25024"/>
                <a:stretch/>
              </p:blipFill>
              <p:spPr bwMode="auto">
                <a:xfrm>
                  <a:off x="4291649" y="1117600"/>
                  <a:ext cx="4852348" cy="116783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 descr="X:\work\projects\LOTUS\MIDI\daan\201803\fig\gnd\bestsat_allstat.00_18\time_curtain.m12\O3_sonde\O3__O3_sonde-hilo-shadoz__GRdef_VCpres_VSMnom_UNvmr_PRclosest__Drel_median_TSMrun_u_PRMmu.time_curtain.m12.png"/>
                <p:cNvPicPr>
                  <a:picLocks noChangeAspect="1" noChangeArrowheads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04" t="89608" r="16008" b="9192"/>
                <a:stretch/>
              </p:blipFill>
              <p:spPr bwMode="auto">
                <a:xfrm>
                  <a:off x="4291649" y="4604916"/>
                  <a:ext cx="4852348" cy="984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4487443" y="1223112"/>
                  <a:ext cx="606345" cy="26963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7200" tIns="7200" rIns="7200" bIns="7200" rtlCol="0" anchor="ctr">
                  <a:noAutofit/>
                </a:bodyPr>
                <a:lstStyle/>
                <a:p>
                  <a:r>
                    <a:rPr lang="en-US" sz="800" b="1" dirty="0" smtClean="0">
                      <a:solidFill>
                        <a:srgbClr val="E46C0A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MWR</a:t>
                  </a:r>
                  <a:endParaRPr lang="en-US" sz="800" b="1" dirty="0">
                    <a:solidFill>
                      <a:srgbClr val="E46C0A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487443" y="2367987"/>
                  <a:ext cx="1003467" cy="28315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7200" tIns="7200" rIns="7200" bIns="7200" rtlCol="0" anchor="ctr">
                  <a:noAutofit/>
                </a:bodyPr>
                <a:lstStyle/>
                <a:p>
                  <a:r>
                    <a:rPr lang="en-US" sz="800" b="1" dirty="0" smtClean="0">
                      <a:solidFill>
                        <a:srgbClr val="0070C0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Lidar</a:t>
                  </a:r>
                  <a:endParaRPr lang="en-US" sz="800" b="1" dirty="0">
                    <a:solidFill>
                      <a:srgbClr val="0070C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487443" y="3501942"/>
                  <a:ext cx="839778" cy="2678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7200" tIns="7200" rIns="7200" bIns="7200" rtlCol="0" anchor="ctr" anchorCtr="0">
                  <a:noAutofit/>
                </a:bodyPr>
                <a:lstStyle/>
                <a:p>
                  <a:r>
                    <a:rPr lang="en-US" sz="800" b="1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Ozonesonde</a:t>
                  </a:r>
                  <a:endParaRPr lang="en-US" sz="800" b="1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</p:grpSp>
        <p:sp>
          <p:nvSpPr>
            <p:cNvPr id="99" name="TextBox 98"/>
            <p:cNvSpPr txBox="1"/>
            <p:nvPr/>
          </p:nvSpPr>
          <p:spPr>
            <a:xfrm>
              <a:off x="5976869" y="964076"/>
              <a:ext cx="2973952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2. Inhomogeneity ground-based observations</a:t>
              </a:r>
              <a:endParaRPr lang="en-US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76869" y="1268226"/>
              <a:ext cx="2973952" cy="344128"/>
            </a:xfrm>
            <a:prstGeom prst="rect">
              <a:avLst/>
            </a:prstGeom>
            <a:noFill/>
          </p:spPr>
          <p:txBody>
            <a:bodyPr wrap="square" lIns="36000" tIns="18000" rIns="36000" bIns="18000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Study of temporal artefacts in difference between ground-based and multiple satellite data records.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71416" y="4423177"/>
            <a:ext cx="5760924" cy="591759"/>
            <a:chOff x="271416" y="4423177"/>
            <a:chExt cx="5760924" cy="591759"/>
          </a:xfrm>
        </p:grpSpPr>
        <p:sp>
          <p:nvSpPr>
            <p:cNvPr id="125" name="TextBox 124"/>
            <p:cNvSpPr txBox="1"/>
            <p:nvPr/>
          </p:nvSpPr>
          <p:spPr>
            <a:xfrm>
              <a:off x="271416" y="4423177"/>
              <a:ext cx="5760924" cy="591759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endParaRPr lang="en-US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1417" y="4423177"/>
              <a:ext cx="864342" cy="59175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no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Conclusion</a:t>
              </a:r>
              <a:endParaRPr lang="en-US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193513" y="4472692"/>
              <a:ext cx="4792357" cy="5256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8000" rIns="36000" bIns="18000" rtlCol="0">
              <a:noAutofit/>
            </a:bodyPr>
            <a:lstStyle/>
            <a:p>
              <a:r>
                <a:rPr lang="en-US" sz="100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Requirements on long-term stability are extremely stringent for past/current instruments.  </a:t>
              </a:r>
              <a:br>
                <a:rPr lang="en-US" sz="100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100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Multi-instrument intercomparisons remain vital (a) to identify drift, inhomogeneities, … </a:t>
              </a:r>
              <a:br>
                <a:rPr lang="en-US" sz="100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100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and (b) to provide pointers to improve the ozone Climate Data Records.</a:t>
              </a:r>
              <a:endParaRPr lang="en-US" sz="1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24" name="Subtitle 2"/>
          <p:cNvSpPr txBox="1">
            <a:spLocks/>
          </p:cNvSpPr>
          <p:nvPr/>
        </p:nvSpPr>
        <p:spPr>
          <a:xfrm>
            <a:off x="42705" y="571500"/>
            <a:ext cx="8983853" cy="3100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D. Hubert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A. Keppens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J.-C. Lambert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T. Verhoelst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S. Compernolle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V. Sofieva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(FMI)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C. Arosio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(U Bremen)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 Rozanov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(U Bremen)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M. Van Roozendael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BIRA-IASB)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C. Retscher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(ESA/ESRIN)</a:t>
            </a:r>
            <a:endParaRPr lang="en-US" sz="1000" dirty="0" smtClean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149195" y="964076"/>
            <a:ext cx="2693955" cy="3214951"/>
            <a:chOff x="149195" y="964076"/>
            <a:chExt cx="2693955" cy="3214951"/>
          </a:xfrm>
        </p:grpSpPr>
        <p:sp>
          <p:nvSpPr>
            <p:cNvPr id="72" name="TextBox 71"/>
            <p:cNvSpPr txBox="1"/>
            <p:nvPr/>
          </p:nvSpPr>
          <p:spPr>
            <a:xfrm>
              <a:off x="149195" y="964076"/>
              <a:ext cx="2693955" cy="276999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Trends are close to detection threshold</a:t>
              </a:r>
              <a:endParaRPr lang="en-US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9195" y="1268226"/>
              <a:ext cx="2693955" cy="344128"/>
            </a:xfrm>
            <a:prstGeom prst="rect">
              <a:avLst/>
            </a:prstGeom>
            <a:noFill/>
          </p:spPr>
          <p:txBody>
            <a:bodyPr wrap="square" lIns="36000" tIns="18000" rIns="36000" bIns="18000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What are the causes of the differences in trends </a:t>
              </a:r>
              <a:b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 merged satellite &amp; ground-based records?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270897" y="1691173"/>
              <a:ext cx="2519801" cy="2487854"/>
              <a:chOff x="270897" y="1691173"/>
              <a:chExt cx="2519801" cy="2487854"/>
            </a:xfrm>
          </p:grpSpPr>
          <p:pic>
            <p:nvPicPr>
              <p:cNvPr id="14" name="Image 36"/>
              <p:cNvPicPr/>
              <p:nvPr/>
            </p:nvPicPr>
            <p:blipFill rotWithShape="1">
              <a:blip r:embed="rId9"/>
              <a:srcRect l="10512" t="6121" r="8788" b="12125"/>
              <a:stretch/>
            </p:blipFill>
            <p:spPr>
              <a:xfrm>
                <a:off x="392806" y="1691173"/>
                <a:ext cx="2312294" cy="2179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5" name="CustomShape 9"/>
              <p:cNvSpPr/>
              <p:nvPr/>
            </p:nvSpPr>
            <p:spPr>
              <a:xfrm>
                <a:off x="491850" y="1789898"/>
                <a:ext cx="725204" cy="246221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800" b="1" strike="noStrike" spc="-1" dirty="0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35°N – 60°N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800" spc="-1" dirty="0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7 satellite records</a:t>
                </a:r>
                <a:endParaRPr lang="en-US" sz="800" strike="noStrike" spc="-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88857" y="3932806"/>
                <a:ext cx="149271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tx2"/>
                    </a:solidFill>
                    <a:latin typeface="Calibri Light" panose="020F0302020204030204" pitchFamily="34" charset="0"/>
                  </a:rPr>
                  <a:t>2000-2020 trend [%/dec.]</a:t>
                </a:r>
                <a:endParaRPr lang="en-US" sz="1000" b="1" dirty="0">
                  <a:solidFill>
                    <a:schemeClr val="tx2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70897" y="1942838"/>
                <a:ext cx="102592" cy="1961076"/>
                <a:chOff x="2566317" y="1756169"/>
                <a:chExt cx="102592" cy="1961076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2566317" y="3594134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2566317" y="3277080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2566317" y="2989614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2566317" y="2669574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30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2566317" y="2363627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35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566317" y="2078389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2566317" y="1756169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491049" y="3870493"/>
                <a:ext cx="2093480" cy="123111"/>
                <a:chOff x="491049" y="3678193"/>
                <a:chExt cx="2093480" cy="123111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491049" y="3678193"/>
                  <a:ext cx="8335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-8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986338" y="3678193"/>
                  <a:ext cx="8335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-4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1525627" y="3678193"/>
                  <a:ext cx="5129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1987659" y="3678193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+4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2481937" y="3678193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+8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08" name="CustomShape 9"/>
              <p:cNvSpPr/>
              <p:nvPr/>
            </p:nvSpPr>
            <p:spPr>
              <a:xfrm rot="5400000">
                <a:off x="2144232" y="2296071"/>
                <a:ext cx="1200600" cy="9233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600" strike="noStrike" spc="-1" dirty="0" smtClean="0">
                    <a:solidFill>
                      <a:schemeClr val="bg1">
                        <a:lumMod val="50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Courtesy: </a:t>
                </a:r>
                <a:r>
                  <a:rPr lang="en-US" sz="600" strike="noStrike" spc="-1" dirty="0" err="1" smtClean="0">
                    <a:solidFill>
                      <a:schemeClr val="bg1">
                        <a:lumMod val="50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Azouz</a:t>
                </a:r>
                <a:r>
                  <a:rPr lang="en-US" sz="600" strike="noStrike" spc="-1" dirty="0" smtClean="0">
                    <a:solidFill>
                      <a:schemeClr val="bg1">
                        <a:lumMod val="50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et al.</a:t>
                </a:r>
                <a:endParaRPr lang="en-US" sz="600" strike="noStrike" spc="-1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pic>
            <p:nvPicPr>
              <p:cNvPr id="129" name="Picture 4" descr="D:\Users\daanh\Documents\work\projects\LOTUS\coord\logo\finals\logo_lotus_transparent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2085" y="1741425"/>
                <a:ext cx="262530" cy="257513"/>
              </a:xfrm>
              <a:prstGeom prst="rect">
                <a:avLst/>
              </a:prstGeom>
              <a:solidFill>
                <a:schemeClr val="bg1"/>
              </a:solidFill>
              <a:extLst/>
            </p:spPr>
          </p:pic>
        </p:grpSp>
      </p:grpSp>
      <p:grpSp>
        <p:nvGrpSpPr>
          <p:cNvPr id="137" name="Group 136"/>
          <p:cNvGrpSpPr/>
          <p:nvPr/>
        </p:nvGrpSpPr>
        <p:grpSpPr>
          <a:xfrm>
            <a:off x="6161193" y="4417345"/>
            <a:ext cx="2953564" cy="531432"/>
            <a:chOff x="6161193" y="4417345"/>
            <a:chExt cx="2953564" cy="531432"/>
          </a:xfrm>
        </p:grpSpPr>
        <p:pic>
          <p:nvPicPr>
            <p:cNvPr id="103" name="Picture 21" descr="NDACC_Logo_C10_b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2417" y="4671127"/>
              <a:ext cx="374820" cy="27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4" name="Picture 22" descr="shadoz_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618" y="4671127"/>
              <a:ext cx="354868" cy="27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1193" y="4423177"/>
              <a:ext cx="400457" cy="525600"/>
            </a:xfrm>
            <a:prstGeom prst="rect">
              <a:avLst/>
            </a:prstGeom>
          </p:spPr>
        </p:pic>
        <p:pic>
          <p:nvPicPr>
            <p:cNvPr id="1026" name="Picture 2" descr="SPARC landscape colour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426" y="4417345"/>
              <a:ext cx="512434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O3C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618" y="4417345"/>
              <a:ext cx="530061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lotus.aeronomie.be/ProjectDir/images/logos/IAMAS_logo_new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8309" y="4417345"/>
              <a:ext cx="586448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lotus.aeronomie.be/ProjectDir/images/logos/gaw_logo_acronym_horizontal_002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5749" y="4671127"/>
              <a:ext cx="600809" cy="27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esa cci ozone icon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538" y="4472692"/>
              <a:ext cx="468000" cy="46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 38"/>
          <p:cNvGrpSpPr/>
          <p:nvPr/>
        </p:nvGrpSpPr>
        <p:grpSpPr>
          <a:xfrm>
            <a:off x="2945743" y="964076"/>
            <a:ext cx="2963885" cy="3214951"/>
            <a:chOff x="2945743" y="964076"/>
            <a:chExt cx="2963885" cy="3214951"/>
          </a:xfrm>
        </p:grpSpPr>
        <p:sp>
          <p:nvSpPr>
            <p:cNvPr id="98" name="TextBox 97"/>
            <p:cNvSpPr txBox="1"/>
            <p:nvPr/>
          </p:nvSpPr>
          <p:spPr>
            <a:xfrm>
              <a:off x="2945743" y="964076"/>
              <a:ext cx="2963884" cy="276999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1. Drift satellite measurements</a:t>
              </a:r>
              <a:endParaRPr lang="en-US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45743" y="1268226"/>
              <a:ext cx="2963885" cy="344128"/>
            </a:xfrm>
            <a:prstGeom prst="rect">
              <a:avLst/>
            </a:prstGeom>
            <a:noFill/>
          </p:spPr>
          <p:txBody>
            <a:bodyPr wrap="square" lIns="36000" tIns="18000" rIns="36000" bIns="18000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Study of linear change in difference between co-located limb/occultation satellite and ground-based O3 profiles.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130016" y="1663334"/>
              <a:ext cx="2553051" cy="2515693"/>
              <a:chOff x="3130016" y="1663334"/>
              <a:chExt cx="2553051" cy="251569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615816" y="3932806"/>
                <a:ext cx="155202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tx2"/>
                    </a:solidFill>
                    <a:latin typeface="Calibri Light" panose="020F0302020204030204" pitchFamily="34" charset="0"/>
                  </a:rPr>
                  <a:t>Drift SAT/LIDAR -1 [%/dec.]</a:t>
                </a:r>
                <a:endParaRPr lang="en-US" sz="1000" b="1" dirty="0">
                  <a:solidFill>
                    <a:schemeClr val="tx2"/>
                  </a:solidFill>
                  <a:latin typeface="Calibri Light" panose="020F0302020204030204" pitchFamily="34" charset="0"/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3254086" y="1663334"/>
                <a:ext cx="2333913" cy="2216697"/>
                <a:chOff x="3254086" y="1471034"/>
                <a:chExt cx="2333913" cy="2216697"/>
              </a:xfrm>
            </p:grpSpPr>
            <p:pic>
              <p:nvPicPr>
                <p:cNvPr id="19" name="Picture 4" descr="D:\data\pvir_v3\all\O3_multiSAT__O3_mwr_O3_lidar_O3_sonde-ndacc_shadoz_woudc-nom__GRnom_VCnom_VSMnom_UNnom_FMLin_BT0_TAday_P365_SCoff_STdrift.sat_overplot_drift.png"/>
                <p:cNvPicPr>
                  <a:picLocks noChangeAspect="1" noChangeArrowheads="1"/>
                </p:cNvPicPr>
                <p:nvPr/>
              </p:nvPicPr>
              <p:blipFill rotWithShape="1"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0021" t="26380" r="24416" b="51830"/>
                <a:stretch/>
              </p:blipFill>
              <p:spPr bwMode="auto">
                <a:xfrm>
                  <a:off x="3254086" y="1471034"/>
                  <a:ext cx="2333913" cy="221669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Rectangle 20"/>
                <p:cNvSpPr/>
                <p:nvPr/>
              </p:nvSpPr>
              <p:spPr>
                <a:xfrm>
                  <a:off x="3279873" y="1532560"/>
                  <a:ext cx="516350" cy="18814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19633" y="3859300"/>
                <a:ext cx="1992838" cy="126342"/>
                <a:chOff x="3320228" y="3664360"/>
                <a:chExt cx="1941872" cy="123111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3320228" y="3664360"/>
                  <a:ext cx="13465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-10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796706" y="3664360"/>
                  <a:ext cx="8335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-5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4260411" y="3664360"/>
                  <a:ext cx="51296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4691370" y="3665934"/>
                  <a:ext cx="99968" cy="1199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5112148" y="3665934"/>
                  <a:ext cx="149952" cy="1199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+10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130016" y="1743839"/>
                <a:ext cx="105285" cy="2012553"/>
                <a:chOff x="3043945" y="1600335"/>
                <a:chExt cx="102592" cy="1961076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3043945" y="3438300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043945" y="3121246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3043945" y="2833780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25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3043945" y="2513740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30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3043945" y="2207793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35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3043945" y="1922555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40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043945" y="1600335"/>
                  <a:ext cx="102592" cy="1231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 anchorCtr="1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45</a:t>
                  </a:r>
                  <a:endPara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09" name="CustomShape 9"/>
              <p:cNvSpPr/>
              <p:nvPr/>
            </p:nvSpPr>
            <p:spPr>
              <a:xfrm rot="5400000">
                <a:off x="5036601" y="2296069"/>
                <a:ext cx="1200600" cy="92333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600" strike="noStrike" spc="-1" dirty="0" smtClean="0">
                    <a:solidFill>
                      <a:schemeClr val="bg1">
                        <a:lumMod val="50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Update of Hubert et al. (2016)</a:t>
                </a:r>
                <a:endParaRPr lang="en-US" sz="600" strike="noStrike" spc="-1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H="1">
                <a:off x="3279873" y="1808480"/>
                <a:ext cx="2282727" cy="0"/>
              </a:xfrm>
              <a:prstGeom prst="line">
                <a:avLst/>
              </a:prstGeom>
              <a:ln>
                <a:solidFill>
                  <a:srgbClr val="C6C6C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506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11"/>
    </mc:Choice>
    <mc:Fallback xmlns="">
      <p:transition spd="slow" advTm="429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3|5.6|0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10415</TotalTime>
  <Words>275</Words>
  <Application>Microsoft Office PowerPoint</Application>
  <PresentationFormat>On-screen Show (16:9)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DejaVu Sans</vt:lpstr>
      <vt:lpstr>Gulim</vt:lpstr>
      <vt:lpstr>Symbol</vt:lpstr>
      <vt:lpstr>Wingdings</vt:lpstr>
      <vt:lpstr>Office Theme</vt:lpstr>
      <vt:lpstr>PowerPoint Presentation</vt:lpstr>
    </vt:vector>
  </TitlesOfParts>
  <Company>IASB-BIRA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Daan Hubert</dc:creator>
  <cp:lastModifiedBy> </cp:lastModifiedBy>
  <cp:revision>355</cp:revision>
  <dcterms:created xsi:type="dcterms:W3CDTF">2014-04-29T14:25:49Z</dcterms:created>
  <dcterms:modified xsi:type="dcterms:W3CDTF">2021-11-24T10:47:39Z</dcterms:modified>
</cp:coreProperties>
</file>