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48" r:id="rId2"/>
    <p:sldId id="376" r:id="rId3"/>
    <p:sldId id="375" r:id="rId4"/>
    <p:sldId id="379" r:id="rId5"/>
    <p:sldId id="387" r:id="rId6"/>
    <p:sldId id="384" r:id="rId7"/>
    <p:sldId id="385" r:id="rId8"/>
    <p:sldId id="351" r:id="rId9"/>
    <p:sldId id="388" r:id="rId10"/>
    <p:sldId id="389" r:id="rId11"/>
    <p:sldId id="378" r:id="rId12"/>
    <p:sldId id="395" r:id="rId13"/>
    <p:sldId id="391" r:id="rId14"/>
    <p:sldId id="393" r:id="rId15"/>
    <p:sldId id="383" r:id="rId16"/>
    <p:sldId id="39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Lytvynov" initials="PL" lastIdx="1" clrIdx="0">
    <p:extLst>
      <p:ext uri="{19B8F6BF-5375-455C-9EA6-DF929625EA0E}">
        <p15:presenceInfo xmlns:p15="http://schemas.microsoft.com/office/powerpoint/2012/main" userId="b6c9dbe014c88d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72" autoAdjust="0"/>
    <p:restoredTop sz="99901" autoAdjust="0"/>
  </p:normalViewPr>
  <p:slideViewPr>
    <p:cSldViewPr snapToGrid="0" snapToObjects="1">
      <p:cViewPr>
        <p:scale>
          <a:sx n="81" d="100"/>
          <a:sy n="81" d="100"/>
        </p:scale>
        <p:origin x="624" y="11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246BC-4DD8-A543-A337-DE612177D5CA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70F79-2F65-3046-8227-580E0A308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7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6d5919ee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6d5919ee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32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5ae0428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5ae0428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23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79d8918ec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79d8918ec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08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0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5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66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384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12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5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34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5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5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6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8552-00B2-AC49-BBFD-0C30CEC9F0EE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49EB1-67B1-374D-AF6E-AB1565371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263" y="1221665"/>
            <a:ext cx="11575473" cy="2069641"/>
          </a:xfrm>
        </p:spPr>
        <p:txBody>
          <a:bodyPr>
            <a:noAutofit/>
          </a:bodyPr>
          <a:lstStyle/>
          <a:p>
            <a:r>
              <a:rPr lang="en-GB" sz="3600" b="1" dirty="0"/>
              <a:t>Surface and aerosol characterization from S5P/TROPOMI: </a:t>
            </a:r>
            <a:br>
              <a:rPr lang="en-GB" sz="3600" b="1" dirty="0"/>
            </a:br>
            <a:r>
              <a:rPr lang="en-GB" sz="3600" b="1" dirty="0"/>
              <a:t>validation, inter-comparison and expected performance</a:t>
            </a:r>
            <a:r>
              <a:rPr lang="en-FR" sz="3600" dirty="0"/>
              <a:t> 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6757" y="2958471"/>
            <a:ext cx="9044573" cy="1346202"/>
          </a:xfrm>
        </p:spPr>
        <p:txBody>
          <a:bodyPr>
            <a:noAutofit/>
          </a:bodyPr>
          <a:lstStyle/>
          <a:p>
            <a:r>
              <a:rPr lang="en-US" sz="2400" dirty="0"/>
              <a:t>P. Litvinov</a:t>
            </a:r>
            <a:r>
              <a:rPr lang="en-US" sz="2400" baseline="30000" dirty="0"/>
              <a:t>1</a:t>
            </a:r>
            <a:r>
              <a:rPr lang="en-US" sz="2400" dirty="0"/>
              <a:t>, O. Dubovik</a:t>
            </a:r>
            <a:r>
              <a:rPr lang="en-US" sz="2400" baseline="30000" dirty="0"/>
              <a:t>2</a:t>
            </a:r>
            <a:r>
              <a:rPr lang="en-US" sz="2400" dirty="0"/>
              <a:t>, C. Chen</a:t>
            </a:r>
            <a:r>
              <a:rPr lang="en-US" sz="2400" baseline="30000" dirty="0"/>
              <a:t>1</a:t>
            </a:r>
            <a:r>
              <a:rPr lang="en-US" sz="2400" dirty="0"/>
              <a:t>, A. Lopatin</a:t>
            </a:r>
            <a:r>
              <a:rPr lang="en-US" sz="2400" baseline="30000" dirty="0"/>
              <a:t>1</a:t>
            </a:r>
            <a:r>
              <a:rPr lang="en-US" sz="2400" dirty="0"/>
              <a:t>, T. Lapionok</a:t>
            </a:r>
            <a:r>
              <a:rPr lang="en-US" sz="2400" baseline="30000" dirty="0"/>
              <a:t>2</a:t>
            </a:r>
            <a:r>
              <a:rPr lang="en-US" sz="2400" dirty="0"/>
              <a:t>, D. Fuertes</a:t>
            </a:r>
            <a:r>
              <a:rPr lang="en-US" sz="2400" baseline="30000" dirty="0"/>
              <a:t>1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C. Matar</a:t>
            </a:r>
            <a:r>
              <a:rPr lang="en-US" sz="2400" baseline="30000" dirty="0"/>
              <a:t>1</a:t>
            </a:r>
            <a:r>
              <a:rPr lang="en-US" sz="2400" dirty="0"/>
              <a:t>, Y. Karol</a:t>
            </a:r>
            <a:r>
              <a:rPr lang="en-US" sz="2400" baseline="30000" dirty="0"/>
              <a:t>1</a:t>
            </a:r>
            <a:r>
              <a:rPr lang="en-US" sz="2400" dirty="0"/>
              <a:t>, L. Bindreiter</a:t>
            </a:r>
            <a:r>
              <a:rPr lang="en-US" sz="2400" baseline="30000" dirty="0"/>
              <a:t>3</a:t>
            </a:r>
            <a:r>
              <a:rPr lang="en-US" sz="2400" dirty="0"/>
              <a:t>, C. Holter</a:t>
            </a:r>
            <a:r>
              <a:rPr lang="en-US" sz="2400" baseline="30000" dirty="0"/>
              <a:t>3</a:t>
            </a:r>
            <a:r>
              <a:rPr lang="en-US" sz="2400" dirty="0"/>
              <a:t>, V. Lanzinger</a:t>
            </a:r>
            <a:r>
              <a:rPr lang="en-US" sz="2400" baseline="30000" dirty="0"/>
              <a:t>3</a:t>
            </a:r>
            <a:r>
              <a:rPr lang="en-US" sz="2400" dirty="0"/>
              <a:t>, A. Hangler</a:t>
            </a:r>
            <a:r>
              <a:rPr lang="en-US" sz="2400" baseline="30000" dirty="0"/>
              <a:t>3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M. de Graaf</a:t>
            </a:r>
            <a:r>
              <a:rPr lang="en-US" sz="2400" baseline="30000" dirty="0"/>
              <a:t>4</a:t>
            </a:r>
            <a:r>
              <a:rPr lang="en-US" sz="2400" dirty="0"/>
              <a:t>, G. Tilstra</a:t>
            </a:r>
            <a:r>
              <a:rPr lang="en-US" sz="2400" baseline="30000" dirty="0"/>
              <a:t>4</a:t>
            </a:r>
            <a:r>
              <a:rPr lang="en-US" sz="2400" dirty="0"/>
              <a:t>, P. Stammes</a:t>
            </a:r>
            <a:r>
              <a:rPr lang="en-US" sz="2400" baseline="30000" dirty="0"/>
              <a:t>4</a:t>
            </a:r>
            <a:r>
              <a:rPr lang="en-US" sz="2400" dirty="0"/>
              <a:t>, and C. Retscher</a:t>
            </a:r>
            <a:r>
              <a:rPr lang="en-US" sz="2400" baseline="30000" dirty="0"/>
              <a:t>5</a:t>
            </a:r>
            <a:r>
              <a:rPr lang="en-FR" sz="2400" dirty="0"/>
              <a:t> </a:t>
            </a:r>
            <a:endParaRPr lang="en-US" sz="2400" dirty="0"/>
          </a:p>
        </p:txBody>
      </p:sp>
      <p:pic>
        <p:nvPicPr>
          <p:cNvPr id="5" name="image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215411" y="4811058"/>
            <a:ext cx="2088066" cy="731443"/>
          </a:xfrm>
          <a:prstGeom prst="rect">
            <a:avLst/>
          </a:prstGeom>
          <a:ln/>
        </p:spPr>
      </p:pic>
      <p:pic>
        <p:nvPicPr>
          <p:cNvPr id="6" name="image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1653" y="5065614"/>
            <a:ext cx="1980812" cy="312176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BD4CAE-CEF3-8348-BCCB-FC1069841A3D}"/>
              </a:ext>
            </a:extLst>
          </p:cNvPr>
          <p:cNvSpPr txBox="1"/>
          <p:nvPr/>
        </p:nvSpPr>
        <p:spPr>
          <a:xfrm>
            <a:off x="89517" y="4898537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981F4-F72D-DC48-A9B0-E442B9B94615}"/>
              </a:ext>
            </a:extLst>
          </p:cNvPr>
          <p:cNvSpPr txBox="1"/>
          <p:nvPr/>
        </p:nvSpPr>
        <p:spPr>
          <a:xfrm>
            <a:off x="2861445" y="4896170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2:</a:t>
            </a:r>
          </a:p>
        </p:txBody>
      </p:sp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52BC353F-B301-3F49-8AE3-D23E31735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513" y="4978911"/>
            <a:ext cx="1546205" cy="4601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82A0A8-7F35-954E-9815-6AF82FECDF9F}"/>
              </a:ext>
            </a:extLst>
          </p:cNvPr>
          <p:cNvSpPr txBox="1"/>
          <p:nvPr/>
        </p:nvSpPr>
        <p:spPr>
          <a:xfrm>
            <a:off x="5146953" y="4896170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3:</a:t>
            </a:r>
          </a:p>
        </p:txBody>
      </p:sp>
      <p:pic>
        <p:nvPicPr>
          <p:cNvPr id="17" name="image2.png">
            <a:extLst>
              <a:ext uri="{FF2B5EF4-FFF2-40B4-BE49-F238E27FC236}">
                <a16:creationId xmlns:a16="http://schemas.microsoft.com/office/drawing/2014/main" id="{77C528D6-FA9B-0347-A8FC-346B686D8A1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650323" y="5071850"/>
            <a:ext cx="1842590" cy="331195"/>
          </a:xfrm>
          <a:prstGeom prst="rect">
            <a:avLst/>
          </a:prstGeom>
          <a:ln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C6D230-73C4-884B-AD1D-D1639DFD99CB}"/>
              </a:ext>
            </a:extLst>
          </p:cNvPr>
          <p:cNvSpPr txBox="1"/>
          <p:nvPr/>
        </p:nvSpPr>
        <p:spPr>
          <a:xfrm>
            <a:off x="7725215" y="4896170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0DD9F9-9353-5A4A-91A0-EB9E764729D2}"/>
              </a:ext>
            </a:extLst>
          </p:cNvPr>
          <p:cNvSpPr txBox="1"/>
          <p:nvPr/>
        </p:nvSpPr>
        <p:spPr>
          <a:xfrm>
            <a:off x="10270262" y="4896169"/>
            <a:ext cx="54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5:</a:t>
            </a:r>
          </a:p>
        </p:txBody>
      </p:sp>
      <p:pic>
        <p:nvPicPr>
          <p:cNvPr id="20" name="Picture 19" descr="250px-ESA_LOGO.svg.png">
            <a:extLst>
              <a:ext uri="{FF2B5EF4-FFF2-40B4-BE49-F238E27FC236}">
                <a16:creationId xmlns:a16="http://schemas.microsoft.com/office/drawing/2014/main" id="{C9C26C2E-9AC3-1743-90B7-D93E8E752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890" y="4967639"/>
            <a:ext cx="1084846" cy="4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5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D46C-686C-CA4F-B9DB-4F6990B9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65" y="149773"/>
            <a:ext cx="11830469" cy="1143000"/>
          </a:xfrm>
        </p:spPr>
        <p:txBody>
          <a:bodyPr>
            <a:normAutofit fontScale="90000"/>
          </a:bodyPr>
          <a:lstStyle/>
          <a:p>
            <a:r>
              <a:rPr lang="en-FR" dirty="0"/>
              <a:t>Aerosol product validation. </a:t>
            </a:r>
            <a:r>
              <a:rPr lang="en-FR" dirty="0">
                <a:solidFill>
                  <a:srgbClr val="FF0000"/>
                </a:solidFill>
              </a:rPr>
              <a:t>Spectral dependence of SSA</a:t>
            </a:r>
            <a:br>
              <a:rPr lang="en-FR" dirty="0"/>
            </a:br>
            <a:r>
              <a:rPr lang="en-FR" dirty="0"/>
              <a:t>GRASP/S5p vs AERONET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7A415-D62D-2747-94F5-198861F3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989"/>
          <a:stretch/>
        </p:blipFill>
        <p:spPr>
          <a:xfrm>
            <a:off x="556515" y="1292774"/>
            <a:ext cx="5539484" cy="4669344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791CED3-F643-2243-A74B-33A1BC2F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989"/>
          <a:stretch/>
        </p:blipFill>
        <p:spPr>
          <a:xfrm>
            <a:off x="6095999" y="1292773"/>
            <a:ext cx="5539484" cy="466934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FAC1846-0ED8-EC4D-8287-1898D278E6B9}"/>
              </a:ext>
            </a:extLst>
          </p:cNvPr>
          <p:cNvSpPr/>
          <p:nvPr/>
        </p:nvSpPr>
        <p:spPr>
          <a:xfrm>
            <a:off x="1566036" y="1923393"/>
            <a:ext cx="2459427" cy="584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42284-B85D-6E44-90D9-14D070472C01}"/>
              </a:ext>
            </a:extLst>
          </p:cNvPr>
          <p:cNvSpPr txBox="1"/>
          <p:nvPr/>
        </p:nvSpPr>
        <p:spPr>
          <a:xfrm>
            <a:off x="128920" y="5916641"/>
            <a:ext cx="1193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Spectral dependence of SSA (</a:t>
            </a:r>
            <a:r>
              <a:rPr lang="en-US" sz="2400" dirty="0" err="1">
                <a:solidFill>
                  <a:srgbClr val="FF0000"/>
                </a:solidFill>
              </a:rPr>
              <a:t>dSSA</a:t>
            </a:r>
            <a:r>
              <a:rPr lang="en-US" sz="2400" dirty="0">
                <a:solidFill>
                  <a:srgbClr val="FF0000"/>
                </a:solidFill>
              </a:rPr>
              <a:t>) sensitive to aerosol type. 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</a:rPr>
              <a:t>In GRASP/S5p product </a:t>
            </a:r>
            <a:r>
              <a:rPr lang="en-US" sz="2400" b="1" dirty="0" err="1">
                <a:solidFill>
                  <a:srgbClr val="0432FF"/>
                </a:solidFill>
              </a:rPr>
              <a:t>dSSA</a:t>
            </a:r>
            <a:r>
              <a:rPr lang="en-US" sz="2400" dirty="0">
                <a:solidFill>
                  <a:srgbClr val="0432FF"/>
                </a:solidFill>
              </a:rPr>
              <a:t> depends </a:t>
            </a:r>
            <a:r>
              <a:rPr lang="en-US" sz="2400" b="1" dirty="0">
                <a:solidFill>
                  <a:srgbClr val="0432FF"/>
                </a:solidFill>
              </a:rPr>
              <a:t>less</a:t>
            </a:r>
            <a:r>
              <a:rPr lang="en-US" sz="2400" dirty="0">
                <a:solidFill>
                  <a:srgbClr val="0432FF"/>
                </a:solidFill>
              </a:rPr>
              <a:t> on “quality” assurance index than </a:t>
            </a:r>
            <a:r>
              <a:rPr lang="en-US" sz="2400" b="1" dirty="0" err="1">
                <a:solidFill>
                  <a:srgbClr val="0432FF"/>
                </a:solidFill>
              </a:rPr>
              <a:t>AExp</a:t>
            </a:r>
            <a:r>
              <a:rPr lang="en-US" sz="2400" dirty="0">
                <a:solidFill>
                  <a:srgbClr val="0432FF"/>
                </a:solidFill>
              </a:rPr>
              <a:t> and </a:t>
            </a:r>
            <a:r>
              <a:rPr lang="en-US" sz="2400" b="1" dirty="0">
                <a:solidFill>
                  <a:srgbClr val="0432FF"/>
                </a:solidFill>
              </a:rPr>
              <a:t>SSA</a:t>
            </a:r>
            <a:r>
              <a:rPr lang="en-US" sz="2400" dirty="0">
                <a:solidFill>
                  <a:srgbClr val="0432FF"/>
                </a:solidFill>
              </a:rPr>
              <a:t>.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6F4C9-2AB9-B84B-B2F8-AA5CA9B61F62}"/>
              </a:ext>
            </a:extLst>
          </p:cNvPr>
          <p:cNvSpPr/>
          <p:nvPr/>
        </p:nvSpPr>
        <p:spPr>
          <a:xfrm>
            <a:off x="7137610" y="1923393"/>
            <a:ext cx="2459427" cy="584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B3B8BA-50EA-3341-A9E2-431C432BA691}"/>
              </a:ext>
            </a:extLst>
          </p:cNvPr>
          <p:cNvSpPr/>
          <p:nvPr/>
        </p:nvSpPr>
        <p:spPr>
          <a:xfrm>
            <a:off x="3576358" y="1639614"/>
            <a:ext cx="2203789" cy="1922931"/>
          </a:xfrm>
          <a:prstGeom prst="rect">
            <a:avLst/>
          </a:prstGeom>
          <a:solidFill>
            <a:schemeClr val="accent3">
              <a:lumMod val="40000"/>
              <a:lumOff val="60000"/>
              <a:alpha val="2173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0589FB-3232-E746-BFDC-72493389AA13}"/>
              </a:ext>
            </a:extLst>
          </p:cNvPr>
          <p:cNvSpPr/>
          <p:nvPr/>
        </p:nvSpPr>
        <p:spPr>
          <a:xfrm>
            <a:off x="1341037" y="3565078"/>
            <a:ext cx="2203789" cy="1922931"/>
          </a:xfrm>
          <a:prstGeom prst="rect">
            <a:avLst/>
          </a:prstGeom>
          <a:solidFill>
            <a:schemeClr val="accent3">
              <a:lumMod val="40000"/>
              <a:lumOff val="60000"/>
              <a:alpha val="2173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A73FE1-A08E-0A4C-AA83-673C3DF8DA00}"/>
              </a:ext>
            </a:extLst>
          </p:cNvPr>
          <p:cNvSpPr/>
          <p:nvPr/>
        </p:nvSpPr>
        <p:spPr>
          <a:xfrm>
            <a:off x="9097595" y="1647963"/>
            <a:ext cx="2203789" cy="1922931"/>
          </a:xfrm>
          <a:prstGeom prst="rect">
            <a:avLst/>
          </a:prstGeom>
          <a:solidFill>
            <a:schemeClr val="accent3">
              <a:lumMod val="40000"/>
              <a:lumOff val="60000"/>
              <a:alpha val="2173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9D11CD-B292-C640-983F-E50DC8EEB241}"/>
              </a:ext>
            </a:extLst>
          </p:cNvPr>
          <p:cNvSpPr/>
          <p:nvPr/>
        </p:nvSpPr>
        <p:spPr>
          <a:xfrm>
            <a:off x="6880521" y="3570894"/>
            <a:ext cx="2203789" cy="1922931"/>
          </a:xfrm>
          <a:prstGeom prst="rect">
            <a:avLst/>
          </a:prstGeom>
          <a:solidFill>
            <a:schemeClr val="accent3">
              <a:lumMod val="40000"/>
              <a:lumOff val="60000"/>
              <a:alpha val="2173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D0B84-CE13-F44F-A249-F326B8D98151}"/>
              </a:ext>
            </a:extLst>
          </p:cNvPr>
          <p:cNvSpPr txBox="1"/>
          <p:nvPr/>
        </p:nvSpPr>
        <p:spPr>
          <a:xfrm>
            <a:off x="4056995" y="1715589"/>
            <a:ext cx="87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Correct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12370-02B2-564E-B10A-00325444F234}"/>
              </a:ext>
            </a:extLst>
          </p:cNvPr>
          <p:cNvSpPr txBox="1"/>
          <p:nvPr/>
        </p:nvSpPr>
        <p:spPr>
          <a:xfrm>
            <a:off x="9597037" y="1715589"/>
            <a:ext cx="87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Correct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68221-4EA7-A541-B798-9FA5AFEA64B5}"/>
              </a:ext>
            </a:extLst>
          </p:cNvPr>
          <p:cNvSpPr txBox="1"/>
          <p:nvPr/>
        </p:nvSpPr>
        <p:spPr>
          <a:xfrm>
            <a:off x="2010223" y="5131121"/>
            <a:ext cx="87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Correct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B75C11-2159-0E42-B174-4AEB91CCB4D1}"/>
              </a:ext>
            </a:extLst>
          </p:cNvPr>
          <p:cNvSpPr txBox="1"/>
          <p:nvPr/>
        </p:nvSpPr>
        <p:spPr>
          <a:xfrm>
            <a:off x="7581862" y="5117709"/>
            <a:ext cx="87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Correct</a:t>
            </a:r>
          </a:p>
        </p:txBody>
      </p:sp>
    </p:spTree>
    <p:extLst>
      <p:ext uri="{BB962C8B-B14F-4D97-AF65-F5344CB8AC3E}">
        <p14:creationId xmlns:p14="http://schemas.microsoft.com/office/powerpoint/2010/main" val="378538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D8A95C-1745-274E-99E4-50A56381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15" y="85711"/>
            <a:ext cx="9293655" cy="6724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0E22B-01C4-D04B-BC91-C51888F4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438" y="302985"/>
            <a:ext cx="5659823" cy="1730767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inter-comparison. </a:t>
            </a:r>
            <a:r>
              <a:rPr lang="en-US" dirty="0">
                <a:solidFill>
                  <a:srgbClr val="FF0000"/>
                </a:solidFill>
              </a:rPr>
              <a:t>AOD</a:t>
            </a:r>
            <a:r>
              <a:rPr lang="en-US" dirty="0"/>
              <a:t>. GRASP/S5p vs VIIRS and MODIS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3E2F2E-9056-5D4C-A1E8-B6235C0FBADD}"/>
              </a:ext>
            </a:extLst>
          </p:cNvPr>
          <p:cNvSpPr/>
          <p:nvPr/>
        </p:nvSpPr>
        <p:spPr>
          <a:xfrm>
            <a:off x="0" y="983702"/>
            <a:ext cx="1763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b="1" dirty="0">
                <a:solidFill>
                  <a:srgbClr val="00B050"/>
                </a:solidFill>
              </a:rPr>
              <a:t>GRASP/S5p AOD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370D6C-2241-874A-9522-12718FC652AF}"/>
              </a:ext>
            </a:extLst>
          </p:cNvPr>
          <p:cNvSpPr/>
          <p:nvPr/>
        </p:nvSpPr>
        <p:spPr>
          <a:xfrm>
            <a:off x="189897" y="3244334"/>
            <a:ext cx="1169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b="1" dirty="0">
                <a:solidFill>
                  <a:srgbClr val="0432FF"/>
                </a:solidFill>
              </a:rPr>
              <a:t>VIIRS AOD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D0211E-69F7-FE40-8A66-EE3879F8B8F0}"/>
              </a:ext>
            </a:extLst>
          </p:cNvPr>
          <p:cNvSpPr/>
          <p:nvPr/>
        </p:nvSpPr>
        <p:spPr>
          <a:xfrm>
            <a:off x="126830" y="5689632"/>
            <a:ext cx="134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MODIS AOD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F4E369-E126-7F4F-B69A-CAC7E449246B}"/>
              </a:ext>
            </a:extLst>
          </p:cNvPr>
          <p:cNvSpPr/>
          <p:nvPr/>
        </p:nvSpPr>
        <p:spPr>
          <a:xfrm>
            <a:off x="10740897" y="3078875"/>
            <a:ext cx="150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b="1" dirty="0">
                <a:solidFill>
                  <a:srgbClr val="00B050"/>
                </a:solidFill>
              </a:rPr>
              <a:t>VIIRS - GRASP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C789A2-025C-144C-B44A-DB632803BB62}"/>
              </a:ext>
            </a:extLst>
          </p:cNvPr>
          <p:cNvSpPr/>
          <p:nvPr/>
        </p:nvSpPr>
        <p:spPr>
          <a:xfrm>
            <a:off x="10740897" y="5227967"/>
            <a:ext cx="1451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b="1" dirty="0">
                <a:solidFill>
                  <a:srgbClr val="0432FF"/>
                </a:solidFill>
              </a:rPr>
              <a:t>MODIS - GRASP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18AC7-298B-8643-A904-67A15250972B}"/>
              </a:ext>
            </a:extLst>
          </p:cNvPr>
          <p:cNvSpPr txBox="1"/>
          <p:nvPr/>
        </p:nvSpPr>
        <p:spPr>
          <a:xfrm>
            <a:off x="10740897" y="3458404"/>
            <a:ext cx="14164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differences in AOD  are mainly over land</a:t>
            </a:r>
          </a:p>
        </p:txBody>
      </p:sp>
    </p:spTree>
    <p:extLst>
      <p:ext uri="{BB962C8B-B14F-4D97-AF65-F5344CB8AC3E}">
        <p14:creationId xmlns:p14="http://schemas.microsoft.com/office/powerpoint/2010/main" val="306487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1"/>
          <p:cNvSpPr txBox="1">
            <a:spLocks noGrp="1"/>
          </p:cNvSpPr>
          <p:nvPr>
            <p:ph type="title"/>
          </p:nvPr>
        </p:nvSpPr>
        <p:spPr>
          <a:xfrm>
            <a:off x="218480" y="0"/>
            <a:ext cx="11755039" cy="763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-US" sz="4000" dirty="0"/>
              <a:t>Global inter-comparison. </a:t>
            </a:r>
            <a:r>
              <a:rPr lang="en-US" sz="4000" dirty="0">
                <a:solidFill>
                  <a:srgbClr val="0432FF"/>
                </a:solidFill>
              </a:rPr>
              <a:t>Surface</a:t>
            </a:r>
            <a:r>
              <a:rPr lang="en-US" sz="4000" dirty="0"/>
              <a:t>. GRASP/S5p vs MODIS</a:t>
            </a:r>
            <a:endParaRPr sz="373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C05B4-7182-0F4A-A99F-2210F5E8E9B6}"/>
              </a:ext>
            </a:extLst>
          </p:cNvPr>
          <p:cNvSpPr txBox="1"/>
          <p:nvPr/>
        </p:nvSpPr>
        <p:spPr>
          <a:xfrm>
            <a:off x="130535" y="1360114"/>
            <a:ext cx="273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b="1" dirty="0">
                <a:solidFill>
                  <a:srgbClr val="00B050"/>
                </a:solidFill>
              </a:rPr>
              <a:t>GRASP (BHR_iso)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DE6CA-1D26-ED44-8184-57EEF84684DE}"/>
              </a:ext>
            </a:extLst>
          </p:cNvPr>
          <p:cNvSpPr txBox="1"/>
          <p:nvPr/>
        </p:nvSpPr>
        <p:spPr>
          <a:xfrm>
            <a:off x="152776" y="5497886"/>
            <a:ext cx="2517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b="1" dirty="0">
                <a:solidFill>
                  <a:srgbClr val="FF0000"/>
                </a:solidFill>
              </a:rPr>
              <a:t>GRASP - MODIS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C5ABF057-3702-9841-820F-35EB79AD7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50" y="731968"/>
            <a:ext cx="5077340" cy="60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A788736D-02DC-574D-9BDE-DBBEA25D8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41" y="731968"/>
            <a:ext cx="5077340" cy="60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6095C-E87C-7144-B57E-D4A098A59045}"/>
              </a:ext>
            </a:extLst>
          </p:cNvPr>
          <p:cNvSpPr txBox="1"/>
          <p:nvPr/>
        </p:nvSpPr>
        <p:spPr>
          <a:xfrm>
            <a:off x="130534" y="3213556"/>
            <a:ext cx="2864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800" b="1" dirty="0">
                <a:solidFill>
                  <a:srgbClr val="0432FF"/>
                </a:solidFill>
              </a:rPr>
              <a:t>MODIS (White Sky Albedo (</a:t>
            </a:r>
            <a:r>
              <a:rPr lang="en" sz="2800" b="1" dirty="0">
                <a:solidFill>
                  <a:srgbClr val="0432FF"/>
                </a:solidFill>
              </a:rPr>
              <a:t>WSA</a:t>
            </a:r>
            <a:r>
              <a:rPr lang="en-FR" sz="2800" b="1" dirty="0">
                <a:solidFill>
                  <a:srgbClr val="0432FF"/>
                </a:solidFill>
              </a:rPr>
              <a:t>) </a:t>
            </a:r>
            <a:r>
              <a:rPr lang="en" sz="2800" b="1" dirty="0">
                <a:solidFill>
                  <a:srgbClr val="0432FF"/>
                </a:solidFill>
              </a:rPr>
              <a:t>MCD43C3</a:t>
            </a:r>
            <a:r>
              <a:rPr lang="en-FR" sz="2800" b="1" dirty="0">
                <a:solidFill>
                  <a:srgbClr val="0432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3869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BE7A46-5848-1349-8E9A-4F80951C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32" y="957473"/>
            <a:ext cx="8422073" cy="561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0E22B-01C4-D04B-BC91-C51888F45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86" y="-90936"/>
            <a:ext cx="11966028" cy="1143000"/>
          </a:xfrm>
        </p:spPr>
        <p:txBody>
          <a:bodyPr>
            <a:normAutofit/>
          </a:bodyPr>
          <a:lstStyle/>
          <a:p>
            <a:r>
              <a:rPr lang="en-US" dirty="0"/>
              <a:t>GRASP/S5p (</a:t>
            </a:r>
            <a:r>
              <a:rPr lang="en" dirty="0"/>
              <a:t>BHR_ISO </a:t>
            </a:r>
            <a:r>
              <a:rPr lang="en-US" dirty="0"/>
              <a:t>) vs MODIS (</a:t>
            </a:r>
            <a:r>
              <a:rPr lang="en" dirty="0"/>
              <a:t>MCD43C3 WSA</a:t>
            </a:r>
            <a:r>
              <a:rPr lang="en-US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3F362D-7ACF-DB44-B42A-06BC61468889}"/>
              </a:ext>
            </a:extLst>
          </p:cNvPr>
          <p:cNvSpPr/>
          <p:nvPr/>
        </p:nvSpPr>
        <p:spPr>
          <a:xfrm>
            <a:off x="4635062" y="1270589"/>
            <a:ext cx="2190799" cy="88389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E95C1-9E92-AB48-B571-63AE2310D77A}"/>
              </a:ext>
            </a:extLst>
          </p:cNvPr>
          <p:cNvSpPr/>
          <p:nvPr/>
        </p:nvSpPr>
        <p:spPr>
          <a:xfrm>
            <a:off x="8787154" y="1259051"/>
            <a:ext cx="2049769" cy="88389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2C26FDD-CB1D-C347-BF77-46916D086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565442"/>
              </p:ext>
            </p:extLst>
          </p:nvPr>
        </p:nvGraphicFramePr>
        <p:xfrm>
          <a:off x="-1" y="1052064"/>
          <a:ext cx="3815255" cy="2236370"/>
        </p:xfrm>
        <a:graphic>
          <a:graphicData uri="http://schemas.openxmlformats.org/drawingml/2006/table">
            <a:tbl>
              <a:tblPr/>
              <a:tblGrid>
                <a:gridCol w="873782">
                  <a:extLst>
                    <a:ext uri="{9D8B030D-6E8A-4147-A177-3AD203B41FA5}">
                      <a16:colId xmlns:a16="http://schemas.microsoft.com/office/drawing/2014/main" val="1898711152"/>
                    </a:ext>
                  </a:extLst>
                </a:gridCol>
                <a:gridCol w="882218">
                  <a:extLst>
                    <a:ext uri="{9D8B030D-6E8A-4147-A177-3AD203B41FA5}">
                      <a16:colId xmlns:a16="http://schemas.microsoft.com/office/drawing/2014/main" val="1187522162"/>
                    </a:ext>
                  </a:extLst>
                </a:gridCol>
                <a:gridCol w="2059255">
                  <a:extLst>
                    <a:ext uri="{9D8B030D-6E8A-4147-A177-3AD203B41FA5}">
                      <a16:colId xmlns:a16="http://schemas.microsoft.com/office/drawing/2014/main" val="1632417398"/>
                    </a:ext>
                  </a:extLst>
                </a:gridCol>
              </a:tblGrid>
              <a:tr h="534171">
                <a:tc rowSpan="2">
                  <a:txBody>
                    <a:bodyPr/>
                    <a:lstStyle/>
                    <a:p>
                      <a:pPr algn="just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Requirements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BRDF/</a:t>
                      </a:r>
                    </a:p>
                    <a:p>
                      <a:pPr algn="just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albedo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453" marR="95453" marT="47726" marB="4772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Uncertainties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453" marR="95453" marT="47726" marB="4772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227033"/>
                  </a:ext>
                </a:extLst>
              </a:tr>
              <a:tr h="451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Albedo &lt;= 0.03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Albedo &gt; 0.03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61789"/>
                  </a:ext>
                </a:extLst>
              </a:tr>
              <a:tr h="433676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Target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0.04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0.03 or 10% (whatever is bigger)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067389"/>
                  </a:ext>
                </a:extLst>
              </a:tr>
              <a:tr h="433676"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Optimal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0.02</a:t>
                      </a:r>
                      <a:endParaRPr lang="en-F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0.01 or 5% (whatever is bigger)</a:t>
                      </a:r>
                      <a:endParaRPr lang="en-F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667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34CD2A5-3118-F14F-9686-3A7ED34BB09D}"/>
              </a:ext>
            </a:extLst>
          </p:cNvPr>
          <p:cNvSpPr txBox="1"/>
          <p:nvPr/>
        </p:nvSpPr>
        <p:spPr>
          <a:xfrm>
            <a:off x="198380" y="4083267"/>
            <a:ext cx="3418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Good </a:t>
            </a:r>
            <a:r>
              <a:rPr lang="en-US" sz="2400">
                <a:solidFill>
                  <a:srgbClr val="FF0000"/>
                </a:solidFill>
              </a:rPr>
              <a:t>correspondence between GRASP and MODIS surface products globally!</a:t>
            </a:r>
          </a:p>
        </p:txBody>
      </p:sp>
    </p:spTree>
    <p:extLst>
      <p:ext uri="{BB962C8B-B14F-4D97-AF65-F5344CB8AC3E}">
        <p14:creationId xmlns:p14="http://schemas.microsoft.com/office/powerpoint/2010/main" val="276879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2B6B6-C336-574D-B797-EB4CF71F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84417"/>
            <a:ext cx="11360800" cy="763500"/>
          </a:xfrm>
        </p:spPr>
        <p:txBody>
          <a:bodyPr>
            <a:normAutofit fontScale="90000"/>
          </a:bodyPr>
          <a:lstStyle/>
          <a:p>
            <a:r>
              <a:rPr lang="en-FR" dirty="0"/>
              <a:t>Summary. </a:t>
            </a:r>
            <a:r>
              <a:rPr lang="en-US" dirty="0"/>
              <a:t>GRASP/S5p+I product</a:t>
            </a:r>
            <a:endParaRPr lang="en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92D05-A617-B045-8AF0-CA0E47AF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346369"/>
            <a:ext cx="11360800" cy="512721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Global aerosol product of high quality (daily, monthly)</a:t>
            </a: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New information from GRASP/S5p: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AOD in UV, VIS and SWIR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Aerosol size (</a:t>
            </a:r>
            <a:r>
              <a:rPr lang="en-US" b="1" dirty="0" err="1"/>
              <a:t>AEexp</a:t>
            </a:r>
            <a:r>
              <a:rPr lang="en-US" b="1" dirty="0"/>
              <a:t>, AODF, AODC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Absorption properties (</a:t>
            </a:r>
            <a:r>
              <a:rPr lang="en-US" b="1" dirty="0"/>
              <a:t>SSA, </a:t>
            </a:r>
            <a:r>
              <a:rPr lang="en-US" b="1" dirty="0" err="1"/>
              <a:t>dSSA</a:t>
            </a:r>
            <a:r>
              <a:rPr lang="en-US" b="1" dirty="0"/>
              <a:t>, AAOD</a:t>
            </a:r>
            <a:r>
              <a:rPr lang="en-US" dirty="0"/>
              <a:t>)</a:t>
            </a:r>
          </a:p>
          <a:p>
            <a:pPr marL="114300" indent="0">
              <a:buNone/>
            </a:pPr>
            <a:endParaRPr lang="en-US" dirty="0">
              <a:solidFill>
                <a:srgbClr val="0432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Full BRDF, Black Sky (DHR) and White Sky (</a:t>
            </a:r>
            <a:r>
              <a:rPr lang="en-US" dirty="0" err="1">
                <a:solidFill>
                  <a:srgbClr val="0432FF"/>
                </a:solidFill>
              </a:rPr>
              <a:t>BHR_iso</a:t>
            </a:r>
            <a:r>
              <a:rPr lang="en-US" dirty="0">
                <a:solidFill>
                  <a:srgbClr val="0432FF"/>
                </a:solidFill>
              </a:rPr>
              <a:t>) albedos from S5p/TROPOMI of high quality (daily, monthly).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EAE51-3FAA-5C4F-A693-0F818739FF59}"/>
              </a:ext>
            </a:extLst>
          </p:cNvPr>
          <p:cNvSpPr txBox="1"/>
          <p:nvPr/>
        </p:nvSpPr>
        <p:spPr>
          <a:xfrm>
            <a:off x="8686358" y="3083679"/>
            <a:ext cx="3090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>
                <a:solidFill>
                  <a:srgbClr val="FF0000"/>
                </a:solidFill>
              </a:rPr>
              <a:t>Required information for aerosol 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5D8CAC-2CC2-FC4E-9E69-10ACBDD035A7}"/>
              </a:ext>
            </a:extLst>
          </p:cNvPr>
          <p:cNvSpPr txBox="1"/>
          <p:nvPr/>
        </p:nvSpPr>
        <p:spPr>
          <a:xfrm>
            <a:off x="8015569" y="2777412"/>
            <a:ext cx="5725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96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90815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3F60-E02E-F946-8BBC-9EED5487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72" y="170832"/>
            <a:ext cx="954864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GRASP/S5p+I products. Expected performance</a:t>
            </a:r>
          </a:p>
        </p:txBody>
      </p:sp>
      <p:graphicFrame>
        <p:nvGraphicFramePr>
          <p:cNvPr id="4" name="Google Shape;280;p38">
            <a:extLst>
              <a:ext uri="{FF2B5EF4-FFF2-40B4-BE49-F238E27FC236}">
                <a16:creationId xmlns:a16="http://schemas.microsoft.com/office/drawing/2014/main" id="{53D9DE33-4988-AD4C-A9C1-017E51220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329982"/>
              </p:ext>
            </p:extLst>
          </p:nvPr>
        </p:nvGraphicFramePr>
        <p:xfrm>
          <a:off x="306232" y="2157600"/>
          <a:ext cx="10765958" cy="18745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0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0700">
                  <a:extLst>
                    <a:ext uri="{9D8B030D-6E8A-4147-A177-3AD203B41FA5}">
                      <a16:colId xmlns:a16="http://schemas.microsoft.com/office/drawing/2014/main" val="3971426339"/>
                    </a:ext>
                  </a:extLst>
                </a:gridCol>
                <a:gridCol w="2726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062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098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0000"/>
                          </a:solidFill>
                        </a:rPr>
                        <a:t>UV</a:t>
                      </a:r>
                      <a:endParaRPr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0000"/>
                          </a:solidFill>
                        </a:rPr>
                        <a:t>VIS</a:t>
                      </a:r>
                      <a:endParaRPr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0000"/>
                          </a:solidFill>
                        </a:rPr>
                        <a:t>NIR</a:t>
                      </a:r>
                      <a:endParaRPr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0000"/>
                          </a:solidFill>
                        </a:rPr>
                        <a:t>SWIR</a:t>
                      </a:r>
                      <a:endParaRPr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Coverage</a:t>
                      </a:r>
                      <a:endParaRPr sz="1600" b="1" dirty="0"/>
                    </a:p>
                  </a:txBody>
                  <a:tcPr marL="68600" marR="68600" marT="34300" marB="3430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/>
                        <a:t>Uncertainties</a:t>
                      </a:r>
                      <a:endParaRPr sz="1800" b="1" dirty="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80">
                <a:tc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Target requirements</a:t>
                      </a:r>
                      <a:endParaRPr sz="1800" dirty="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Optimal requirements</a:t>
                      </a:r>
                      <a:endParaRPr sz="1800" dirty="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357436674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FF0000"/>
                          </a:solidFill>
                        </a:rPr>
                        <a:t>BRDF</a:t>
                      </a: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✔</a:t>
                      </a:r>
                      <a:endParaRPr sz="18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 dirty="0"/>
                        <a:t>✔</a:t>
                      </a:r>
                      <a:endParaRPr sz="1800" dirty="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/>
                        <a:t>✔</a:t>
                      </a:r>
                      <a:endParaRPr sz="18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 dirty="0"/>
                        <a:t>✔</a:t>
                      </a:r>
                      <a:endParaRPr sz="1800" dirty="0"/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Daily / Monthly</a:t>
                      </a: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</a:rPr>
                        <a:t>0.03 or 10%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008F00"/>
                          </a:solidFill>
                        </a:rPr>
                        <a:t>(60 - 95%)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008F00"/>
                          </a:solidFill>
                        </a:rPr>
                        <a:t>depending on spectral band </a:t>
                      </a:r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</a:rPr>
                        <a:t>0.01 or 5%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008F00"/>
                          </a:solidFill>
                        </a:rPr>
                        <a:t>(50 - 80% )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008F00"/>
                          </a:solidFill>
                        </a:rPr>
                        <a:t>depending on spectral band </a:t>
                      </a:r>
                      <a:endParaRPr sz="1800" b="1" dirty="0">
                        <a:solidFill>
                          <a:srgbClr val="008F00"/>
                        </a:solidFill>
                      </a:endParaRPr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FF0000"/>
                          </a:solidFill>
                        </a:rPr>
                        <a:t>Albedos</a:t>
                      </a: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/>
                        <a:t>✔</a:t>
                      </a:r>
                      <a:endParaRPr sz="180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✔</a:t>
                      </a:r>
                      <a:endParaRPr kumimoji="0" lang="e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✔</a:t>
                      </a:r>
                    </a:p>
                  </a:txBody>
                  <a:tcPr marL="68600" marR="68600" marT="34300" marB="34300"/>
                </a:tc>
                <a:tc v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 v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lang="en-US" sz="1800" dirty="0"/>
                    </a:p>
                  </a:txBody>
                  <a:tcPr marL="68600" marR="68600" marT="34300" marB="34300"/>
                </a:tc>
                <a:tc v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800" dirty="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1464A1-2E10-504C-AB80-7E62DBEE1F3D}"/>
              </a:ext>
            </a:extLst>
          </p:cNvPr>
          <p:cNvSpPr txBox="1"/>
          <p:nvPr/>
        </p:nvSpPr>
        <p:spPr>
          <a:xfrm>
            <a:off x="0" y="167961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>
                <a:solidFill>
                  <a:srgbClr val="FF0000"/>
                </a:solidFill>
              </a:rPr>
              <a:t>Surface GRASP/S5p+I product (</a:t>
            </a:r>
            <a:r>
              <a:rPr lang="en-GB" sz="2000" dirty="0">
                <a:solidFill>
                  <a:srgbClr val="FF0000"/>
                </a:solidFill>
                <a:cs typeface="Arial" panose="020B0604020202020204" pitchFamily="34" charset="0"/>
              </a:rPr>
              <a:t>10 wavelengths: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0.340 0.367 0.380 0.416 0.440 0.494 0.670 0.747 0.772 2.313</a:t>
            </a:r>
            <a:r>
              <a:rPr lang="en-FR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A96D0-FEE2-1049-9422-090F0AE956D0}"/>
              </a:ext>
            </a:extLst>
          </p:cNvPr>
          <p:cNvSpPr txBox="1"/>
          <p:nvPr/>
        </p:nvSpPr>
        <p:spPr>
          <a:xfrm>
            <a:off x="0" y="4032160"/>
            <a:ext cx="1145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>
                <a:solidFill>
                  <a:srgbClr val="0432FF"/>
                </a:solidFill>
              </a:rPr>
              <a:t>Aerosol GRASP/S5p+I product </a:t>
            </a:r>
            <a:r>
              <a:rPr lang="en-FR" dirty="0">
                <a:solidFill>
                  <a:srgbClr val="0432FF"/>
                </a:solidFill>
              </a:rPr>
              <a:t>(</a:t>
            </a:r>
            <a:r>
              <a:rPr lang="en-GB" dirty="0">
                <a:solidFill>
                  <a:srgbClr val="0432FF"/>
                </a:solidFill>
                <a:cs typeface="Arial" panose="020B0604020202020204" pitchFamily="34" charset="0"/>
              </a:rPr>
              <a:t>10 wavelengths: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0.340 0.367 0.380 0.416 0.440 0.494 0.670 0.747 0.772 2.313</a:t>
            </a:r>
            <a:r>
              <a:rPr lang="en-FR" dirty="0">
                <a:solidFill>
                  <a:srgbClr val="0432FF"/>
                </a:solidFill>
              </a:rPr>
              <a:t>) </a:t>
            </a:r>
          </a:p>
        </p:txBody>
      </p:sp>
      <p:graphicFrame>
        <p:nvGraphicFramePr>
          <p:cNvPr id="8" name="Google Shape;280;p38">
            <a:extLst>
              <a:ext uri="{FF2B5EF4-FFF2-40B4-BE49-F238E27FC236}">
                <a16:creationId xmlns:a16="http://schemas.microsoft.com/office/drawing/2014/main" id="{D36BDEA3-2815-4148-941E-E74B8DA2D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645390"/>
              </p:ext>
            </p:extLst>
          </p:nvPr>
        </p:nvGraphicFramePr>
        <p:xfrm>
          <a:off x="316172" y="4503614"/>
          <a:ext cx="10756018" cy="19889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90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211">
                  <a:extLst>
                    <a:ext uri="{9D8B030D-6E8A-4147-A177-3AD203B41FA5}">
                      <a16:colId xmlns:a16="http://schemas.microsoft.com/office/drawing/2014/main" val="2615148535"/>
                    </a:ext>
                  </a:extLst>
                </a:gridCol>
                <a:gridCol w="24148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81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098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0432FF"/>
                          </a:solidFill>
                        </a:rPr>
                        <a:t>UV</a:t>
                      </a:r>
                      <a:endParaRPr sz="1600" dirty="0">
                        <a:solidFill>
                          <a:srgbClr val="0432FF"/>
                        </a:solidFill>
                      </a:endParaRPr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0432FF"/>
                          </a:solidFill>
                        </a:rPr>
                        <a:t>VIS</a:t>
                      </a:r>
                      <a:endParaRPr sz="1600" dirty="0">
                        <a:solidFill>
                          <a:srgbClr val="0432FF"/>
                        </a:solidFill>
                      </a:endParaRPr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0432FF"/>
                          </a:solidFill>
                        </a:rPr>
                        <a:t>NIR</a:t>
                      </a:r>
                      <a:endParaRPr sz="1600" dirty="0">
                        <a:solidFill>
                          <a:srgbClr val="0432FF"/>
                        </a:solidFill>
                      </a:endParaRPr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0432FF"/>
                          </a:solidFill>
                        </a:rPr>
                        <a:t>SWIR</a:t>
                      </a:r>
                      <a:endParaRPr sz="1600" dirty="0">
                        <a:solidFill>
                          <a:srgbClr val="0432FF"/>
                        </a:solidFill>
                      </a:endParaRPr>
                    </a:p>
                  </a:txBody>
                  <a:tcPr marL="68600" marR="68600" marT="34300" marB="34300"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Coverage</a:t>
                      </a:r>
                      <a:endParaRPr sz="1600" b="1" dirty="0"/>
                    </a:p>
                  </a:txBody>
                  <a:tcPr marL="68600" marR="68600" marT="34300" marB="3430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/>
                        <a:t>Uncertainties</a:t>
                      </a:r>
                      <a:endParaRPr sz="1800" b="1" dirty="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980"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Target: </a:t>
                      </a:r>
                      <a:r>
                        <a:rPr lang="en-GB" sz="1800" dirty="0">
                          <a:solidFill>
                            <a:srgbClr val="0432FF"/>
                          </a:solidFill>
                        </a:rPr>
                        <a:t>0.05 or 20%</a:t>
                      </a: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Optimal: </a:t>
                      </a:r>
                      <a:r>
                        <a:rPr lang="en-GB" sz="1800" dirty="0">
                          <a:solidFill>
                            <a:srgbClr val="0432FF"/>
                          </a:solidFill>
                        </a:rPr>
                        <a:t>0.04 or 10%</a:t>
                      </a:r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357436674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0432FF"/>
                          </a:solidFill>
                        </a:rPr>
                        <a:t>AOD, AODF</a:t>
                      </a:r>
                      <a:endParaRPr sz="1800" dirty="0">
                        <a:solidFill>
                          <a:srgbClr val="0432FF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✔</a:t>
                      </a:r>
                      <a:endParaRPr sz="1800" dirty="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 dirty="0"/>
                        <a:t>✔</a:t>
                      </a:r>
                      <a:endParaRPr sz="1800" dirty="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 dirty="0"/>
                        <a:t>✔</a:t>
                      </a:r>
                      <a:endParaRPr sz="1800" dirty="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 dirty="0"/>
                        <a:t>✔</a:t>
                      </a:r>
                      <a:endParaRPr sz="1800" dirty="0"/>
                    </a:p>
                  </a:txBody>
                  <a:tcPr marL="68600" marR="68600" marT="34300" marB="34300"/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432FF"/>
                          </a:solidFill>
                        </a:rPr>
                        <a:t>Daily / Monthly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800" dirty="0"/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008F00"/>
                          </a:solidFill>
                        </a:rPr>
                        <a:t>Ocean: 65 - 90%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rgbClr val="008F00"/>
                          </a:solidFill>
                        </a:rPr>
                        <a:t>Land: 45 – 80%</a:t>
                      </a: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008F00"/>
                          </a:solidFill>
                        </a:rPr>
                        <a:t>Ocean 60-85 %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GB" sz="1800" b="1" dirty="0">
                          <a:solidFill>
                            <a:srgbClr val="008F00"/>
                          </a:solidFill>
                        </a:rPr>
                        <a:t>Land: 40-70 %</a:t>
                      </a:r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0432FF"/>
                          </a:solidFill>
                        </a:rPr>
                        <a:t>SSA, AAOD</a:t>
                      </a:r>
                      <a:endParaRPr sz="1800" dirty="0">
                        <a:solidFill>
                          <a:srgbClr val="0432FF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800" dirty="0">
                          <a:solidFill>
                            <a:srgbClr val="FF0000"/>
                          </a:solidFill>
                        </a:rPr>
                        <a:t>✔</a:t>
                      </a: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✔</a:t>
                      </a:r>
                      <a:endParaRPr kumimoji="0" lang="e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✔</a:t>
                      </a:r>
                    </a:p>
                  </a:txBody>
                  <a:tcPr marL="68600" marR="68600" marT="34300" marB="34300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600" marR="68600" marT="34300" marB="34300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8F00"/>
                          </a:solidFill>
                        </a:rPr>
                        <a:t>&lt; 0.05 </a:t>
                      </a:r>
                      <a:r>
                        <a:rPr lang="en-US" sz="1800" dirty="0">
                          <a:solidFill>
                            <a:srgbClr val="0432FF"/>
                          </a:solidFill>
                        </a:rPr>
                        <a:t>( for AOD &gt; 0.3 )</a:t>
                      </a:r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&lt; 0.03</a:t>
                      </a:r>
                      <a:endParaRPr sz="1800" dirty="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50"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solidFill>
                            <a:srgbClr val="0432FF"/>
                          </a:solidFill>
                        </a:rPr>
                        <a:t>Aerosol type, aerosol height</a:t>
                      </a:r>
                      <a:endParaRPr sz="1800" dirty="0">
                        <a:solidFill>
                          <a:srgbClr val="0432FF"/>
                        </a:solidFill>
                      </a:endParaRPr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800" dirty="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1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100"/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100" dirty="0"/>
                    </a:p>
                  </a:txBody>
                  <a:tcPr marL="68600" marR="68600" marT="34300" marB="34300"/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68600" marR="68600" marT="34300" marB="34300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Under validation</a:t>
                      </a:r>
                    </a:p>
                  </a:txBody>
                  <a:tcPr marL="68600" marR="68600" marT="34300" marB="34300"/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endParaRPr sz="1800" dirty="0"/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4BE6AF3-280B-0242-8B2D-4591C9E1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2" y="34975"/>
            <a:ext cx="1624142" cy="15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2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BF23-DB47-D249-91D7-D87DB126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73426"/>
            <a:ext cx="10972800" cy="1143000"/>
          </a:xfrm>
        </p:spPr>
        <p:txBody>
          <a:bodyPr/>
          <a:lstStyle/>
          <a:p>
            <a:r>
              <a:rPr lang="en-US" dirty="0"/>
              <a:t>Conclusions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0FE15-D396-2A48-9200-4D9193897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748854"/>
            <a:ext cx="11971283" cy="584112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200" b="1" dirty="0"/>
              <a:t>S5p+I AOD/BRDF studies show rich information content </a:t>
            </a:r>
            <a:r>
              <a:rPr lang="en-GB" sz="2200" dirty="0"/>
              <a:t>of S5p/TROMOMI for aerosol and surface characterization.</a:t>
            </a:r>
          </a:p>
          <a:p>
            <a:pPr fontAlgn="base">
              <a:buFont typeface="Wingdings" pitchFamily="2" charset="2"/>
              <a:buChar char="Ø"/>
            </a:pPr>
            <a:r>
              <a:rPr lang="en-GB" sz="2200" b="1" dirty="0">
                <a:solidFill>
                  <a:srgbClr val="0432FF"/>
                </a:solidFill>
              </a:rPr>
              <a:t>Wide TROPOMI swath (Global daily coverage</a:t>
            </a:r>
            <a:r>
              <a:rPr lang="en-GB" sz="2200" b="1" dirty="0"/>
              <a:t>)</a:t>
            </a:r>
            <a:r>
              <a:rPr lang="en-GB" sz="2200" dirty="0"/>
              <a:t> provides the possibility of detailed surface characterisation: </a:t>
            </a:r>
          </a:p>
          <a:p>
            <a:pPr marL="400050" lvl="1" indent="0" fontAlgn="base">
              <a:buNone/>
            </a:pPr>
            <a:r>
              <a:rPr lang="en-GB" sz="2200" dirty="0"/>
              <a:t>- Full BRDF characterisation.</a:t>
            </a:r>
          </a:p>
          <a:p>
            <a:pPr marL="400050" lvl="1" indent="0" fontAlgn="base">
              <a:buNone/>
            </a:pPr>
            <a:r>
              <a:rPr lang="en-GB" sz="2200" dirty="0"/>
              <a:t>- Possibilities for accurate separation of the atmosphere and surface signals. </a:t>
            </a:r>
          </a:p>
          <a:p>
            <a:pPr fontAlgn="base">
              <a:buFont typeface="Wingdings" pitchFamily="2" charset="2"/>
              <a:buChar char="Ø"/>
            </a:pPr>
            <a:r>
              <a:rPr lang="en-GB" sz="2200" b="1" dirty="0">
                <a:solidFill>
                  <a:srgbClr val="FF0000"/>
                </a:solidFill>
              </a:rPr>
              <a:t>Wide spectral range + </a:t>
            </a:r>
            <a:r>
              <a:rPr lang="en-GB" sz="2200" b="1" dirty="0">
                <a:solidFill>
                  <a:srgbClr val="0432FF"/>
                </a:solidFill>
              </a:rPr>
              <a:t>global daily coverage</a:t>
            </a:r>
            <a:r>
              <a:rPr lang="en-GB" sz="2200" b="1" dirty="0">
                <a:solidFill>
                  <a:srgbClr val="FF0000"/>
                </a:solidFill>
              </a:rPr>
              <a:t> </a:t>
            </a:r>
            <a:r>
              <a:rPr lang="en-GB" sz="2200" dirty="0"/>
              <a:t>provide new possibilities for extended aerosol characterisation:</a:t>
            </a:r>
          </a:p>
          <a:p>
            <a:pPr marL="685800" lvl="1" fontAlgn="base">
              <a:buFontTx/>
              <a:buChar char="-"/>
            </a:pPr>
            <a:r>
              <a:rPr lang="en-GB" sz="2200" dirty="0"/>
              <a:t>Aerosol absorption properties (SSA, </a:t>
            </a:r>
            <a:r>
              <a:rPr lang="en-GB" sz="2200" dirty="0" err="1"/>
              <a:t>dSSA</a:t>
            </a:r>
            <a:r>
              <a:rPr lang="en-GB" sz="2200" dirty="0"/>
              <a:t>, AAOD etc)</a:t>
            </a:r>
          </a:p>
          <a:p>
            <a:pPr marL="685800" lvl="1" fontAlgn="base">
              <a:buFontTx/>
              <a:buChar char="-"/>
            </a:pPr>
            <a:r>
              <a:rPr lang="en-GB" sz="2200" dirty="0"/>
              <a:t>Aerosol size (fine and coarse AOD,  </a:t>
            </a:r>
            <a:r>
              <a:rPr lang="en-GB" sz="2200" dirty="0" err="1"/>
              <a:t>AExp</a:t>
            </a:r>
            <a:r>
              <a:rPr lang="en-GB" sz="2200" dirty="0"/>
              <a:t> etc)</a:t>
            </a:r>
          </a:p>
          <a:p>
            <a:pPr fontAlgn="base">
              <a:buFont typeface="Wingdings" pitchFamily="2" charset="2"/>
              <a:buChar char="Ø"/>
            </a:pPr>
            <a:r>
              <a:rPr lang="en-GB" sz="2200" b="1" dirty="0">
                <a:solidFill>
                  <a:srgbClr val="00B050"/>
                </a:solidFill>
              </a:rPr>
              <a:t>In combination with GRASP retrieval algorithm </a:t>
            </a:r>
            <a:r>
              <a:rPr lang="en-GB" sz="2200" dirty="0"/>
              <a:t>aerosol and surface products of high quality can be derived from S5p/TROPOMI measurements:</a:t>
            </a:r>
          </a:p>
          <a:p>
            <a:pPr marL="685800" lvl="1" fontAlgn="base">
              <a:buFontTx/>
              <a:buChar char="-"/>
            </a:pPr>
            <a:r>
              <a:rPr lang="en-GB" sz="2200" dirty="0"/>
              <a:t>Good agreement with AERONET.</a:t>
            </a:r>
          </a:p>
          <a:p>
            <a:pPr marL="685800" lvl="1" fontAlgn="base">
              <a:buFontTx/>
              <a:buChar char="-"/>
            </a:pPr>
            <a:r>
              <a:rPr lang="en-GB" sz="2200" dirty="0"/>
              <a:t>Good global agreement with well-validated aerosol and surface products (MODIS, VIIRS).</a:t>
            </a:r>
          </a:p>
          <a:p>
            <a:pPr fontAlgn="base">
              <a:buFont typeface="Wingdings" pitchFamily="2" charset="2"/>
              <a:buChar char="Ø"/>
            </a:pPr>
            <a:r>
              <a:rPr lang="en-GB" sz="2200" b="1" dirty="0"/>
              <a:t>Operational generation</a:t>
            </a:r>
            <a:r>
              <a:rPr lang="en-GB" sz="2200" dirty="0"/>
              <a:t> of advanced aerosol and surface products </a:t>
            </a:r>
            <a:r>
              <a:rPr lang="en-GB" sz="2200" b="1" dirty="0"/>
              <a:t>from S5P/TROPOMI </a:t>
            </a:r>
            <a:r>
              <a:rPr lang="en-GB" sz="2200" dirty="0"/>
              <a:t>should advance global climate studies and can be used in different climate applications.</a:t>
            </a:r>
          </a:p>
          <a:p>
            <a:pPr marL="685800" lvl="1" fontAlgn="base">
              <a:buFontTx/>
              <a:buChar char="-"/>
            </a:pPr>
            <a:endParaRPr lang="en-GB" sz="2200" dirty="0"/>
          </a:p>
          <a:p>
            <a:pPr marL="685800" lvl="1" fontAlgn="base">
              <a:buFontTx/>
              <a:buChar char="-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8797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028" y="-228281"/>
            <a:ext cx="1132702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Aerosol and surface product S5p+I AOD/BRDF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49EB1-67B1-374D-AF6E-AB1565371C2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Screen Shot 2020-10-02 at 14.34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" b="28051"/>
          <a:stretch/>
        </p:blipFill>
        <p:spPr>
          <a:xfrm>
            <a:off x="164472" y="860207"/>
            <a:ext cx="11863054" cy="36364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906673-3B0D-7B40-8016-0C222F7A40E9}"/>
              </a:ext>
            </a:extLst>
          </p:cNvPr>
          <p:cNvSpPr/>
          <p:nvPr/>
        </p:nvSpPr>
        <p:spPr>
          <a:xfrm>
            <a:off x="5139562" y="4055381"/>
            <a:ext cx="6772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www.grasp-sas.com</a:t>
            </a:r>
            <a:r>
              <a:rPr lang="en-US" sz="2000" dirty="0">
                <a:solidFill>
                  <a:schemeClr val="bg1"/>
                </a:solidFill>
              </a:rPr>
              <a:t>/projects/aod-brdf_sentinel-5p-innovation/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CA795-B908-334D-8307-ABD2A0DB634F}"/>
              </a:ext>
            </a:extLst>
          </p:cNvPr>
          <p:cNvSpPr txBox="1"/>
          <p:nvPr/>
        </p:nvSpPr>
        <p:spPr>
          <a:xfrm>
            <a:off x="972994" y="4549676"/>
            <a:ext cx="102460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/>
              <a:t>GRASP aerosol and surface BRDF products</a:t>
            </a:r>
          </a:p>
          <a:p>
            <a:pPr marL="342900" indent="-342900">
              <a:buAutoNum type="arabicPeriod"/>
            </a:pPr>
            <a:r>
              <a:rPr lang="en-GB" sz="3600" dirty="0"/>
              <a:t>KNMI surface DLER and OMI-heritage AOD </a:t>
            </a:r>
            <a:r>
              <a:rPr lang="en-US" sz="3600" dirty="0"/>
              <a:t>products</a:t>
            </a:r>
          </a:p>
          <a:p>
            <a:endParaRPr lang="en-US" sz="3200" dirty="0"/>
          </a:p>
          <a:p>
            <a:r>
              <a:rPr lang="en-US" sz="3600" dirty="0"/>
              <a:t>Two products complement and extend each other</a:t>
            </a:r>
          </a:p>
        </p:txBody>
      </p:sp>
    </p:spTree>
    <p:extLst>
      <p:ext uri="{BB962C8B-B14F-4D97-AF65-F5344CB8AC3E}">
        <p14:creationId xmlns:p14="http://schemas.microsoft.com/office/powerpoint/2010/main" val="6918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>
            <a:extLst>
              <a:ext uri="{FF2B5EF4-FFF2-40B4-BE49-F238E27FC236}">
                <a16:creationId xmlns:a16="http://schemas.microsoft.com/office/drawing/2014/main" id="{6F27810A-E5BD-B348-B22F-CEE756DC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" y="0"/>
            <a:ext cx="3763617" cy="343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>
            <a:extLst>
              <a:ext uri="{FF2B5EF4-FFF2-40B4-BE49-F238E27FC236}">
                <a16:creationId xmlns:a16="http://schemas.microsoft.com/office/drawing/2014/main" id="{2C9D9052-8B75-0448-95DB-87A54350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" y="3423699"/>
            <a:ext cx="3829481" cy="343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>
            <a:extLst>
              <a:ext uri="{FF2B5EF4-FFF2-40B4-BE49-F238E27FC236}">
                <a16:creationId xmlns:a16="http://schemas.microsoft.com/office/drawing/2014/main" id="{CB460EA4-0915-AA45-89E4-32A2605AE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09" y="68471"/>
            <a:ext cx="3586922" cy="327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>
            <a:extLst>
              <a:ext uri="{FF2B5EF4-FFF2-40B4-BE49-F238E27FC236}">
                <a16:creationId xmlns:a16="http://schemas.microsoft.com/office/drawing/2014/main" id="{8CDF426C-7172-E748-A1A4-EAE1516D0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70" y="35108"/>
            <a:ext cx="3586922" cy="327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287B34-8C7D-BD4F-94BD-20738AAB77B6}"/>
              </a:ext>
            </a:extLst>
          </p:cNvPr>
          <p:cNvSpPr/>
          <p:nvPr/>
        </p:nvSpPr>
        <p:spPr>
          <a:xfrm>
            <a:off x="4223709" y="3615092"/>
            <a:ext cx="79543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0432FF"/>
                </a:solidFill>
                <a:latin typeface="+mj-lt"/>
              </a:rPr>
              <a:t>GRASP aerosol products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10 wavelengths: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0.340 0.367 0.380 0.416 0.440 0.494 0.670 0.747 0.772 2.313</a:t>
            </a:r>
            <a:endParaRPr lang="en-GB" sz="24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rgbClr val="000000"/>
                </a:solidFill>
              </a:rPr>
              <a:t>Spectral AOD, AE,  AODF and  AODC 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rgbClr val="000000"/>
                </a:solidFill>
              </a:rPr>
              <a:t>Spectral AAOD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rgbClr val="000000"/>
                </a:solidFill>
              </a:rPr>
              <a:t>Spectral SSA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rgbClr val="000000"/>
                </a:solidFill>
              </a:rPr>
              <a:t>4 aerosol model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334434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8114A35-D04B-2349-9B45-32ECBCE0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977"/>
            <a:ext cx="3723861" cy="33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C1F1F7A0-45BD-9947-80C8-BD08D4FE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27" y="-1931"/>
            <a:ext cx="3904974" cy="356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8CD77E21-62A3-5943-A819-AEBBD918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16" y="-20209"/>
            <a:ext cx="3904973" cy="35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8BE03BD4-E38A-FE42-B107-F46EC7D7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9977"/>
            <a:ext cx="3723861" cy="33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38DCE467-CC11-0145-89E7-9F151025F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39" y="3478696"/>
            <a:ext cx="3723861" cy="33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AA8108-4DDC-6A41-A462-C00EE8E4C41D}"/>
              </a:ext>
            </a:extLst>
          </p:cNvPr>
          <p:cNvSpPr/>
          <p:nvPr/>
        </p:nvSpPr>
        <p:spPr>
          <a:xfrm>
            <a:off x="7807434" y="3333995"/>
            <a:ext cx="432020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GRASP Surface products</a:t>
            </a:r>
            <a:endParaRPr lang="en-GB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10 wavelengths:</a:t>
            </a:r>
          </a:p>
          <a:p>
            <a:r>
              <a:rPr lang="en-US" sz="2000" dirty="0"/>
              <a:t>0.340 0.367 0.380 0.416 0.440 0.494 0.670 0.747 0.772 2.313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Spectral BRDF1 (land)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BRDF 2</a:t>
            </a:r>
            <a:r>
              <a:rPr lang="en-GB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 and 3</a:t>
            </a:r>
            <a:r>
              <a:rPr lang="en-GB" sz="20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parameters (land)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NDVI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Spectral water body reflectance (sea/ocean)</a:t>
            </a:r>
            <a:endParaRPr lang="en-GB" sz="2000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Spectral DHR, </a:t>
            </a:r>
            <a:r>
              <a:rPr lang="en-GB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BHR_iso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94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FEE66-CAB9-3241-854D-FBE62871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84379"/>
            <a:ext cx="120870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Specified requirements on aerosol (ESA S5p+I AOD/BRDF)</a:t>
            </a:r>
          </a:p>
        </p:txBody>
      </p:sp>
      <p:graphicFrame>
        <p:nvGraphicFramePr>
          <p:cNvPr id="4" name="Google Shape;76;p16">
            <a:extLst>
              <a:ext uri="{FF2B5EF4-FFF2-40B4-BE49-F238E27FC236}">
                <a16:creationId xmlns:a16="http://schemas.microsoft.com/office/drawing/2014/main" id="{CD2E9717-B200-2F44-860C-9A272B706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706336"/>
              </p:ext>
            </p:extLst>
          </p:nvPr>
        </p:nvGraphicFramePr>
        <p:xfrm>
          <a:off x="3037207" y="884957"/>
          <a:ext cx="8879127" cy="30160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6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0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893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rgbClr val="FFFFFF"/>
                          </a:solidFill>
                        </a:rPr>
                        <a:t>Characteristic</a:t>
                      </a:r>
                      <a:endParaRPr sz="1900" b="1">
                        <a:solidFill>
                          <a:srgbClr val="FFFFFF"/>
                        </a:solidFill>
                      </a:endParaRPr>
                    </a:p>
                  </a:txBody>
                  <a:tcPr marL="78951" marR="78951" marT="39475" marB="394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7A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 b="1" dirty="0">
                          <a:solidFill>
                            <a:srgbClr val="FFFFFF"/>
                          </a:solidFill>
                        </a:rPr>
                        <a:t>Required Uncertainty</a:t>
                      </a:r>
                      <a:endParaRPr sz="1900" b="1" dirty="0">
                        <a:solidFill>
                          <a:srgbClr val="FFFFFF"/>
                        </a:solidFill>
                      </a:endParaRPr>
                    </a:p>
                  </a:txBody>
                  <a:tcPr marL="78951" marR="78951" marT="39475" marB="394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7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450">
                <a:tc vMerge="1">
                  <a:txBody>
                    <a:bodyPr/>
                    <a:lstStyle/>
                    <a:p>
                      <a:endParaRPr lang="en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dirty="0">
                          <a:solidFill>
                            <a:srgbClr val="FFFFFF"/>
                          </a:solidFill>
                        </a:rPr>
                        <a:t>Based on GCOS and aerosol CCI </a:t>
                      </a:r>
                      <a:endParaRPr sz="1900" b="1" dirty="0">
                        <a:solidFill>
                          <a:srgbClr val="FFFFFF"/>
                        </a:solidFill>
                      </a:endParaRPr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7A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 b="1">
                          <a:solidFill>
                            <a:srgbClr val="FFFFFF"/>
                          </a:solidFill>
                        </a:rPr>
                        <a:t>Target: relaxed</a:t>
                      </a:r>
                      <a:endParaRPr sz="1900" b="1">
                        <a:solidFill>
                          <a:srgbClr val="FFFFFF"/>
                        </a:solidFill>
                      </a:endParaRPr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03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FF0000"/>
                          </a:solidFill>
                        </a:rPr>
                        <a:t>AOD</a:t>
                      </a:r>
                      <a:endParaRPr sz="1900">
                        <a:solidFill>
                          <a:srgbClr val="FF0000"/>
                        </a:solidFill>
                      </a:endParaRPr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DD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dirty="0"/>
                        <a:t>0.04  or 10% (whatever is bigger)</a:t>
                      </a:r>
                      <a:endParaRPr sz="1900" dirty="0"/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DD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</a:rPr>
                        <a:t>0.05  or 20% (whatever is bigger)</a:t>
                      </a:r>
                      <a:endParaRPr sz="1900"/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03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i="1">
                          <a:solidFill>
                            <a:srgbClr val="FF0000"/>
                          </a:solidFill>
                        </a:rPr>
                        <a:t>Fine mode AOD (AODf)</a:t>
                      </a:r>
                      <a:endParaRPr sz="1900" i="1">
                        <a:solidFill>
                          <a:srgbClr val="FF0000"/>
                        </a:solidFill>
                      </a:endParaRPr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0.04  or 10% (whatever is bigger)</a:t>
                      </a:r>
                      <a:endParaRPr sz="1900"/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</a:rPr>
                        <a:t>0.05  or 20% (whatever is bigger)</a:t>
                      </a:r>
                      <a:endParaRPr sz="1900"/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12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i="1">
                          <a:solidFill>
                            <a:srgbClr val="FF0000"/>
                          </a:solidFill>
                        </a:rPr>
                        <a:t>SSA</a:t>
                      </a:r>
                      <a:endParaRPr sz="1900" i="1">
                        <a:solidFill>
                          <a:srgbClr val="FF0000"/>
                        </a:solidFill>
                      </a:endParaRPr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DD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/>
                        <a:t>0.02 - 0.03</a:t>
                      </a:r>
                      <a:endParaRPr sz="1900"/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DD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dirty="0"/>
                        <a:t>0.04 - 0.05</a:t>
                      </a:r>
                      <a:endParaRPr sz="1900" dirty="0"/>
                    </a:p>
                  </a:txBody>
                  <a:tcPr marL="95791" marR="95791" marT="47896" marB="47896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303170B-E299-224C-A95D-92BF60E15A0A}"/>
              </a:ext>
            </a:extLst>
          </p:cNvPr>
          <p:cNvSpPr txBox="1">
            <a:spLocks/>
          </p:cNvSpPr>
          <p:nvPr/>
        </p:nvSpPr>
        <p:spPr>
          <a:xfrm>
            <a:off x="275666" y="382730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Requirements on surface (ESA S5p+I AOD/BRDF)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2619899-ADFD-6E4F-97F4-DF747EB64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681447"/>
              </p:ext>
            </p:extLst>
          </p:nvPr>
        </p:nvGraphicFramePr>
        <p:xfrm>
          <a:off x="275666" y="4783456"/>
          <a:ext cx="11811357" cy="1852667"/>
        </p:xfrm>
        <a:graphic>
          <a:graphicData uri="http://schemas.openxmlformats.org/drawingml/2006/table">
            <a:tbl>
              <a:tblPr/>
              <a:tblGrid>
                <a:gridCol w="2579491">
                  <a:extLst>
                    <a:ext uri="{9D8B030D-6E8A-4147-A177-3AD203B41FA5}">
                      <a16:colId xmlns:a16="http://schemas.microsoft.com/office/drawing/2014/main" val="1898711152"/>
                    </a:ext>
                  </a:extLst>
                </a:gridCol>
                <a:gridCol w="4615933">
                  <a:extLst>
                    <a:ext uri="{9D8B030D-6E8A-4147-A177-3AD203B41FA5}">
                      <a16:colId xmlns:a16="http://schemas.microsoft.com/office/drawing/2014/main" val="1187522162"/>
                    </a:ext>
                  </a:extLst>
                </a:gridCol>
                <a:gridCol w="4615933">
                  <a:extLst>
                    <a:ext uri="{9D8B030D-6E8A-4147-A177-3AD203B41FA5}">
                      <a16:colId xmlns:a16="http://schemas.microsoft.com/office/drawing/2014/main" val="1632417398"/>
                    </a:ext>
                  </a:extLst>
                </a:gridCol>
              </a:tblGrid>
              <a:tr h="534171"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Requirements</a:t>
                      </a:r>
                      <a:endParaRPr lang="en-FR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BRDF/albedo</a:t>
                      </a:r>
                      <a:endParaRPr lang="en-FR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453" marR="95453" marT="47726" marB="4772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Uncertainties</a:t>
                      </a:r>
                      <a:endParaRPr lang="en-FR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453" marR="95453" marT="47726" marB="4772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227033"/>
                  </a:ext>
                </a:extLst>
              </a:tr>
              <a:tr h="451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Albedo &lt;= 0.03</a:t>
                      </a:r>
                      <a:endParaRPr lang="en-FR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Albedo &gt; 0.03</a:t>
                      </a:r>
                      <a:endParaRPr lang="en-FR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61789"/>
                  </a:ext>
                </a:extLst>
              </a:tr>
              <a:tr h="433676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Target</a:t>
                      </a:r>
                      <a:endParaRPr lang="en-FR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0.04</a:t>
                      </a:r>
                      <a:endParaRPr lang="en-FR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0.03 or 10% (whatever is bigger)</a:t>
                      </a:r>
                      <a:endParaRPr lang="en-FR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067389"/>
                  </a:ext>
                </a:extLst>
              </a:tr>
              <a:tr h="433676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Optimal</a:t>
                      </a:r>
                      <a:endParaRPr lang="en-FR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0.02</a:t>
                      </a:r>
                      <a:endParaRPr lang="en-FR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0.01 or 5% (whatever is bigger)</a:t>
                      </a:r>
                      <a:endParaRPr lang="en-FR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5988" marR="125988" marT="62995" marB="62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6671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2742666-1AA7-424C-B3DE-2881D631B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6" y="871691"/>
            <a:ext cx="2883203" cy="283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2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D46C-686C-CA4F-B9DB-4F6990B9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20230" cy="4493178"/>
          </a:xfrm>
        </p:spPr>
        <p:txBody>
          <a:bodyPr>
            <a:normAutofit fontScale="90000"/>
          </a:bodyPr>
          <a:lstStyle/>
          <a:p>
            <a:r>
              <a:rPr lang="en-FR" dirty="0"/>
              <a:t>Aerosol product validation.</a:t>
            </a:r>
            <a:br>
              <a:rPr lang="en-FR" dirty="0"/>
            </a:br>
            <a:r>
              <a:rPr lang="en-FR" dirty="0">
                <a:solidFill>
                  <a:srgbClr val="FF0000"/>
                </a:solidFill>
              </a:rPr>
              <a:t>AOD</a:t>
            </a:r>
            <a:br>
              <a:rPr lang="en-FR" dirty="0"/>
            </a:br>
            <a:r>
              <a:rPr lang="en-FR" dirty="0"/>
              <a:t>GRASP/S5p </a:t>
            </a:r>
            <a:br>
              <a:rPr lang="en-FR" dirty="0"/>
            </a:br>
            <a:r>
              <a:rPr lang="en-FR" dirty="0"/>
              <a:t>vs </a:t>
            </a:r>
            <a:br>
              <a:rPr lang="en-FR" dirty="0"/>
            </a:br>
            <a:r>
              <a:rPr lang="en-FR" dirty="0"/>
              <a:t>AERONET</a:t>
            </a:r>
            <a:endParaRPr lang="en-US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8B8E29D3-F24E-1B43-863B-F01711A0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96" y="259454"/>
            <a:ext cx="9071770" cy="61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05;p18">
            <a:extLst>
              <a:ext uri="{FF2B5EF4-FFF2-40B4-BE49-F238E27FC236}">
                <a16:creationId xmlns:a16="http://schemas.microsoft.com/office/drawing/2014/main" id="{27F2B7FC-F2EB-664B-AABF-CFB619B6645B}"/>
              </a:ext>
            </a:extLst>
          </p:cNvPr>
          <p:cNvSpPr/>
          <p:nvPr/>
        </p:nvSpPr>
        <p:spPr>
          <a:xfrm>
            <a:off x="3738384" y="564691"/>
            <a:ext cx="7257393" cy="80691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89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>
            <a:spLocks noGrp="1"/>
          </p:cNvSpPr>
          <p:nvPr>
            <p:ph type="title"/>
          </p:nvPr>
        </p:nvSpPr>
        <p:spPr>
          <a:xfrm>
            <a:off x="0" y="67654"/>
            <a:ext cx="12049525" cy="763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/>
          <a:p>
            <a:pPr algn="l"/>
            <a:r>
              <a:rPr lang="en" dirty="0"/>
              <a:t>Site by site validation statistics of GRASP/S5p AOD 550nm</a:t>
            </a:r>
            <a:endParaRPr dirty="0"/>
          </a:p>
        </p:txBody>
      </p:sp>
      <p:pic>
        <p:nvPicPr>
          <p:cNvPr id="266" name="Google Shape;266;p34"/>
          <p:cNvPicPr preferRelativeResize="0"/>
          <p:nvPr/>
        </p:nvPicPr>
        <p:blipFill rotWithShape="1">
          <a:blip r:embed="rId3">
            <a:alphaModFix/>
          </a:blip>
          <a:srcRect l="8360" b="74899"/>
          <a:stretch/>
        </p:blipFill>
        <p:spPr>
          <a:xfrm>
            <a:off x="15761" y="940165"/>
            <a:ext cx="6624586" cy="282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4"/>
          <p:cNvSpPr txBox="1"/>
          <p:nvPr/>
        </p:nvSpPr>
        <p:spPr>
          <a:xfrm>
            <a:off x="4263037" y="2442434"/>
            <a:ext cx="958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/>
              <a:t>R</a:t>
            </a:r>
            <a:endParaRPr b="1" dirty="0"/>
          </a:p>
        </p:txBody>
      </p:sp>
      <p:pic>
        <p:nvPicPr>
          <p:cNvPr id="14" name="Google Shape;266;p34">
            <a:extLst>
              <a:ext uri="{FF2B5EF4-FFF2-40B4-BE49-F238E27FC236}">
                <a16:creationId xmlns:a16="http://schemas.microsoft.com/office/drawing/2014/main" id="{D62A6719-37B3-DF46-B597-EAA6A40263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274" t="24866" b="50033"/>
          <a:stretch/>
        </p:blipFill>
        <p:spPr>
          <a:xfrm>
            <a:off x="15761" y="3394830"/>
            <a:ext cx="6543210" cy="278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4">
            <a:extLst>
              <a:ext uri="{FF2B5EF4-FFF2-40B4-BE49-F238E27FC236}">
                <a16:creationId xmlns:a16="http://schemas.microsoft.com/office/drawing/2014/main" id="{66235155-59FB-6542-B96B-01FF8DBB05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18" t="50498" r="6132" b="25406"/>
          <a:stretch/>
        </p:blipFill>
        <p:spPr>
          <a:xfrm>
            <a:off x="6068562" y="1045416"/>
            <a:ext cx="6102421" cy="269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6;p34">
            <a:extLst>
              <a:ext uri="{FF2B5EF4-FFF2-40B4-BE49-F238E27FC236}">
                <a16:creationId xmlns:a16="http://schemas.microsoft.com/office/drawing/2014/main" id="{B6701E2C-AD3C-4447-BD6D-8B507C7AE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197" t="74727" r="7413"/>
          <a:stretch/>
        </p:blipFill>
        <p:spPr>
          <a:xfrm>
            <a:off x="5999838" y="3486529"/>
            <a:ext cx="6049687" cy="278525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 txBox="1"/>
          <p:nvPr/>
        </p:nvSpPr>
        <p:spPr>
          <a:xfrm>
            <a:off x="1473125" y="5010802"/>
            <a:ext cx="958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/>
              <a:t>RMSE</a:t>
            </a:r>
            <a:endParaRPr b="1" dirty="0"/>
          </a:p>
        </p:txBody>
      </p:sp>
      <p:sp>
        <p:nvSpPr>
          <p:cNvPr id="272" name="Google Shape;272;p34"/>
          <p:cNvSpPr txBox="1"/>
          <p:nvPr/>
        </p:nvSpPr>
        <p:spPr>
          <a:xfrm>
            <a:off x="7053390" y="2442434"/>
            <a:ext cx="958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/>
              <a:t>BIAS</a:t>
            </a:r>
            <a:endParaRPr b="1" dirty="0"/>
          </a:p>
        </p:txBody>
      </p:sp>
      <p:sp>
        <p:nvSpPr>
          <p:cNvPr id="273" name="Google Shape;273;p34"/>
          <p:cNvSpPr txBox="1"/>
          <p:nvPr/>
        </p:nvSpPr>
        <p:spPr>
          <a:xfrm>
            <a:off x="7053390" y="5002504"/>
            <a:ext cx="958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/>
              <a:t>GCOS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6264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A388CD94-26A1-BA44-BFC6-622503688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62"/>
          <a:stretch/>
        </p:blipFill>
        <p:spPr>
          <a:xfrm>
            <a:off x="0" y="1019369"/>
            <a:ext cx="4049864" cy="5623621"/>
          </a:xfrm>
          <a:prstGeom prst="rect">
            <a:avLst/>
          </a:prstGeom>
        </p:spPr>
      </p:pic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6870" y="-86421"/>
            <a:ext cx="12095130" cy="11057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SzPts val="990"/>
            </a:pPr>
            <a:r>
              <a:rPr lang="en" sz="3600" dirty="0"/>
              <a:t>Inter-comparison over AERONET: </a:t>
            </a:r>
            <a:br>
              <a:rPr lang="en" sz="3600" dirty="0"/>
            </a:br>
            <a:r>
              <a:rPr lang="en" sz="3600" dirty="0"/>
              <a:t>GRASP/S5p, VIIRS, and MODIS. </a:t>
            </a:r>
            <a:r>
              <a:rPr lang="en" sz="3600" dirty="0">
                <a:solidFill>
                  <a:srgbClr val="00B050"/>
                </a:solidFill>
              </a:rPr>
              <a:t>550nm</a:t>
            </a:r>
            <a:endParaRPr sz="3600" dirty="0">
              <a:solidFill>
                <a:srgbClr val="00B050"/>
              </a:solidFill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866" y="1121102"/>
            <a:ext cx="4018081" cy="533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2676" y="1121102"/>
            <a:ext cx="4269324" cy="53366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C2FBDC-DD19-B84D-9B75-8A274A377075}"/>
              </a:ext>
            </a:extLst>
          </p:cNvPr>
          <p:cNvSpPr/>
          <p:nvPr/>
        </p:nvSpPr>
        <p:spPr>
          <a:xfrm>
            <a:off x="4833854" y="1387373"/>
            <a:ext cx="2107536" cy="74097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04F976-CBD8-FB4B-B57C-E278F4412FE3}"/>
              </a:ext>
            </a:extLst>
          </p:cNvPr>
          <p:cNvSpPr/>
          <p:nvPr/>
        </p:nvSpPr>
        <p:spPr>
          <a:xfrm>
            <a:off x="851370" y="1371607"/>
            <a:ext cx="2310027" cy="74097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51C3F2-C26B-0A44-942B-4E8694E38E89}"/>
              </a:ext>
            </a:extLst>
          </p:cNvPr>
          <p:cNvSpPr/>
          <p:nvPr/>
        </p:nvSpPr>
        <p:spPr>
          <a:xfrm>
            <a:off x="8738578" y="1387373"/>
            <a:ext cx="2310027" cy="74097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17610-6425-894C-AED3-4BAE21E00875}"/>
              </a:ext>
            </a:extLst>
          </p:cNvPr>
          <p:cNvSpPr txBox="1"/>
          <p:nvPr/>
        </p:nvSpPr>
        <p:spPr>
          <a:xfrm>
            <a:off x="2816351" y="6457768"/>
            <a:ext cx="7364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Beside AOD, GRASP/TROPOMI provides extended aerosol properties!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AA24F6-D4E3-A24C-A084-B6E5DA3EBE5F}"/>
              </a:ext>
            </a:extLst>
          </p:cNvPr>
          <p:cNvSpPr/>
          <p:nvPr/>
        </p:nvSpPr>
        <p:spPr>
          <a:xfrm>
            <a:off x="2314356" y="3731179"/>
            <a:ext cx="127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>
                <a:solidFill>
                  <a:srgbClr val="00B050"/>
                </a:solidFill>
              </a:rPr>
              <a:t>GRASP/S5p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97CEFF-A9F6-DB49-8046-7B226F1ECC1D}"/>
              </a:ext>
            </a:extLst>
          </p:cNvPr>
          <p:cNvSpPr/>
          <p:nvPr/>
        </p:nvSpPr>
        <p:spPr>
          <a:xfrm>
            <a:off x="6758484" y="3731179"/>
            <a:ext cx="679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>
                <a:solidFill>
                  <a:srgbClr val="0432FF"/>
                </a:solidFill>
              </a:rPr>
              <a:t>VIIRS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618B88-9321-554D-8232-0912C306F31F}"/>
              </a:ext>
            </a:extLst>
          </p:cNvPr>
          <p:cNvSpPr/>
          <p:nvPr/>
        </p:nvSpPr>
        <p:spPr>
          <a:xfrm>
            <a:off x="10890501" y="3731179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>
                <a:solidFill>
                  <a:srgbClr val="FF0000"/>
                </a:solidFill>
              </a:rPr>
              <a:t>MODIS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0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D46C-686C-CA4F-B9DB-4F6990B9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0"/>
            <a:ext cx="2831196" cy="1143000"/>
          </a:xfrm>
        </p:spPr>
        <p:txBody>
          <a:bodyPr>
            <a:normAutofit fontScale="90000"/>
          </a:bodyPr>
          <a:lstStyle/>
          <a:p>
            <a:r>
              <a:rPr lang="en-FR" dirty="0"/>
              <a:t>Aerosol product validation.</a:t>
            </a:r>
            <a:br>
              <a:rPr lang="en-FR" dirty="0"/>
            </a:br>
            <a:r>
              <a:rPr lang="en-FR" dirty="0">
                <a:solidFill>
                  <a:srgbClr val="FF0000"/>
                </a:solidFill>
              </a:rPr>
              <a:t>A</a:t>
            </a:r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en-FR" dirty="0">
                <a:solidFill>
                  <a:srgbClr val="FF0000"/>
                </a:solidFill>
              </a:rPr>
              <a:t>xp and SSA</a:t>
            </a:r>
            <a:br>
              <a:rPr lang="en-FR" dirty="0"/>
            </a:br>
            <a:r>
              <a:rPr lang="en-FR" dirty="0"/>
              <a:t>GRASP/S5p vs </a:t>
            </a:r>
            <a:br>
              <a:rPr lang="en-FR" dirty="0"/>
            </a:br>
            <a:r>
              <a:rPr lang="en-FR" dirty="0"/>
              <a:t>AERONET</a:t>
            </a:r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FCC7FE70-7AE8-FB42-A2E1-04D97563C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77"/>
          <a:stretch/>
        </p:blipFill>
        <p:spPr>
          <a:xfrm>
            <a:off x="2831196" y="191560"/>
            <a:ext cx="4694984" cy="647488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92E436-4AB4-0145-8F60-E034287F1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302" y="215248"/>
            <a:ext cx="4831698" cy="64275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FAC1846-0ED8-EC4D-8287-1898D278E6B9}"/>
              </a:ext>
            </a:extLst>
          </p:cNvPr>
          <p:cNvSpPr/>
          <p:nvPr/>
        </p:nvSpPr>
        <p:spPr>
          <a:xfrm>
            <a:off x="4611129" y="772510"/>
            <a:ext cx="1135117" cy="331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78F677-36F1-2C41-9DCF-54BF8D329098}"/>
              </a:ext>
            </a:extLst>
          </p:cNvPr>
          <p:cNvSpPr/>
          <p:nvPr/>
        </p:nvSpPr>
        <p:spPr>
          <a:xfrm>
            <a:off x="9203299" y="804042"/>
            <a:ext cx="1135117" cy="3310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41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21151</TotalTime>
  <Words>1000</Words>
  <Application>Microsoft Macintosh PowerPoint</Application>
  <PresentationFormat>Widescreen</PresentationFormat>
  <Paragraphs>177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Office Theme</vt:lpstr>
      <vt:lpstr>Surface and aerosol characterization from S5P/TROPOMI:  validation, inter-comparison and expected performance  </vt:lpstr>
      <vt:lpstr>Aerosol and surface product S5p+I AOD/BRDF project</vt:lpstr>
      <vt:lpstr>PowerPoint Presentation</vt:lpstr>
      <vt:lpstr>PowerPoint Presentation</vt:lpstr>
      <vt:lpstr>Specified requirements on aerosol (ESA S5p+I AOD/BRDF)</vt:lpstr>
      <vt:lpstr>Aerosol product validation. AOD GRASP/S5p  vs  AERONET</vt:lpstr>
      <vt:lpstr>Site by site validation statistics of GRASP/S5p AOD 550nm</vt:lpstr>
      <vt:lpstr>Inter-comparison over AERONET:  GRASP/S5p, VIIRS, and MODIS. 550nm</vt:lpstr>
      <vt:lpstr>Aerosol product validation. Aexp and SSA GRASP/S5p vs  AERONET</vt:lpstr>
      <vt:lpstr>Aerosol product validation. Spectral dependence of SSA GRASP/S5p vs AERONET</vt:lpstr>
      <vt:lpstr>Global inter-comparison. AOD. GRASP/S5p vs VIIRS and MODIS</vt:lpstr>
      <vt:lpstr>Global inter-comparison. Surface. GRASP/S5p vs MODIS</vt:lpstr>
      <vt:lpstr>GRASP/S5p (BHR_ISO ) vs MODIS (MCD43C3 WSA)</vt:lpstr>
      <vt:lpstr>Summary. GRASP/S5p+I product</vt:lpstr>
      <vt:lpstr>GRASP/S5p+I products. Expected performance</vt:lpstr>
      <vt:lpstr>Conclusions and Outlook</vt:lpstr>
    </vt:vector>
  </TitlesOfParts>
  <Company>LOA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S5P+I AOD/BRDF status</dc:title>
  <dc:creator>Pavel Lytvynov</dc:creator>
  <cp:lastModifiedBy>Pavel Lytvynov</cp:lastModifiedBy>
  <cp:revision>195</cp:revision>
  <dcterms:created xsi:type="dcterms:W3CDTF">2020-01-14T07:30:51Z</dcterms:created>
  <dcterms:modified xsi:type="dcterms:W3CDTF">2021-11-19T18:08:58Z</dcterms:modified>
</cp:coreProperties>
</file>