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1294" r:id="rId2"/>
    <p:sldId id="1295" r:id="rId3"/>
  </p:sldIdLst>
  <p:sldSz cx="24479250" cy="13679488"/>
  <p:notesSz cx="6794500" cy="9931400"/>
  <p:defaultTextStyle>
    <a:defPPr marL="0" marR="0" indent="0" algn="l" defTabSz="1831355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5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313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5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915677" algn="l" defTabSz="18313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5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1831355" algn="l" defTabSz="18313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5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2747034" algn="l" defTabSz="18313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5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3662712" algn="l" defTabSz="18313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5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4578389" algn="l" defTabSz="18313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5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5494067" algn="l" defTabSz="18313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5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6409744" algn="l" defTabSz="18313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5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7325424" algn="l" defTabSz="183135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5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4309" userDrawn="1">
          <p15:clr>
            <a:srgbClr val="A4A3A4"/>
          </p15:clr>
        </p15:guide>
        <p15:guide id="2" pos="771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B3B3"/>
    <a:srgbClr val="1D1DFF"/>
    <a:srgbClr val="FD2D2D"/>
    <a:srgbClr val="33FF33"/>
    <a:srgbClr val="FF4C4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1" autoAdjust="0"/>
    <p:restoredTop sz="96837" autoAdjust="0"/>
  </p:normalViewPr>
  <p:slideViewPr>
    <p:cSldViewPr snapToGrid="0">
      <p:cViewPr varScale="1">
        <p:scale>
          <a:sx n="41" d="100"/>
          <a:sy n="41" d="100"/>
        </p:scale>
        <p:origin x="77" y="336"/>
      </p:cViewPr>
      <p:guideLst>
        <p:guide orient="horz" pos="4309"/>
        <p:guide pos="77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>
            <a:spLocks noGrp="1" noRot="1" noChangeAspect="1"/>
          </p:cNvSpPr>
          <p:nvPr>
            <p:ph type="sldImg"/>
          </p:nvPr>
        </p:nvSpPr>
        <p:spPr>
          <a:xfrm>
            <a:off x="65088" y="744538"/>
            <a:ext cx="6664325" cy="372427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42" name="Shape 342"/>
          <p:cNvSpPr>
            <a:spLocks noGrp="1"/>
          </p:cNvSpPr>
          <p:nvPr>
            <p:ph type="body" sz="quarter" idx="1"/>
          </p:nvPr>
        </p:nvSpPr>
        <p:spPr>
          <a:xfrm>
            <a:off x="905934" y="4717415"/>
            <a:ext cx="4982633" cy="446913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4499277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2404">
        <a:latin typeface="+mn-lt"/>
        <a:ea typeface="+mn-ea"/>
        <a:cs typeface="+mn-cs"/>
        <a:sym typeface="Calibri"/>
      </a:defRPr>
    </a:lvl1pPr>
    <a:lvl2pPr indent="457840" latinLnBrk="0">
      <a:defRPr sz="2404">
        <a:latin typeface="+mn-lt"/>
        <a:ea typeface="+mn-ea"/>
        <a:cs typeface="+mn-cs"/>
        <a:sym typeface="Calibri"/>
      </a:defRPr>
    </a:lvl2pPr>
    <a:lvl3pPr indent="915677" latinLnBrk="0">
      <a:defRPr sz="2404">
        <a:latin typeface="+mn-lt"/>
        <a:ea typeface="+mn-ea"/>
        <a:cs typeface="+mn-cs"/>
        <a:sym typeface="Calibri"/>
      </a:defRPr>
    </a:lvl3pPr>
    <a:lvl4pPr indent="1373517" latinLnBrk="0">
      <a:defRPr sz="2404">
        <a:latin typeface="+mn-lt"/>
        <a:ea typeface="+mn-ea"/>
        <a:cs typeface="+mn-cs"/>
        <a:sym typeface="Calibri"/>
      </a:defRPr>
    </a:lvl4pPr>
    <a:lvl5pPr indent="1831355" latinLnBrk="0">
      <a:defRPr sz="2404">
        <a:latin typeface="+mn-lt"/>
        <a:ea typeface="+mn-ea"/>
        <a:cs typeface="+mn-cs"/>
        <a:sym typeface="Calibri"/>
      </a:defRPr>
    </a:lvl5pPr>
    <a:lvl6pPr indent="2289195" latinLnBrk="0">
      <a:defRPr sz="2404">
        <a:latin typeface="+mn-lt"/>
        <a:ea typeface="+mn-ea"/>
        <a:cs typeface="+mn-cs"/>
        <a:sym typeface="Calibri"/>
      </a:defRPr>
    </a:lvl6pPr>
    <a:lvl7pPr indent="2747034" latinLnBrk="0">
      <a:defRPr sz="2404">
        <a:latin typeface="+mn-lt"/>
        <a:ea typeface="+mn-ea"/>
        <a:cs typeface="+mn-cs"/>
        <a:sym typeface="Calibri"/>
      </a:defRPr>
    </a:lvl7pPr>
    <a:lvl8pPr indent="3204872" latinLnBrk="0">
      <a:defRPr sz="2404">
        <a:latin typeface="+mn-lt"/>
        <a:ea typeface="+mn-ea"/>
        <a:cs typeface="+mn-cs"/>
        <a:sym typeface="Calibri"/>
      </a:defRPr>
    </a:lvl8pPr>
    <a:lvl9pPr indent="3662712" latinLnBrk="0">
      <a:defRPr sz="2404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252413" y="808038"/>
            <a:ext cx="7235826" cy="4044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59281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252413" y="808038"/>
            <a:ext cx="7235826" cy="4044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15975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29" name="Hoofdtekst - niveau éé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250" y="13202421"/>
            <a:ext cx="24475007" cy="506321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>
            <a:noFill/>
            <a:miter lim="400000"/>
          </a:ln>
          <a:effectLst/>
        </p:spPr>
        <p:txBody>
          <a:bodyPr wrap="square" lIns="91195" tIns="91195" rIns="91195" bIns="91195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 sz="7191"/>
          </a:p>
        </p:txBody>
      </p:sp>
      <p:sp>
        <p:nvSpPr>
          <p:cNvPr id="5" name="Titeltekst"/>
          <p:cNvSpPr txBox="1">
            <a:spLocks noGrp="1"/>
          </p:cNvSpPr>
          <p:nvPr>
            <p:ph type="title"/>
          </p:nvPr>
        </p:nvSpPr>
        <p:spPr>
          <a:xfrm>
            <a:off x="1682949" y="728609"/>
            <a:ext cx="21113353" cy="12577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 err="1"/>
              <a:t>Titeltekst</a:t>
            </a:r>
            <a:endParaRPr dirty="0"/>
          </a:p>
        </p:txBody>
      </p:sp>
      <p:sp>
        <p:nvSpPr>
          <p:cNvPr id="6" name="Hoofdtekst - niveau één…"/>
          <p:cNvSpPr txBox="1">
            <a:spLocks noGrp="1"/>
          </p:cNvSpPr>
          <p:nvPr>
            <p:ph type="body" idx="1"/>
          </p:nvPr>
        </p:nvSpPr>
        <p:spPr>
          <a:xfrm>
            <a:off x="1682949" y="2371109"/>
            <a:ext cx="21113353" cy="9949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rPr dirty="0" err="1"/>
              <a:t>Hoofdtekst</a:t>
            </a:r>
            <a:r>
              <a:rPr dirty="0"/>
              <a:t> - </a:t>
            </a:r>
            <a:r>
              <a:rPr dirty="0" err="1"/>
              <a:t>niveau</a:t>
            </a:r>
            <a:r>
              <a:rPr dirty="0"/>
              <a:t> </a:t>
            </a:r>
            <a:r>
              <a:rPr dirty="0" err="1"/>
              <a:t>één</a:t>
            </a:r>
            <a:endParaRPr dirty="0"/>
          </a:p>
          <a:p>
            <a:pPr lvl="1"/>
            <a:r>
              <a:rPr dirty="0" err="1"/>
              <a:t>Hoofdtekst</a:t>
            </a:r>
            <a:r>
              <a:rPr dirty="0"/>
              <a:t> - </a:t>
            </a:r>
            <a:r>
              <a:rPr dirty="0" err="1"/>
              <a:t>niveau</a:t>
            </a:r>
            <a:r>
              <a:rPr dirty="0"/>
              <a:t> twee</a:t>
            </a:r>
          </a:p>
          <a:p>
            <a:pPr lvl="2"/>
            <a:r>
              <a:rPr dirty="0" err="1"/>
              <a:t>Hoofdtekst</a:t>
            </a:r>
            <a:r>
              <a:rPr dirty="0"/>
              <a:t> - </a:t>
            </a:r>
            <a:r>
              <a:rPr dirty="0" err="1"/>
              <a:t>niveau</a:t>
            </a:r>
            <a:r>
              <a:rPr dirty="0"/>
              <a:t> </a:t>
            </a:r>
            <a:r>
              <a:rPr dirty="0" err="1"/>
              <a:t>drie</a:t>
            </a:r>
            <a:endParaRPr dirty="0"/>
          </a:p>
          <a:p>
            <a:pPr lvl="3"/>
            <a:r>
              <a:rPr dirty="0" err="1"/>
              <a:t>Hoofdtekst</a:t>
            </a:r>
            <a:r>
              <a:rPr dirty="0"/>
              <a:t> - </a:t>
            </a:r>
            <a:r>
              <a:rPr dirty="0" err="1"/>
              <a:t>niveau</a:t>
            </a:r>
            <a:r>
              <a:rPr dirty="0"/>
              <a:t> </a:t>
            </a:r>
            <a:r>
              <a:rPr dirty="0" err="1"/>
              <a:t>vier</a:t>
            </a:r>
            <a:endParaRPr dirty="0"/>
          </a:p>
          <a:p>
            <a:pPr lvl="4"/>
            <a:r>
              <a:rPr dirty="0" err="1"/>
              <a:t>Hoofdtekst</a:t>
            </a:r>
            <a:r>
              <a:rPr dirty="0"/>
              <a:t> - </a:t>
            </a:r>
            <a:r>
              <a:rPr dirty="0" err="1"/>
              <a:t>niveau</a:t>
            </a:r>
            <a:r>
              <a:rPr dirty="0"/>
              <a:t> </a:t>
            </a:r>
            <a:r>
              <a:rPr dirty="0" err="1"/>
              <a:t>vijf</a:t>
            </a:r>
            <a:endParaRPr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7553" y="13175993"/>
            <a:ext cx="21756743" cy="5526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195" tIns="91195" rIns="91195" bIns="91195" numCol="1" spcCol="38100" rtlCol="0" anchor="t">
            <a:spAutoFit/>
          </a:bodyPr>
          <a:lstStyle/>
          <a:p>
            <a:pPr marL="0" marR="0" indent="0" algn="l" defTabSz="1823954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BE" sz="2394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ESA ATMOS 2021, P1.5 </a:t>
            </a:r>
            <a:r>
              <a:rPr kumimoji="0" lang="fr-BE" sz="2394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– </a:t>
            </a:r>
            <a:r>
              <a:rPr kumimoji="0" lang="fr-BE" sz="2394" b="0" i="0" u="none" strike="noStrike" cap="none" spc="0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November</a:t>
            </a:r>
            <a:r>
              <a:rPr kumimoji="0" lang="fr-BE" sz="2394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23, </a:t>
            </a:r>
            <a:r>
              <a:rPr kumimoji="0" lang="fr-BE" sz="2394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2021 – tijl.verhoelst@aeronomie.be  </a:t>
            </a:r>
            <a:endParaRPr kumimoji="0" lang="fr-BE" sz="2394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lum bright="86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6682" y="13057563"/>
            <a:ext cx="1515728" cy="7529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66" t="32199" r="18883" b="32083"/>
          <a:stretch/>
        </p:blipFill>
        <p:spPr>
          <a:xfrm>
            <a:off x="21415698" y="13200279"/>
            <a:ext cx="1404601" cy="502658"/>
          </a:xfrm>
          <a:prstGeom prst="rect">
            <a:avLst/>
          </a:prstGeom>
        </p:spPr>
      </p:pic>
      <p:pic>
        <p:nvPicPr>
          <p:cNvPr id="12" name="Picture 9" descr="Picture 9"/>
          <p:cNvPicPr>
            <a:picLocks noChangeAspect="1"/>
          </p:cNvPicPr>
          <p:nvPr userDrawn="1"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  <a:extLst/>
          </a:blip>
          <a:stretch>
            <a:fillRect/>
          </a:stretch>
        </p:blipFill>
        <p:spPr>
          <a:xfrm>
            <a:off x="18997815" y="13230108"/>
            <a:ext cx="2259552" cy="430613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Picture 4" descr="http://www.belspo.be/download/logo/BELSPO_logo_EN.jpg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94"/>
          <a:stretch/>
        </p:blipFill>
        <p:spPr bwMode="auto">
          <a:xfrm>
            <a:off x="18287744" y="13219297"/>
            <a:ext cx="567719" cy="467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 spd="med"/>
  <p:txStyles>
    <p:titleStyle>
      <a:lvl1pPr marL="0" marR="0" indent="0" algn="l" defTabSz="1823954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181" b="0" i="0" u="none" strike="noStrike" cap="none" spc="0" baseline="0">
          <a:ln>
            <a:noFill/>
          </a:ln>
          <a:solidFill>
            <a:srgbClr val="1F4E79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1823954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181" b="0" i="0" u="none" strike="noStrike" cap="none" spc="0" baseline="0">
          <a:ln>
            <a:noFill/>
          </a:ln>
          <a:solidFill>
            <a:srgbClr val="1F4E79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1823954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181" b="0" i="0" u="none" strike="noStrike" cap="none" spc="0" baseline="0">
          <a:ln>
            <a:noFill/>
          </a:ln>
          <a:solidFill>
            <a:srgbClr val="1F4E79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1823954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181" b="0" i="0" u="none" strike="noStrike" cap="none" spc="0" baseline="0">
          <a:ln>
            <a:noFill/>
          </a:ln>
          <a:solidFill>
            <a:srgbClr val="1F4E79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1823954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181" b="0" i="0" u="none" strike="noStrike" cap="none" spc="0" baseline="0">
          <a:ln>
            <a:noFill/>
          </a:ln>
          <a:solidFill>
            <a:srgbClr val="1F4E79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1823954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181" b="0" i="0" u="none" strike="noStrike" cap="none" spc="0" baseline="0">
          <a:ln>
            <a:noFill/>
          </a:ln>
          <a:solidFill>
            <a:srgbClr val="1F4E79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1823954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181" b="0" i="0" u="none" strike="noStrike" cap="none" spc="0" baseline="0">
          <a:ln>
            <a:noFill/>
          </a:ln>
          <a:solidFill>
            <a:srgbClr val="1F4E79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1823954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181" b="0" i="0" u="none" strike="noStrike" cap="none" spc="0" baseline="0">
          <a:ln>
            <a:noFill/>
          </a:ln>
          <a:solidFill>
            <a:srgbClr val="1F4E79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1823954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181" b="0" i="0" u="none" strike="noStrike" cap="none" spc="0" baseline="0">
          <a:ln>
            <a:noFill/>
          </a:ln>
          <a:solidFill>
            <a:srgbClr val="1F4E79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455988" marR="0" indent="-455988" algn="l" defTabSz="1823954" rtl="0" latinLnBrk="0">
        <a:lnSpc>
          <a:spcPct val="90000"/>
        </a:lnSpc>
        <a:spcBef>
          <a:spcPts val="1995"/>
        </a:spcBef>
        <a:spcAft>
          <a:spcPts val="0"/>
        </a:spcAft>
        <a:buClrTx/>
        <a:buSzPct val="100000"/>
        <a:buFont typeface="Arial"/>
        <a:buChar char="•"/>
        <a:tabLst/>
        <a:defRPr sz="4787" b="0" i="0" u="none" strike="noStrike" cap="none" spc="0" baseline="0">
          <a:ln>
            <a:noFill/>
          </a:ln>
          <a:solidFill>
            <a:srgbClr val="1F4E79"/>
          </a:solidFill>
          <a:uFillTx/>
          <a:latin typeface="Verdana"/>
          <a:ea typeface="Verdana"/>
          <a:cs typeface="Verdana"/>
          <a:sym typeface="Verdana"/>
        </a:defRPr>
      </a:lvl1pPr>
      <a:lvl2pPr marL="1459161" marR="0" indent="-547184" algn="l" defTabSz="1823954" rtl="0" latinLnBrk="0">
        <a:lnSpc>
          <a:spcPct val="90000"/>
        </a:lnSpc>
        <a:spcBef>
          <a:spcPts val="1995"/>
        </a:spcBef>
        <a:spcAft>
          <a:spcPts val="0"/>
        </a:spcAft>
        <a:buClrTx/>
        <a:buSzPct val="100000"/>
        <a:buFont typeface="Arial"/>
        <a:buChar char="•"/>
        <a:tabLst/>
        <a:defRPr sz="4787" b="0" i="0" u="none" strike="noStrike" cap="none" spc="0" baseline="0">
          <a:ln>
            <a:noFill/>
          </a:ln>
          <a:solidFill>
            <a:srgbClr val="1F4E79"/>
          </a:solidFill>
          <a:uFillTx/>
          <a:latin typeface="Verdana"/>
          <a:ea typeface="Verdana"/>
          <a:cs typeface="Verdana"/>
          <a:sym typeface="Verdana"/>
        </a:defRPr>
      </a:lvl2pPr>
      <a:lvl3pPr marL="2431938" marR="0" indent="-607985" algn="l" defTabSz="1823954" rtl="0" latinLnBrk="0">
        <a:lnSpc>
          <a:spcPct val="90000"/>
        </a:lnSpc>
        <a:spcBef>
          <a:spcPts val="1995"/>
        </a:spcBef>
        <a:spcAft>
          <a:spcPts val="0"/>
        </a:spcAft>
        <a:buClrTx/>
        <a:buSzPct val="100000"/>
        <a:buFont typeface="Arial"/>
        <a:buChar char="•"/>
        <a:tabLst/>
        <a:defRPr sz="4787" b="0" i="0" u="none" strike="noStrike" cap="none" spc="0" baseline="0">
          <a:ln>
            <a:noFill/>
          </a:ln>
          <a:solidFill>
            <a:srgbClr val="1F4E79"/>
          </a:solidFill>
          <a:uFillTx/>
          <a:latin typeface="Verdana"/>
          <a:ea typeface="Verdana"/>
          <a:cs typeface="Verdana"/>
          <a:sym typeface="Verdana"/>
        </a:defRPr>
      </a:lvl3pPr>
      <a:lvl4pPr marL="3419913" marR="0" indent="-683983" algn="l" defTabSz="1823954" rtl="0" latinLnBrk="0">
        <a:lnSpc>
          <a:spcPct val="90000"/>
        </a:lnSpc>
        <a:spcBef>
          <a:spcPts val="1995"/>
        </a:spcBef>
        <a:spcAft>
          <a:spcPts val="0"/>
        </a:spcAft>
        <a:buClrTx/>
        <a:buSzPct val="100000"/>
        <a:buFont typeface="Arial"/>
        <a:buChar char="•"/>
        <a:tabLst/>
        <a:defRPr sz="4787" b="0" i="0" u="none" strike="noStrike" cap="none" spc="0" baseline="0">
          <a:ln>
            <a:noFill/>
          </a:ln>
          <a:solidFill>
            <a:srgbClr val="1F4E79"/>
          </a:solidFill>
          <a:uFillTx/>
          <a:latin typeface="Verdana"/>
          <a:ea typeface="Verdana"/>
          <a:cs typeface="Verdana"/>
          <a:sym typeface="Verdana"/>
        </a:defRPr>
      </a:lvl4pPr>
      <a:lvl5pPr marL="4331890" marR="0" indent="-683983" algn="l" defTabSz="1823954" rtl="0" latinLnBrk="0">
        <a:lnSpc>
          <a:spcPct val="90000"/>
        </a:lnSpc>
        <a:spcBef>
          <a:spcPts val="1995"/>
        </a:spcBef>
        <a:spcAft>
          <a:spcPts val="0"/>
        </a:spcAft>
        <a:buClrTx/>
        <a:buSzPct val="100000"/>
        <a:buFont typeface="Arial"/>
        <a:buChar char="•"/>
        <a:tabLst/>
        <a:defRPr sz="4787" b="0" i="0" u="none" strike="noStrike" cap="none" spc="0" baseline="0">
          <a:ln>
            <a:noFill/>
          </a:ln>
          <a:solidFill>
            <a:srgbClr val="1F4E79"/>
          </a:solidFill>
          <a:uFillTx/>
          <a:latin typeface="Verdana"/>
          <a:ea typeface="Verdana"/>
          <a:cs typeface="Verdana"/>
          <a:sym typeface="Verdana"/>
        </a:defRPr>
      </a:lvl5pPr>
      <a:lvl6pPr marL="5167869" marR="0" indent="-607985" algn="l" defTabSz="1823954" rtl="0" latinLnBrk="0">
        <a:lnSpc>
          <a:spcPct val="90000"/>
        </a:lnSpc>
        <a:spcBef>
          <a:spcPts val="1995"/>
        </a:spcBef>
        <a:spcAft>
          <a:spcPts val="0"/>
        </a:spcAft>
        <a:buClrTx/>
        <a:buSzPct val="100000"/>
        <a:buFont typeface="Arial"/>
        <a:buChar char="•"/>
        <a:tabLst/>
        <a:defRPr sz="4787" b="0" i="0" u="none" strike="noStrike" cap="none" spc="0" baseline="0">
          <a:ln>
            <a:noFill/>
          </a:ln>
          <a:solidFill>
            <a:srgbClr val="1F4E79"/>
          </a:solidFill>
          <a:uFillTx/>
          <a:latin typeface="Verdana"/>
          <a:ea typeface="Verdana"/>
          <a:cs typeface="Verdana"/>
          <a:sym typeface="Verdana"/>
        </a:defRPr>
      </a:lvl6pPr>
      <a:lvl7pPr marL="6079846" marR="0" indent="-607985" algn="l" defTabSz="1823954" rtl="0" latinLnBrk="0">
        <a:lnSpc>
          <a:spcPct val="90000"/>
        </a:lnSpc>
        <a:spcBef>
          <a:spcPts val="1995"/>
        </a:spcBef>
        <a:spcAft>
          <a:spcPts val="0"/>
        </a:spcAft>
        <a:buClrTx/>
        <a:buSzPct val="100000"/>
        <a:buFont typeface="Arial"/>
        <a:buChar char="•"/>
        <a:tabLst/>
        <a:defRPr sz="4787" b="0" i="0" u="none" strike="noStrike" cap="none" spc="0" baseline="0">
          <a:ln>
            <a:noFill/>
          </a:ln>
          <a:solidFill>
            <a:srgbClr val="1F4E79"/>
          </a:solidFill>
          <a:uFillTx/>
          <a:latin typeface="Verdana"/>
          <a:ea typeface="Verdana"/>
          <a:cs typeface="Verdana"/>
          <a:sym typeface="Verdana"/>
        </a:defRPr>
      </a:lvl7pPr>
      <a:lvl8pPr marL="6991822" marR="0" indent="-607985" algn="l" defTabSz="1823954" rtl="0" latinLnBrk="0">
        <a:lnSpc>
          <a:spcPct val="90000"/>
        </a:lnSpc>
        <a:spcBef>
          <a:spcPts val="1995"/>
        </a:spcBef>
        <a:spcAft>
          <a:spcPts val="0"/>
        </a:spcAft>
        <a:buClrTx/>
        <a:buSzPct val="100000"/>
        <a:buFont typeface="Arial"/>
        <a:buChar char="•"/>
        <a:tabLst/>
        <a:defRPr sz="4787" b="0" i="0" u="none" strike="noStrike" cap="none" spc="0" baseline="0">
          <a:ln>
            <a:noFill/>
          </a:ln>
          <a:solidFill>
            <a:srgbClr val="1F4E79"/>
          </a:solidFill>
          <a:uFillTx/>
          <a:latin typeface="Verdana"/>
          <a:ea typeface="Verdana"/>
          <a:cs typeface="Verdana"/>
          <a:sym typeface="Verdana"/>
        </a:defRPr>
      </a:lvl8pPr>
      <a:lvl9pPr marL="7903799" marR="0" indent="-607985" algn="l" defTabSz="1823954" rtl="0" latinLnBrk="0">
        <a:lnSpc>
          <a:spcPct val="90000"/>
        </a:lnSpc>
        <a:spcBef>
          <a:spcPts val="1995"/>
        </a:spcBef>
        <a:spcAft>
          <a:spcPts val="0"/>
        </a:spcAft>
        <a:buClrTx/>
        <a:buSzPct val="100000"/>
        <a:buFont typeface="Arial"/>
        <a:buChar char="•"/>
        <a:tabLst/>
        <a:defRPr sz="4787" b="0" i="0" u="none" strike="noStrike" cap="none" spc="0" baseline="0">
          <a:ln>
            <a:noFill/>
          </a:ln>
          <a:solidFill>
            <a:srgbClr val="1F4E79"/>
          </a:solidFill>
          <a:uFillTx/>
          <a:latin typeface="Verdana"/>
          <a:ea typeface="Verdana"/>
          <a:cs typeface="Verdana"/>
          <a:sym typeface="Verdana"/>
        </a:defRPr>
      </a:lvl9pPr>
    </p:bodyStyle>
    <p:otherStyle>
      <a:lvl1pPr marL="0" marR="0" indent="0" algn="r" defTabSz="18239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9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911977" algn="r" defTabSz="18239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9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1823954" algn="r" defTabSz="18239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9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2735931" algn="r" defTabSz="18239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9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3647907" algn="r" defTabSz="18239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9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4559884" algn="r" defTabSz="18239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9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5471861" algn="r" defTabSz="18239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9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6383838" algn="r" defTabSz="18239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9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7295815" algn="r" defTabSz="18239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9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mpc-vdaf.tropomi.eu/index.php/nitrogen-dioxide" TargetMode="External"/><Relationship Id="rId13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0" Type="http://schemas.openxmlformats.org/officeDocument/2006/relationships/hyperlink" Target="https://amt.copernicus.org/articles/14/481/2021/" TargetMode="External"/><Relationship Id="rId4" Type="http://schemas.openxmlformats.org/officeDocument/2006/relationships/image" Target="../media/image6.png"/><Relationship Id="rId9" Type="http://schemas.openxmlformats.org/officeDocument/2006/relationships/hyperlink" Target="https://tinyurl.com/rocvr" TargetMode="External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mpc-vdaf.tropomi.eu/index.php/nitrogen-dioxide" TargetMode="External"/><Relationship Id="rId13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0" Type="http://schemas.openxmlformats.org/officeDocument/2006/relationships/hyperlink" Target="https://amt.copernicus.org/articles/14/481/2021/" TargetMode="External"/><Relationship Id="rId4" Type="http://schemas.openxmlformats.org/officeDocument/2006/relationships/image" Target="../media/image6.png"/><Relationship Id="rId9" Type="http://schemas.openxmlformats.org/officeDocument/2006/relationships/hyperlink" Target="https://tinyurl.com/rocvr" TargetMode="External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17499100" y="2396633"/>
            <a:ext cx="6784148" cy="367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195" tIns="91195" rIns="91195" bIns="91195" numCol="1" spcCol="38100" rtlCol="0" anchor="ctr">
            <a:spAutoFit/>
          </a:bodyPr>
          <a:lstStyle/>
          <a:p>
            <a:pPr defTabSz="1823954"/>
            <a:endParaRPr lang="nl-BE" sz="7191"/>
          </a:p>
        </p:txBody>
      </p:sp>
      <p:sp>
        <p:nvSpPr>
          <p:cNvPr id="33" name="Rectangle 32"/>
          <p:cNvSpPr/>
          <p:nvPr/>
        </p:nvSpPr>
        <p:spPr>
          <a:xfrm>
            <a:off x="6549599" y="2389786"/>
            <a:ext cx="10736385" cy="51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195" tIns="91195" rIns="91195" bIns="91195" numCol="1" spcCol="38100" rtlCol="0" anchor="ctr">
            <a:spAutoFit/>
          </a:bodyPr>
          <a:lstStyle/>
          <a:p>
            <a:pPr defTabSz="1823954"/>
            <a:endParaRPr lang="nl-BE" sz="7191"/>
          </a:p>
        </p:txBody>
      </p:sp>
      <p:sp>
        <p:nvSpPr>
          <p:cNvPr id="8" name="TextBox 7"/>
          <p:cNvSpPr txBox="1"/>
          <p:nvPr/>
        </p:nvSpPr>
        <p:spPr>
          <a:xfrm>
            <a:off x="6638025" y="2649005"/>
            <a:ext cx="4574450" cy="46166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TROPOMI vs. ground-based</a:t>
            </a:r>
            <a:r>
              <a:rPr kumimoji="0" lang="en-US" sz="12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 tropospheric NO</a:t>
            </a:r>
            <a:r>
              <a:rPr kumimoji="0" lang="en-US" sz="1200" b="0" i="0" u="none" strike="noStrike" cap="none" spc="0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2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a</a:t>
            </a:r>
            <a:r>
              <a:rPr lang="en-US" sz="1200" baseline="0" dirty="0" smtClean="0"/>
              <a:t>t</a:t>
            </a:r>
            <a:r>
              <a:rPr lang="en-US" sz="1200" dirty="0" smtClean="0"/>
              <a:t> a typical MAX-DOAS site</a:t>
            </a:r>
            <a:endParaRPr kumimoji="0" lang="nl-BE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1273" y="7079629"/>
            <a:ext cx="16817101" cy="42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195" tIns="91195" rIns="91195" bIns="91195" numCol="1" spcCol="38100" rtlCol="0" anchor="ctr">
            <a:spAutoFit/>
          </a:bodyPr>
          <a:lstStyle/>
          <a:p>
            <a:pPr defTabSz="1823954"/>
            <a:endParaRPr lang="nl-BE" sz="7191"/>
          </a:p>
        </p:txBody>
      </p:sp>
      <p:sp>
        <p:nvSpPr>
          <p:cNvPr id="17" name="Rectangle 16"/>
          <p:cNvSpPr/>
          <p:nvPr/>
        </p:nvSpPr>
        <p:spPr>
          <a:xfrm>
            <a:off x="471272" y="11422154"/>
            <a:ext cx="16814712" cy="169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195" tIns="91195" rIns="91195" bIns="91195" numCol="1" spcCol="38100" rtlCol="0" anchor="ctr">
            <a:spAutoFit/>
          </a:bodyPr>
          <a:lstStyle/>
          <a:p>
            <a:pPr defTabSz="1823954"/>
            <a:endParaRPr lang="nl-BE" sz="7191"/>
          </a:p>
        </p:txBody>
      </p:sp>
      <p:sp>
        <p:nvSpPr>
          <p:cNvPr id="16" name="Rectangle 15"/>
          <p:cNvSpPr/>
          <p:nvPr/>
        </p:nvSpPr>
        <p:spPr>
          <a:xfrm>
            <a:off x="471273" y="2383053"/>
            <a:ext cx="5760000" cy="450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195" tIns="91195" rIns="91195" bIns="91195" numCol="1" spcCol="38100" rtlCol="0" anchor="ctr">
            <a:spAutoFit/>
          </a:bodyPr>
          <a:lstStyle/>
          <a:p>
            <a:pPr defTabSz="1823954"/>
            <a:endParaRPr lang="nl-BE" sz="7191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662689" y="195948"/>
            <a:ext cx="20657085" cy="1297569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Assessment of the Improvements in S5P-TROPOMI NO2 Data Quality through Ground-based Validation with NDACC MAX-DOAS, ZSL-DOAS and PGN Global Network Data</a:t>
            </a:r>
            <a:r>
              <a:rPr lang="en-US" sz="3590" dirty="0" smtClean="0"/>
              <a:t>.</a:t>
            </a:r>
            <a:endParaRPr lang="en-GB" sz="3192" spc="-40" dirty="0"/>
          </a:p>
        </p:txBody>
      </p:sp>
      <p:sp>
        <p:nvSpPr>
          <p:cNvPr id="3" name="TextBox 2"/>
          <p:cNvSpPr txBox="1"/>
          <p:nvPr/>
        </p:nvSpPr>
        <p:spPr>
          <a:xfrm>
            <a:off x="1577788" y="1216564"/>
            <a:ext cx="20862392" cy="9834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195" tIns="91195" rIns="91195" bIns="91195" numCol="1" spcCol="38100" rtlCol="0" anchor="t">
            <a:spAutoFit/>
          </a:bodyPr>
          <a:lstStyle/>
          <a:p>
            <a:pPr algn="ctr"/>
            <a:r>
              <a:rPr lang="nl-BE" sz="2593" dirty="0">
                <a:solidFill>
                  <a:srgbClr val="002060"/>
                </a:solidFill>
              </a:rPr>
              <a:t>Tijl Verhoelst</a:t>
            </a:r>
            <a:r>
              <a:rPr lang="nl-BE" sz="2593" baseline="30000" dirty="0">
                <a:solidFill>
                  <a:srgbClr val="002060"/>
                </a:solidFill>
              </a:rPr>
              <a:t>1</a:t>
            </a:r>
            <a:r>
              <a:rPr lang="nl-BE" sz="2593" u="sng" dirty="0">
                <a:solidFill>
                  <a:srgbClr val="002060"/>
                </a:solidFill>
              </a:rPr>
              <a:t>, </a:t>
            </a:r>
            <a:r>
              <a:rPr lang="nl-BE" sz="2593" u="sng" dirty="0" smtClean="0">
                <a:solidFill>
                  <a:srgbClr val="002060"/>
                </a:solidFill>
              </a:rPr>
              <a:t>S. </a:t>
            </a:r>
            <a:r>
              <a:rPr lang="nl-BE" sz="2593" u="sng" dirty="0">
                <a:solidFill>
                  <a:srgbClr val="002060"/>
                </a:solidFill>
              </a:rPr>
              <a:t>Compernolle</a:t>
            </a:r>
            <a:r>
              <a:rPr lang="nl-BE" sz="2593" u="sng" baseline="30000" dirty="0">
                <a:solidFill>
                  <a:srgbClr val="002060"/>
                </a:solidFill>
              </a:rPr>
              <a:t>1</a:t>
            </a:r>
            <a:r>
              <a:rPr lang="nl-BE" sz="2593" dirty="0">
                <a:solidFill>
                  <a:srgbClr val="002060"/>
                </a:solidFill>
              </a:rPr>
              <a:t>, </a:t>
            </a:r>
            <a:r>
              <a:rPr lang="nl-BE" sz="2593" dirty="0" smtClean="0">
                <a:solidFill>
                  <a:srgbClr val="002060"/>
                </a:solidFill>
              </a:rPr>
              <a:t>G. Pinardi</a:t>
            </a:r>
            <a:r>
              <a:rPr lang="nl-BE" sz="2593" baseline="30000" dirty="0" smtClean="0">
                <a:solidFill>
                  <a:srgbClr val="002060"/>
                </a:solidFill>
              </a:rPr>
              <a:t>1</a:t>
            </a:r>
            <a:r>
              <a:rPr lang="nl-BE" sz="2593" dirty="0" smtClean="0">
                <a:solidFill>
                  <a:srgbClr val="002060"/>
                </a:solidFill>
              </a:rPr>
              <a:t>, J.-C. </a:t>
            </a:r>
            <a:r>
              <a:rPr lang="nl-BE" sz="2593" dirty="0">
                <a:solidFill>
                  <a:srgbClr val="002060"/>
                </a:solidFill>
              </a:rPr>
              <a:t>Lambert</a:t>
            </a:r>
            <a:r>
              <a:rPr lang="nl-BE" sz="2593" baseline="30000" dirty="0">
                <a:solidFill>
                  <a:srgbClr val="002060"/>
                </a:solidFill>
              </a:rPr>
              <a:t>1</a:t>
            </a:r>
            <a:r>
              <a:rPr lang="nl-BE" sz="2593" dirty="0">
                <a:solidFill>
                  <a:srgbClr val="002060"/>
                </a:solidFill>
              </a:rPr>
              <a:t>, </a:t>
            </a:r>
            <a:r>
              <a:rPr lang="nl-BE" sz="2593" dirty="0" smtClean="0">
                <a:solidFill>
                  <a:srgbClr val="002060"/>
                </a:solidFill>
              </a:rPr>
              <a:t>H. Eskes</a:t>
            </a:r>
            <a:r>
              <a:rPr lang="nl-BE" sz="2593" baseline="30000" dirty="0">
                <a:solidFill>
                  <a:srgbClr val="002060"/>
                </a:solidFill>
              </a:rPr>
              <a:t>2</a:t>
            </a:r>
            <a:r>
              <a:rPr lang="nl-BE" sz="2800" dirty="0" smtClean="0"/>
              <a:t>, </a:t>
            </a:r>
            <a:r>
              <a:rPr lang="nl-BE" sz="2593" dirty="0" smtClean="0">
                <a:solidFill>
                  <a:srgbClr val="002060"/>
                </a:solidFill>
              </a:rPr>
              <a:t>J. </a:t>
            </a:r>
            <a:r>
              <a:rPr lang="nl-BE" sz="2593" dirty="0">
                <a:solidFill>
                  <a:srgbClr val="002060"/>
                </a:solidFill>
              </a:rPr>
              <a:t>van </a:t>
            </a:r>
            <a:r>
              <a:rPr lang="nl-BE" sz="2593" dirty="0" smtClean="0">
                <a:solidFill>
                  <a:srgbClr val="002060"/>
                </a:solidFill>
              </a:rPr>
              <a:t>Geffen</a:t>
            </a:r>
            <a:r>
              <a:rPr lang="nl-BE" sz="2593" baseline="30000" dirty="0" smtClean="0">
                <a:solidFill>
                  <a:srgbClr val="002060"/>
                </a:solidFill>
              </a:rPr>
              <a:t>2</a:t>
            </a:r>
            <a:r>
              <a:rPr lang="nl-BE" sz="2593" dirty="0" smtClean="0">
                <a:solidFill>
                  <a:srgbClr val="002060"/>
                </a:solidFill>
              </a:rPr>
              <a:t>, J. Douros</a:t>
            </a:r>
            <a:r>
              <a:rPr lang="nl-BE" sz="2593" baseline="30000" dirty="0" smtClean="0">
                <a:solidFill>
                  <a:srgbClr val="002060"/>
                </a:solidFill>
              </a:rPr>
              <a:t>2</a:t>
            </a:r>
            <a:r>
              <a:rPr lang="nl-BE" sz="2593" dirty="0" smtClean="0">
                <a:solidFill>
                  <a:srgbClr val="002060"/>
                </a:solidFill>
              </a:rPr>
              <a:t>, K.-U. Eichmann</a:t>
            </a:r>
            <a:r>
              <a:rPr lang="nl-BE" sz="2593" baseline="30000" dirty="0" smtClean="0">
                <a:solidFill>
                  <a:srgbClr val="002060"/>
                </a:solidFill>
              </a:rPr>
              <a:t>3</a:t>
            </a:r>
            <a:r>
              <a:rPr lang="nl-BE" sz="2593" dirty="0" smtClean="0">
                <a:solidFill>
                  <a:srgbClr val="002060"/>
                </a:solidFill>
              </a:rPr>
              <a:t>, S.Niemeijer</a:t>
            </a:r>
            <a:r>
              <a:rPr lang="nl-BE" sz="2593" baseline="30000" dirty="0" smtClean="0">
                <a:solidFill>
                  <a:srgbClr val="002060"/>
                </a:solidFill>
              </a:rPr>
              <a:t>4</a:t>
            </a:r>
            <a:r>
              <a:rPr lang="nl-BE" sz="2593" dirty="0" smtClean="0">
                <a:solidFill>
                  <a:srgbClr val="002060"/>
                </a:solidFill>
              </a:rPr>
              <a:t>, </a:t>
            </a:r>
            <a:r>
              <a:rPr lang="nl-BE" sz="2593" dirty="0">
                <a:solidFill>
                  <a:srgbClr val="002060"/>
                </a:solidFill>
              </a:rPr>
              <a:t>NDACC </a:t>
            </a:r>
            <a:r>
              <a:rPr lang="nl-BE" sz="2593" dirty="0" err="1" smtClean="0">
                <a:solidFill>
                  <a:srgbClr val="002060"/>
                </a:solidFill>
              </a:rPr>
              <a:t>PIs</a:t>
            </a:r>
            <a:r>
              <a:rPr lang="nl-BE" sz="2593" dirty="0">
                <a:solidFill>
                  <a:srgbClr val="002060"/>
                </a:solidFill>
              </a:rPr>
              <a:t>, PGN Team</a:t>
            </a:r>
          </a:p>
          <a:p>
            <a:pPr algn="ctr"/>
            <a:r>
              <a:rPr lang="nl-BE" sz="2394" dirty="0"/>
              <a:t>(1) BIRA-IASB, </a:t>
            </a:r>
            <a:r>
              <a:rPr lang="nl-BE" sz="2394" dirty="0" smtClean="0"/>
              <a:t>Belgium </a:t>
            </a:r>
            <a:r>
              <a:rPr lang="nl-BE" sz="2394" dirty="0" smtClean="0"/>
              <a:t>(2) </a:t>
            </a:r>
            <a:r>
              <a:rPr lang="nl-BE" sz="2394" dirty="0" smtClean="0"/>
              <a:t>KNMI, The </a:t>
            </a:r>
            <a:r>
              <a:rPr lang="nl-BE" sz="2394" dirty="0"/>
              <a:t>Netherlands </a:t>
            </a:r>
            <a:r>
              <a:rPr lang="nl-BE" sz="2394" dirty="0" smtClean="0"/>
              <a:t>(3) </a:t>
            </a:r>
            <a:r>
              <a:rPr lang="nl-BE" sz="2394" dirty="0"/>
              <a:t>IUP-Bremen, </a:t>
            </a:r>
            <a:r>
              <a:rPr lang="nl-BE" sz="2394" dirty="0" smtClean="0"/>
              <a:t>Germany, (4) s[&amp;]t corporation, The Netherlands </a:t>
            </a:r>
            <a:endParaRPr lang="nl-BE" sz="7191" baseline="30000" dirty="0"/>
          </a:p>
        </p:txBody>
      </p:sp>
      <p:sp>
        <p:nvSpPr>
          <p:cNvPr id="36" name="TextBox 35"/>
          <p:cNvSpPr txBox="1"/>
          <p:nvPr/>
        </p:nvSpPr>
        <p:spPr>
          <a:xfrm>
            <a:off x="17499100" y="6170112"/>
            <a:ext cx="6769076" cy="69078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195" tIns="91195" rIns="91195" bIns="91195" numCol="1" spcCol="38100" rtlCol="0" anchor="t">
            <a:spAutoFit/>
          </a:bodyPr>
          <a:lstStyle/>
          <a:p>
            <a:pPr defTabSz="1823954"/>
            <a:r>
              <a:rPr lang="en-US" sz="3192" b="1" dirty="0"/>
              <a:t>Results</a:t>
            </a:r>
          </a:p>
          <a:p>
            <a:pPr marL="182563" indent="-182563" defTabSz="1823954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S5P-TROPOMI tropospheric NO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measurements are found to underestimate the ground-based measurements by approx. 30%, with a dispersion on the differences of approx. 50%. </a:t>
            </a:r>
          </a:p>
          <a:p>
            <a:pPr marL="182563" indent="-182563" defTabSz="1823954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This is within the mission requirements regarding bias (&lt;50%). The dispersion requirement (&lt;0.7 </a:t>
            </a:r>
            <a:r>
              <a:rPr lang="en-US" sz="2000" dirty="0" err="1"/>
              <a:t>Pmolec</a:t>
            </a:r>
            <a:r>
              <a:rPr lang="en-US" sz="2000" dirty="0"/>
              <a:t>/cm2, or &lt;10% for polluted conditions) is seemingly exceeded, but this is caused in part by the difference in horizontal and vertical sensitivity of the measurements. Correlations </a:t>
            </a:r>
            <a:r>
              <a:rPr lang="en-US" sz="2000" dirty="0" smtClean="0"/>
              <a:t>range from </a:t>
            </a:r>
            <a:r>
              <a:rPr lang="en-US" sz="2000" dirty="0"/>
              <a:t>0.5 </a:t>
            </a:r>
            <a:r>
              <a:rPr lang="en-US" sz="2000" dirty="0" smtClean="0"/>
              <a:t>to</a:t>
            </a:r>
            <a:r>
              <a:rPr lang="en-US" sz="2000" dirty="0" smtClean="0"/>
              <a:t> </a:t>
            </a:r>
            <a:r>
              <a:rPr lang="en-US" sz="2000" dirty="0"/>
              <a:t>0.8 indicating that </a:t>
            </a:r>
            <a:r>
              <a:rPr lang="en-US" sz="2000" dirty="0" smtClean="0"/>
              <a:t>S5P </a:t>
            </a:r>
            <a:r>
              <a:rPr lang="en-US" sz="2000" dirty="0"/>
              <a:t>does track the </a:t>
            </a:r>
            <a:r>
              <a:rPr lang="en-US" sz="2000" dirty="0" smtClean="0"/>
              <a:t>reference </a:t>
            </a:r>
            <a:r>
              <a:rPr lang="en-US" sz="2000" dirty="0"/>
              <a:t>well. </a:t>
            </a:r>
            <a:endParaRPr lang="en-US" sz="2000" dirty="0" smtClean="0"/>
          </a:p>
          <a:p>
            <a:pPr marL="182563" indent="-182563" defTabSz="1823954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As the underestimation is mostly  relative w.r.t. the NO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column, relative changes in column are more accurate than absolute changes.  </a:t>
            </a:r>
            <a:endParaRPr lang="en-US" sz="2000" dirty="0"/>
          </a:p>
          <a:p>
            <a:pPr marL="182563" indent="-182563" defTabSz="1823954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Processor v1.4</a:t>
            </a:r>
            <a:r>
              <a:rPr lang="en-US" sz="2000" dirty="0"/>
              <a:t>, introduced in December 2020, tends to increase tropospheric columns at polluted sites, reducing the </a:t>
            </a:r>
            <a:r>
              <a:rPr lang="en-US" sz="2000" dirty="0" smtClean="0"/>
              <a:t>bias. Users must deal carefully with this change in bias properties for trend assessment. </a:t>
            </a:r>
          </a:p>
          <a:p>
            <a:pPr marL="182563" indent="-182563" defTabSz="1823954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Unexpectedly, replacing the TM5 a priori profile with a CAMS-regional profile only improves the overall bias, but not the correlation w.r.t. the ground-based measurements.</a:t>
            </a:r>
            <a:endParaRPr lang="en-US" sz="20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4676" y="174761"/>
            <a:ext cx="1659970" cy="1659970"/>
          </a:xfrm>
          <a:prstGeom prst="rect">
            <a:avLst/>
          </a:prstGeom>
        </p:spPr>
      </p:pic>
      <p:pic>
        <p:nvPicPr>
          <p:cNvPr id="39" name="Picture 38" descr="D:\Users\daanh\Documents\work\conferences\20160904_qos\strato_trend\figs\logo-bira_iasb-2010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246"/>
          <a:stretch/>
        </p:blipFill>
        <p:spPr bwMode="auto">
          <a:xfrm>
            <a:off x="331489" y="174761"/>
            <a:ext cx="1246299" cy="144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7" r="5873" b="3045"/>
          <a:stretch/>
        </p:blipFill>
        <p:spPr>
          <a:xfrm>
            <a:off x="11530801" y="2641560"/>
            <a:ext cx="5476028" cy="8531017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15481858" y="3599840"/>
            <a:ext cx="1411127" cy="859484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accent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195" tIns="91195" rIns="91195" bIns="91195" numCol="1" spcCol="38100" rtlCol="0" anchor="t">
            <a:spAutoFit/>
          </a:bodyPr>
          <a:lstStyle/>
          <a:p>
            <a:pPr algn="ctr" defTabSz="1823954"/>
            <a:r>
              <a:rPr lang="en-US" sz="2194" b="1" dirty="0"/>
              <a:t>Up to v1.3  </a:t>
            </a:r>
          </a:p>
          <a:p>
            <a:pPr algn="ctr" defTabSz="1823954"/>
            <a:r>
              <a:rPr lang="en-US" sz="2194" b="1" dirty="0">
                <a:solidFill>
                  <a:srgbClr val="00B050"/>
                </a:solidFill>
              </a:rPr>
              <a:t>From v1.4</a:t>
            </a:r>
            <a:endParaRPr lang="nl-BE" sz="2194" b="1" dirty="0">
              <a:solidFill>
                <a:srgbClr val="00B050"/>
              </a:solidFill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5779" y="9580122"/>
            <a:ext cx="868470" cy="64180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69" t="5154" r="7961" b="6040"/>
          <a:stretch/>
        </p:blipFill>
        <p:spPr>
          <a:xfrm>
            <a:off x="878025" y="3500509"/>
            <a:ext cx="5114110" cy="3234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03245" y="2300949"/>
            <a:ext cx="5918138" cy="12890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195" tIns="91195" rIns="91195" bIns="91195" numCol="1" spcCol="38100" rtlCol="0" anchor="t">
            <a:spAutoFit/>
          </a:bodyPr>
          <a:lstStyle/>
          <a:p>
            <a:pPr defTabSz="1823954"/>
            <a:r>
              <a:rPr lang="en-US" sz="1795" b="1" dirty="0">
                <a:solidFill>
                  <a:schemeClr val="tx1"/>
                </a:solidFill>
              </a:rPr>
              <a:t>Correlative measurements used as reference: </a:t>
            </a:r>
          </a:p>
          <a:p>
            <a:pPr marL="683983" indent="-683983" defTabSz="1823954">
              <a:buFont typeface="Arial" panose="020B0604020202020204" pitchFamily="34" charset="0"/>
              <a:buChar char="•"/>
            </a:pPr>
            <a:r>
              <a:rPr lang="en-US" sz="1795" b="1" dirty="0">
                <a:solidFill>
                  <a:schemeClr val="bg1">
                    <a:lumMod val="50000"/>
                  </a:schemeClr>
                </a:solidFill>
              </a:rPr>
              <a:t>Stratospheric column</a:t>
            </a:r>
            <a:r>
              <a:rPr lang="en-US" sz="1795" b="1" dirty="0">
                <a:solidFill>
                  <a:schemeClr val="tx1"/>
                </a:solidFill>
              </a:rPr>
              <a:t>:</a:t>
            </a:r>
            <a:r>
              <a:rPr lang="en-US" sz="1795" b="1" dirty="0">
                <a:solidFill>
                  <a:srgbClr val="33FF33"/>
                </a:solidFill>
              </a:rPr>
              <a:t> </a:t>
            </a:r>
            <a:r>
              <a:rPr lang="en-US" sz="1795" b="1" dirty="0">
                <a:solidFill>
                  <a:srgbClr val="00B050"/>
                </a:solidFill>
              </a:rPr>
              <a:t>26 ZSL-DOAS instruments </a:t>
            </a:r>
          </a:p>
          <a:p>
            <a:pPr marL="683983" indent="-683983" defTabSz="1823954">
              <a:buFont typeface="Arial" panose="020B0604020202020204" pitchFamily="34" charset="0"/>
              <a:buChar char="•"/>
            </a:pPr>
            <a:r>
              <a:rPr lang="en-US" sz="1795" b="1" dirty="0">
                <a:solidFill>
                  <a:schemeClr val="tx1"/>
                </a:solidFill>
              </a:rPr>
              <a:t>Tropospheric column:</a:t>
            </a:r>
            <a:r>
              <a:rPr lang="en-US" sz="1795" b="1" dirty="0">
                <a:solidFill>
                  <a:srgbClr val="1D1DFF"/>
                </a:solidFill>
              </a:rPr>
              <a:t> 27 MAX-DOAS instruments</a:t>
            </a:r>
          </a:p>
          <a:p>
            <a:pPr marL="683983" indent="-683983" defTabSz="1823954">
              <a:buFont typeface="Arial" panose="020B0604020202020204" pitchFamily="34" charset="0"/>
              <a:buChar char="•"/>
            </a:pPr>
            <a:r>
              <a:rPr lang="en-US" sz="1795" b="1" dirty="0">
                <a:solidFill>
                  <a:schemeClr val="bg1">
                    <a:lumMod val="50000"/>
                  </a:schemeClr>
                </a:solidFill>
              </a:rPr>
              <a:t>Total column</a:t>
            </a:r>
            <a:r>
              <a:rPr lang="en-US" sz="1795" b="1" dirty="0">
                <a:solidFill>
                  <a:schemeClr val="tx1"/>
                </a:solidFill>
              </a:rPr>
              <a:t>: </a:t>
            </a:r>
            <a:r>
              <a:rPr lang="en-US" sz="1795" b="1" dirty="0" smtClean="0">
                <a:solidFill>
                  <a:srgbClr val="FD2D2D"/>
                </a:solidFill>
              </a:rPr>
              <a:t>35 </a:t>
            </a:r>
            <a:r>
              <a:rPr lang="en-US" sz="1795" b="1" dirty="0">
                <a:solidFill>
                  <a:srgbClr val="FD2D2D"/>
                </a:solidFill>
              </a:rPr>
              <a:t>PGN instruments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57863" y="11460276"/>
            <a:ext cx="17226633" cy="20519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195" tIns="91195" rIns="91195" bIns="91195" numCol="1" spcCol="38100" rtlCol="0" anchor="t">
            <a:spAutoFit/>
          </a:bodyPr>
          <a:lstStyle/>
          <a:p>
            <a:pPr>
              <a:spcAft>
                <a:spcPts val="399"/>
              </a:spcAft>
            </a:pPr>
            <a:r>
              <a:rPr lang="nl-BE" sz="2094" b="1" dirty="0" err="1" smtClean="0">
                <a:solidFill>
                  <a:srgbClr val="0070C0"/>
                </a:solidFill>
              </a:rPr>
              <a:t>Latest</a:t>
            </a:r>
            <a:r>
              <a:rPr lang="nl-BE" sz="2094" b="1" dirty="0" smtClean="0">
                <a:solidFill>
                  <a:srgbClr val="0070C0"/>
                </a:solidFill>
              </a:rPr>
              <a:t> </a:t>
            </a:r>
            <a:r>
              <a:rPr lang="nl-BE" sz="2094" b="1" dirty="0" err="1" smtClean="0">
                <a:solidFill>
                  <a:srgbClr val="0070C0"/>
                </a:solidFill>
              </a:rPr>
              <a:t>results</a:t>
            </a:r>
            <a:r>
              <a:rPr lang="nl-BE" sz="2094" b="1" dirty="0">
                <a:solidFill>
                  <a:srgbClr val="0070C0"/>
                </a:solidFill>
              </a:rPr>
              <a:t> </a:t>
            </a:r>
            <a:r>
              <a:rPr lang="nl-BE" sz="2094" b="1" dirty="0" smtClean="0">
                <a:solidFill>
                  <a:srgbClr val="0070C0"/>
                </a:solidFill>
              </a:rPr>
              <a:t>@ S5P-TROPOMI </a:t>
            </a:r>
            <a:r>
              <a:rPr lang="nl-BE" sz="2094" b="1" dirty="0" err="1">
                <a:solidFill>
                  <a:srgbClr val="0070C0"/>
                </a:solidFill>
              </a:rPr>
              <a:t>Validation</a:t>
            </a:r>
            <a:r>
              <a:rPr lang="nl-BE" sz="2094" b="1" dirty="0">
                <a:solidFill>
                  <a:srgbClr val="0070C0"/>
                </a:solidFill>
              </a:rPr>
              <a:t> Data Analysis Facility: </a:t>
            </a:r>
            <a:r>
              <a:rPr lang="nl-BE" sz="2094" b="1" dirty="0">
                <a:solidFill>
                  <a:srgbClr val="0070C0"/>
                </a:solidFill>
                <a:hlinkClick r:id="rId8"/>
              </a:rPr>
              <a:t>https://</a:t>
            </a:r>
            <a:r>
              <a:rPr lang="nl-BE" sz="2094" b="1" dirty="0" smtClean="0">
                <a:solidFill>
                  <a:srgbClr val="0070C0"/>
                </a:solidFill>
                <a:hlinkClick r:id="rId8"/>
              </a:rPr>
              <a:t>mpc-vdaf.tropomi.eu/index.php/nitrogen-dioxide</a:t>
            </a:r>
            <a:r>
              <a:rPr lang="nl-BE" sz="2094" b="1" dirty="0" smtClean="0">
                <a:solidFill>
                  <a:srgbClr val="0070C0"/>
                </a:solidFill>
              </a:rPr>
              <a:t>  &amp; </a:t>
            </a:r>
            <a:r>
              <a:rPr lang="en-US" sz="2094" b="1" dirty="0">
                <a:solidFill>
                  <a:srgbClr val="0070C0"/>
                </a:solidFill>
                <a:hlinkClick r:id="rId9"/>
              </a:rPr>
              <a:t>https://tinyurl.com/rocvr</a:t>
            </a:r>
            <a:r>
              <a:rPr lang="en-US" sz="2094" b="1" dirty="0">
                <a:solidFill>
                  <a:srgbClr val="0070C0"/>
                </a:solidFill>
              </a:rPr>
              <a:t> </a:t>
            </a:r>
            <a:endParaRPr lang="nl-BE" sz="2094" b="1" dirty="0">
              <a:solidFill>
                <a:srgbClr val="0070C0"/>
              </a:solidFill>
            </a:endParaRPr>
          </a:p>
          <a:p>
            <a:pPr>
              <a:spcAft>
                <a:spcPts val="399"/>
              </a:spcAft>
            </a:pPr>
            <a:r>
              <a:rPr lang="en-US" sz="2094" b="1" dirty="0">
                <a:solidFill>
                  <a:srgbClr val="0070C0"/>
                </a:solidFill>
              </a:rPr>
              <a:t>R</a:t>
            </a:r>
            <a:r>
              <a:rPr lang="en-US" sz="2094" b="1" dirty="0" smtClean="0">
                <a:solidFill>
                  <a:srgbClr val="0070C0"/>
                </a:solidFill>
              </a:rPr>
              <a:t>efereed </a:t>
            </a:r>
            <a:r>
              <a:rPr lang="en-US" sz="2094" b="1" dirty="0" smtClean="0">
                <a:solidFill>
                  <a:srgbClr val="0070C0"/>
                </a:solidFill>
              </a:rPr>
              <a:t>papers: Verhoelst </a:t>
            </a:r>
            <a:r>
              <a:rPr lang="en-US" sz="2094" b="1" dirty="0" smtClean="0">
                <a:solidFill>
                  <a:srgbClr val="0070C0"/>
                </a:solidFill>
              </a:rPr>
              <a:t>et al., </a:t>
            </a:r>
            <a:r>
              <a:rPr lang="en-US" sz="2094" b="1" dirty="0" smtClean="0">
                <a:solidFill>
                  <a:srgbClr val="0070C0"/>
                </a:solidFill>
              </a:rPr>
              <a:t>2021 (</a:t>
            </a:r>
            <a:r>
              <a:rPr lang="en-US" sz="2094" b="1" dirty="0" smtClean="0">
                <a:solidFill>
                  <a:srgbClr val="0070C0"/>
                </a:solidFill>
                <a:hlinkClick r:id="rId10"/>
              </a:rPr>
              <a:t>https</a:t>
            </a:r>
            <a:r>
              <a:rPr lang="en-US" sz="2094" b="1" dirty="0">
                <a:solidFill>
                  <a:srgbClr val="0070C0"/>
                </a:solidFill>
                <a:hlinkClick r:id="rId10"/>
              </a:rPr>
              <a:t>://amt.copernicus.org/articles/14/481/2021</a:t>
            </a:r>
            <a:r>
              <a:rPr lang="en-US" sz="2094" b="1" dirty="0" smtClean="0">
                <a:solidFill>
                  <a:srgbClr val="0070C0"/>
                </a:solidFill>
                <a:hlinkClick r:id="rId10"/>
              </a:rPr>
              <a:t>/</a:t>
            </a:r>
            <a:r>
              <a:rPr lang="en-US" sz="2094" b="1" dirty="0" smtClean="0">
                <a:solidFill>
                  <a:srgbClr val="0070C0"/>
                </a:solidFill>
              </a:rPr>
              <a:t>), Van Geffen et al. (submitted), </a:t>
            </a:r>
            <a:r>
              <a:rPr lang="en-US" sz="2094" b="1" dirty="0" err="1" smtClean="0">
                <a:solidFill>
                  <a:srgbClr val="0070C0"/>
                </a:solidFill>
              </a:rPr>
              <a:t>Douros</a:t>
            </a:r>
            <a:r>
              <a:rPr lang="en-US" sz="2094" b="1" dirty="0" smtClean="0">
                <a:solidFill>
                  <a:srgbClr val="0070C0"/>
                </a:solidFill>
              </a:rPr>
              <a:t> et al. (in prep.) </a:t>
            </a:r>
            <a:endParaRPr lang="en-US" sz="2094" b="1" dirty="0" smtClean="0">
              <a:solidFill>
                <a:srgbClr val="0070C0"/>
              </a:solidFill>
            </a:endParaRPr>
          </a:p>
          <a:p>
            <a:pPr>
              <a:spcAft>
                <a:spcPts val="399"/>
              </a:spcAft>
            </a:pPr>
            <a:r>
              <a:rPr lang="en-US" sz="2094" b="1" dirty="0">
                <a:solidFill>
                  <a:srgbClr val="0070C0"/>
                </a:solidFill>
              </a:rPr>
              <a:t>Acknowledgments:  We thank ESA (S5P MPC) &amp; BELSPO (</a:t>
            </a:r>
            <a:r>
              <a:rPr lang="en-US" sz="2094" b="1" dirty="0" err="1">
                <a:solidFill>
                  <a:srgbClr val="0070C0"/>
                </a:solidFill>
              </a:rPr>
              <a:t>ProDEx</a:t>
            </a:r>
            <a:r>
              <a:rPr lang="en-US" sz="2094" b="1" dirty="0">
                <a:solidFill>
                  <a:srgbClr val="0070C0"/>
                </a:solidFill>
              </a:rPr>
              <a:t> TROVA-2) for funding and Instrument PIs and staff at MAX-DOAS, NDACC and PGN </a:t>
            </a:r>
            <a:endParaRPr lang="en-US" sz="2094" b="1" dirty="0" smtClean="0">
              <a:solidFill>
                <a:srgbClr val="0070C0"/>
              </a:solidFill>
            </a:endParaRPr>
          </a:p>
          <a:p>
            <a:pPr>
              <a:spcAft>
                <a:spcPts val="399"/>
              </a:spcAft>
            </a:pPr>
            <a:r>
              <a:rPr lang="en-US" sz="2094" b="1" dirty="0" smtClean="0">
                <a:solidFill>
                  <a:srgbClr val="0070C0"/>
                </a:solidFill>
              </a:rPr>
              <a:t>     stations </a:t>
            </a:r>
            <a:r>
              <a:rPr lang="en-US" sz="2094" b="1" dirty="0">
                <a:solidFill>
                  <a:srgbClr val="0070C0"/>
                </a:solidFill>
              </a:rPr>
              <a:t>for reference </a:t>
            </a:r>
            <a:r>
              <a:rPr lang="en-US" sz="2094" b="1" dirty="0" smtClean="0">
                <a:solidFill>
                  <a:srgbClr val="0070C0"/>
                </a:solidFill>
              </a:rPr>
              <a:t>data.</a:t>
            </a:r>
            <a:endParaRPr lang="en-US" sz="2094" b="1" dirty="0">
              <a:solidFill>
                <a:srgbClr val="0070C0"/>
              </a:solidFill>
            </a:endParaRPr>
          </a:p>
          <a:p>
            <a:pPr>
              <a:spcAft>
                <a:spcPts val="399"/>
              </a:spcAft>
            </a:pPr>
            <a:endParaRPr lang="en-US" sz="2094" b="1" dirty="0">
              <a:solidFill>
                <a:srgbClr val="0070C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025" y="7150465"/>
            <a:ext cx="10334450" cy="40221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6" t="5700" r="3578"/>
          <a:stretch/>
        </p:blipFill>
        <p:spPr>
          <a:xfrm>
            <a:off x="6638025" y="3060783"/>
            <a:ext cx="4574450" cy="389066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950" y="5832091"/>
            <a:ext cx="593959" cy="59395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079" y="5861239"/>
            <a:ext cx="868470" cy="64180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193615" y="7516766"/>
            <a:ext cx="715902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V1.4</a:t>
            </a:r>
            <a:endParaRPr kumimoji="0" lang="nl-B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476999" y="7516349"/>
            <a:ext cx="715902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V2.1</a:t>
            </a:r>
            <a:endParaRPr kumimoji="0" lang="nl-B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09065" y="7474726"/>
            <a:ext cx="715902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V1.3</a:t>
            </a:r>
            <a:endParaRPr kumimoji="0" lang="nl-B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8356896" y="2546791"/>
            <a:ext cx="4745686" cy="3290653"/>
            <a:chOff x="18471199" y="2514133"/>
            <a:chExt cx="4745686" cy="3290653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14"/>
            <a:srcRect l="3140" t="5674" r="26709" b="47991"/>
            <a:stretch/>
          </p:blipFill>
          <p:spPr>
            <a:xfrm>
              <a:off x="18471199" y="2514133"/>
              <a:ext cx="4745686" cy="2351745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14"/>
            <a:srcRect l="3140" t="75110" r="26709" b="5437"/>
            <a:stretch/>
          </p:blipFill>
          <p:spPr>
            <a:xfrm>
              <a:off x="18512641" y="4831133"/>
              <a:ext cx="4704243" cy="973653"/>
            </a:xfrm>
            <a:prstGeom prst="rect">
              <a:avLst/>
            </a:prstGeom>
          </p:spPr>
        </p:pic>
      </p:grpSp>
      <p:sp>
        <p:nvSpPr>
          <p:cNvPr id="15" name="Rectangle 14"/>
          <p:cNvSpPr/>
          <p:nvPr/>
        </p:nvSpPr>
        <p:spPr>
          <a:xfrm>
            <a:off x="17499100" y="6070740"/>
            <a:ext cx="6980150" cy="7043414"/>
          </a:xfrm>
          <a:prstGeom prst="rect">
            <a:avLst/>
          </a:prstGeom>
          <a:solidFill>
            <a:srgbClr val="FFFFFF">
              <a:alpha val="61000"/>
            </a:srgbClr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B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31977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17499100" y="2396633"/>
            <a:ext cx="6784148" cy="367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195" tIns="91195" rIns="91195" bIns="91195" numCol="1" spcCol="38100" rtlCol="0" anchor="ctr">
            <a:spAutoFit/>
          </a:bodyPr>
          <a:lstStyle/>
          <a:p>
            <a:pPr defTabSz="1823954"/>
            <a:endParaRPr lang="nl-BE" sz="7191"/>
          </a:p>
        </p:txBody>
      </p:sp>
      <p:sp>
        <p:nvSpPr>
          <p:cNvPr id="33" name="Rectangle 32"/>
          <p:cNvSpPr/>
          <p:nvPr/>
        </p:nvSpPr>
        <p:spPr>
          <a:xfrm>
            <a:off x="6549599" y="2389786"/>
            <a:ext cx="10736385" cy="51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195" tIns="91195" rIns="91195" bIns="91195" numCol="1" spcCol="38100" rtlCol="0" anchor="ctr">
            <a:spAutoFit/>
          </a:bodyPr>
          <a:lstStyle/>
          <a:p>
            <a:pPr defTabSz="1823954"/>
            <a:endParaRPr lang="nl-BE" sz="7191"/>
          </a:p>
        </p:txBody>
      </p:sp>
      <p:sp>
        <p:nvSpPr>
          <p:cNvPr id="8" name="TextBox 7"/>
          <p:cNvSpPr txBox="1"/>
          <p:nvPr/>
        </p:nvSpPr>
        <p:spPr>
          <a:xfrm>
            <a:off x="6638025" y="2649005"/>
            <a:ext cx="4574450" cy="46166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TROPOMI vs. ground-based</a:t>
            </a:r>
            <a:r>
              <a:rPr kumimoji="0" lang="en-US" sz="12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 tropospheric NO</a:t>
            </a:r>
            <a:r>
              <a:rPr kumimoji="0" lang="en-US" sz="1200" b="0" i="0" u="none" strike="noStrike" cap="none" spc="0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2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a</a:t>
            </a:r>
            <a:r>
              <a:rPr lang="en-US" sz="1200" baseline="0" dirty="0" smtClean="0"/>
              <a:t>t</a:t>
            </a:r>
            <a:r>
              <a:rPr lang="en-US" sz="1200" dirty="0" smtClean="0"/>
              <a:t> a typical MAX-DOAS site</a:t>
            </a:r>
            <a:endParaRPr kumimoji="0" lang="nl-BE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1273" y="7079629"/>
            <a:ext cx="16817101" cy="42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195" tIns="91195" rIns="91195" bIns="91195" numCol="1" spcCol="38100" rtlCol="0" anchor="ctr">
            <a:spAutoFit/>
          </a:bodyPr>
          <a:lstStyle/>
          <a:p>
            <a:pPr defTabSz="1823954"/>
            <a:endParaRPr lang="nl-BE" sz="7191"/>
          </a:p>
        </p:txBody>
      </p:sp>
      <p:sp>
        <p:nvSpPr>
          <p:cNvPr id="17" name="Rectangle 16"/>
          <p:cNvSpPr/>
          <p:nvPr/>
        </p:nvSpPr>
        <p:spPr>
          <a:xfrm>
            <a:off x="471272" y="11422154"/>
            <a:ext cx="16814712" cy="169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195" tIns="91195" rIns="91195" bIns="91195" numCol="1" spcCol="38100" rtlCol="0" anchor="ctr">
            <a:spAutoFit/>
          </a:bodyPr>
          <a:lstStyle/>
          <a:p>
            <a:pPr defTabSz="1823954"/>
            <a:endParaRPr lang="nl-BE" sz="7191"/>
          </a:p>
        </p:txBody>
      </p:sp>
      <p:sp>
        <p:nvSpPr>
          <p:cNvPr id="16" name="Rectangle 15"/>
          <p:cNvSpPr/>
          <p:nvPr/>
        </p:nvSpPr>
        <p:spPr>
          <a:xfrm>
            <a:off x="471273" y="2383053"/>
            <a:ext cx="5760000" cy="450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195" tIns="91195" rIns="91195" bIns="91195" numCol="1" spcCol="38100" rtlCol="0" anchor="ctr">
            <a:spAutoFit/>
          </a:bodyPr>
          <a:lstStyle/>
          <a:p>
            <a:pPr defTabSz="1823954"/>
            <a:endParaRPr lang="nl-BE" sz="7191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662689" y="195948"/>
            <a:ext cx="20657085" cy="1297569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Assessment of the Improvements in S5P-TROPOMI NO2 Data Quality through Ground-based Validation with NDACC MAX-DOAS, ZSL-DOAS and PGN Global Network Data</a:t>
            </a:r>
            <a:r>
              <a:rPr lang="en-US" sz="3590" dirty="0" smtClean="0"/>
              <a:t>.</a:t>
            </a:r>
            <a:endParaRPr lang="en-GB" sz="3192" spc="-40" dirty="0"/>
          </a:p>
        </p:txBody>
      </p:sp>
      <p:sp>
        <p:nvSpPr>
          <p:cNvPr id="3" name="TextBox 2"/>
          <p:cNvSpPr txBox="1"/>
          <p:nvPr/>
        </p:nvSpPr>
        <p:spPr>
          <a:xfrm>
            <a:off x="1577788" y="1216564"/>
            <a:ext cx="20862392" cy="9834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195" tIns="91195" rIns="91195" bIns="91195" numCol="1" spcCol="38100" rtlCol="0" anchor="t">
            <a:spAutoFit/>
          </a:bodyPr>
          <a:lstStyle/>
          <a:p>
            <a:pPr algn="ctr"/>
            <a:r>
              <a:rPr lang="nl-BE" sz="2593" dirty="0">
                <a:solidFill>
                  <a:srgbClr val="002060"/>
                </a:solidFill>
              </a:rPr>
              <a:t>Tijl Verhoelst</a:t>
            </a:r>
            <a:r>
              <a:rPr lang="nl-BE" sz="2593" baseline="30000" dirty="0">
                <a:solidFill>
                  <a:srgbClr val="002060"/>
                </a:solidFill>
              </a:rPr>
              <a:t>1</a:t>
            </a:r>
            <a:r>
              <a:rPr lang="nl-BE" sz="2593" u="sng" dirty="0">
                <a:solidFill>
                  <a:srgbClr val="002060"/>
                </a:solidFill>
              </a:rPr>
              <a:t>, </a:t>
            </a:r>
            <a:r>
              <a:rPr lang="nl-BE" sz="2593" u="sng" dirty="0" smtClean="0">
                <a:solidFill>
                  <a:srgbClr val="002060"/>
                </a:solidFill>
              </a:rPr>
              <a:t>S. </a:t>
            </a:r>
            <a:r>
              <a:rPr lang="nl-BE" sz="2593" u="sng" dirty="0">
                <a:solidFill>
                  <a:srgbClr val="002060"/>
                </a:solidFill>
              </a:rPr>
              <a:t>Compernolle</a:t>
            </a:r>
            <a:r>
              <a:rPr lang="nl-BE" sz="2593" u="sng" baseline="30000" dirty="0">
                <a:solidFill>
                  <a:srgbClr val="002060"/>
                </a:solidFill>
              </a:rPr>
              <a:t>1</a:t>
            </a:r>
            <a:r>
              <a:rPr lang="nl-BE" sz="2593" dirty="0">
                <a:solidFill>
                  <a:srgbClr val="002060"/>
                </a:solidFill>
              </a:rPr>
              <a:t>, </a:t>
            </a:r>
            <a:r>
              <a:rPr lang="nl-BE" sz="2593" dirty="0" smtClean="0">
                <a:solidFill>
                  <a:srgbClr val="002060"/>
                </a:solidFill>
              </a:rPr>
              <a:t>G. Pinardi</a:t>
            </a:r>
            <a:r>
              <a:rPr lang="nl-BE" sz="2593" baseline="30000" dirty="0" smtClean="0">
                <a:solidFill>
                  <a:srgbClr val="002060"/>
                </a:solidFill>
              </a:rPr>
              <a:t>1</a:t>
            </a:r>
            <a:r>
              <a:rPr lang="nl-BE" sz="2593" dirty="0" smtClean="0">
                <a:solidFill>
                  <a:srgbClr val="002060"/>
                </a:solidFill>
              </a:rPr>
              <a:t>, J.-C. </a:t>
            </a:r>
            <a:r>
              <a:rPr lang="nl-BE" sz="2593" dirty="0">
                <a:solidFill>
                  <a:srgbClr val="002060"/>
                </a:solidFill>
              </a:rPr>
              <a:t>Lambert</a:t>
            </a:r>
            <a:r>
              <a:rPr lang="nl-BE" sz="2593" baseline="30000" dirty="0">
                <a:solidFill>
                  <a:srgbClr val="002060"/>
                </a:solidFill>
              </a:rPr>
              <a:t>1</a:t>
            </a:r>
            <a:r>
              <a:rPr lang="nl-BE" sz="2593" dirty="0">
                <a:solidFill>
                  <a:srgbClr val="002060"/>
                </a:solidFill>
              </a:rPr>
              <a:t>, </a:t>
            </a:r>
            <a:r>
              <a:rPr lang="nl-BE" sz="2593" dirty="0" smtClean="0">
                <a:solidFill>
                  <a:srgbClr val="002060"/>
                </a:solidFill>
              </a:rPr>
              <a:t>H. Eskes</a:t>
            </a:r>
            <a:r>
              <a:rPr lang="nl-BE" sz="2593" baseline="30000" dirty="0">
                <a:solidFill>
                  <a:srgbClr val="002060"/>
                </a:solidFill>
              </a:rPr>
              <a:t>2</a:t>
            </a:r>
            <a:r>
              <a:rPr lang="nl-BE" sz="2800" dirty="0" smtClean="0"/>
              <a:t>, </a:t>
            </a:r>
            <a:r>
              <a:rPr lang="nl-BE" sz="2593" dirty="0" smtClean="0">
                <a:solidFill>
                  <a:srgbClr val="002060"/>
                </a:solidFill>
              </a:rPr>
              <a:t>J. </a:t>
            </a:r>
            <a:r>
              <a:rPr lang="nl-BE" sz="2593" dirty="0">
                <a:solidFill>
                  <a:srgbClr val="002060"/>
                </a:solidFill>
              </a:rPr>
              <a:t>van </a:t>
            </a:r>
            <a:r>
              <a:rPr lang="nl-BE" sz="2593" dirty="0" smtClean="0">
                <a:solidFill>
                  <a:srgbClr val="002060"/>
                </a:solidFill>
              </a:rPr>
              <a:t>Geffen</a:t>
            </a:r>
            <a:r>
              <a:rPr lang="nl-BE" sz="2593" baseline="30000" dirty="0" smtClean="0">
                <a:solidFill>
                  <a:srgbClr val="002060"/>
                </a:solidFill>
              </a:rPr>
              <a:t>2</a:t>
            </a:r>
            <a:r>
              <a:rPr lang="nl-BE" sz="2593" dirty="0" smtClean="0">
                <a:solidFill>
                  <a:srgbClr val="002060"/>
                </a:solidFill>
              </a:rPr>
              <a:t>, J. Douros</a:t>
            </a:r>
            <a:r>
              <a:rPr lang="nl-BE" sz="2593" baseline="30000" dirty="0" smtClean="0">
                <a:solidFill>
                  <a:srgbClr val="002060"/>
                </a:solidFill>
              </a:rPr>
              <a:t>2</a:t>
            </a:r>
            <a:r>
              <a:rPr lang="nl-BE" sz="2593" dirty="0" smtClean="0">
                <a:solidFill>
                  <a:srgbClr val="002060"/>
                </a:solidFill>
              </a:rPr>
              <a:t>, K.-U. Eichmann</a:t>
            </a:r>
            <a:r>
              <a:rPr lang="nl-BE" sz="2593" baseline="30000" dirty="0" smtClean="0">
                <a:solidFill>
                  <a:srgbClr val="002060"/>
                </a:solidFill>
              </a:rPr>
              <a:t>3</a:t>
            </a:r>
            <a:r>
              <a:rPr lang="nl-BE" sz="2593" dirty="0" smtClean="0">
                <a:solidFill>
                  <a:srgbClr val="002060"/>
                </a:solidFill>
              </a:rPr>
              <a:t>, S.Niemeijer</a:t>
            </a:r>
            <a:r>
              <a:rPr lang="nl-BE" sz="2593" baseline="30000" dirty="0" smtClean="0">
                <a:solidFill>
                  <a:srgbClr val="002060"/>
                </a:solidFill>
              </a:rPr>
              <a:t>4</a:t>
            </a:r>
            <a:r>
              <a:rPr lang="nl-BE" sz="2593" dirty="0" smtClean="0">
                <a:solidFill>
                  <a:srgbClr val="002060"/>
                </a:solidFill>
              </a:rPr>
              <a:t>, </a:t>
            </a:r>
            <a:r>
              <a:rPr lang="nl-BE" sz="2593" dirty="0">
                <a:solidFill>
                  <a:srgbClr val="002060"/>
                </a:solidFill>
              </a:rPr>
              <a:t>NDACC </a:t>
            </a:r>
            <a:r>
              <a:rPr lang="nl-BE" sz="2593" dirty="0" err="1" smtClean="0">
                <a:solidFill>
                  <a:srgbClr val="002060"/>
                </a:solidFill>
              </a:rPr>
              <a:t>PIs</a:t>
            </a:r>
            <a:r>
              <a:rPr lang="nl-BE" sz="2593" dirty="0">
                <a:solidFill>
                  <a:srgbClr val="002060"/>
                </a:solidFill>
              </a:rPr>
              <a:t>, PGN Team</a:t>
            </a:r>
          </a:p>
          <a:p>
            <a:pPr algn="ctr"/>
            <a:r>
              <a:rPr lang="nl-BE" sz="2394" dirty="0"/>
              <a:t>(1) BIRA-IASB, </a:t>
            </a:r>
            <a:r>
              <a:rPr lang="nl-BE" sz="2394" dirty="0" smtClean="0"/>
              <a:t>Belgium </a:t>
            </a:r>
            <a:r>
              <a:rPr lang="nl-BE" sz="2394" dirty="0" smtClean="0"/>
              <a:t>(2) </a:t>
            </a:r>
            <a:r>
              <a:rPr lang="nl-BE" sz="2394" dirty="0" smtClean="0"/>
              <a:t>KNMI, The </a:t>
            </a:r>
            <a:r>
              <a:rPr lang="nl-BE" sz="2394" dirty="0"/>
              <a:t>Netherlands </a:t>
            </a:r>
            <a:r>
              <a:rPr lang="nl-BE" sz="2394" dirty="0" smtClean="0"/>
              <a:t>(3) </a:t>
            </a:r>
            <a:r>
              <a:rPr lang="nl-BE" sz="2394" dirty="0"/>
              <a:t>IUP-Bremen, </a:t>
            </a:r>
            <a:r>
              <a:rPr lang="nl-BE" sz="2394" dirty="0" smtClean="0"/>
              <a:t>Germany, (4) s[&amp;]t corporation, The Netherlands </a:t>
            </a:r>
            <a:endParaRPr lang="nl-BE" sz="7191" baseline="30000" dirty="0"/>
          </a:p>
        </p:txBody>
      </p:sp>
      <p:sp>
        <p:nvSpPr>
          <p:cNvPr id="36" name="TextBox 35"/>
          <p:cNvSpPr txBox="1"/>
          <p:nvPr/>
        </p:nvSpPr>
        <p:spPr>
          <a:xfrm>
            <a:off x="17499100" y="6170112"/>
            <a:ext cx="6769076" cy="69078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195" tIns="91195" rIns="91195" bIns="91195" numCol="1" spcCol="38100" rtlCol="0" anchor="t">
            <a:spAutoFit/>
          </a:bodyPr>
          <a:lstStyle/>
          <a:p>
            <a:pPr defTabSz="1823954"/>
            <a:r>
              <a:rPr lang="en-US" sz="3192" b="1" dirty="0"/>
              <a:t>Results</a:t>
            </a:r>
          </a:p>
          <a:p>
            <a:pPr marL="182563" indent="-182563" defTabSz="1823954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S5P-TROPOMI tropospheric NO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measurements are found to underestimate the ground-based measurements by approx. 30%, with a dispersion on the differences of approx. 50%. </a:t>
            </a:r>
          </a:p>
          <a:p>
            <a:pPr marL="182563" indent="-182563" defTabSz="1823954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This is within the mission requirements regarding bias (&lt;50%). The dispersion requirement (&lt;0.7 </a:t>
            </a:r>
            <a:r>
              <a:rPr lang="en-US" sz="2000" dirty="0" err="1"/>
              <a:t>Pmolec</a:t>
            </a:r>
            <a:r>
              <a:rPr lang="en-US" sz="2000" dirty="0"/>
              <a:t>/cm2, or &lt;10% for polluted conditions) is seemingly exceeded, but this is caused in part by the difference in horizontal and vertical sensitivity of the measurements. Correlations </a:t>
            </a:r>
            <a:r>
              <a:rPr lang="en-US" sz="2000" dirty="0" smtClean="0"/>
              <a:t>range from </a:t>
            </a:r>
            <a:r>
              <a:rPr lang="en-US" sz="2000" dirty="0"/>
              <a:t>0.5 </a:t>
            </a:r>
            <a:r>
              <a:rPr lang="en-US" sz="2000" dirty="0" smtClean="0"/>
              <a:t>to</a:t>
            </a:r>
            <a:r>
              <a:rPr lang="en-US" sz="2000" dirty="0" smtClean="0"/>
              <a:t> </a:t>
            </a:r>
            <a:r>
              <a:rPr lang="en-US" sz="2000" dirty="0"/>
              <a:t>0.8 indicating that </a:t>
            </a:r>
            <a:r>
              <a:rPr lang="en-US" sz="2000" dirty="0" smtClean="0"/>
              <a:t>S5P </a:t>
            </a:r>
            <a:r>
              <a:rPr lang="en-US" sz="2000" dirty="0"/>
              <a:t>does track the </a:t>
            </a:r>
            <a:r>
              <a:rPr lang="en-US" sz="2000" dirty="0" smtClean="0"/>
              <a:t>reference </a:t>
            </a:r>
            <a:r>
              <a:rPr lang="en-US" sz="2000" dirty="0"/>
              <a:t>well. </a:t>
            </a:r>
            <a:endParaRPr lang="en-US" sz="2000" dirty="0" smtClean="0"/>
          </a:p>
          <a:p>
            <a:pPr marL="182563" indent="-182563" defTabSz="1823954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As the underestimation is mostly  relative w.r.t. the NO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column, relative changes in column are more accurate than absolute changes.  </a:t>
            </a:r>
            <a:endParaRPr lang="en-US" sz="2000" dirty="0"/>
          </a:p>
          <a:p>
            <a:pPr marL="182563" indent="-182563" defTabSz="1823954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Processor v1.4</a:t>
            </a:r>
            <a:r>
              <a:rPr lang="en-US" sz="2000" dirty="0"/>
              <a:t>, introduced in December 2020, tends to increase tropospheric columns at polluted sites, reducing the </a:t>
            </a:r>
            <a:r>
              <a:rPr lang="en-US" sz="2000" dirty="0" smtClean="0"/>
              <a:t>bias. Users must deal carefully with this change in bias properties for trend assessment. </a:t>
            </a:r>
          </a:p>
          <a:p>
            <a:pPr marL="182563" indent="-182563" defTabSz="1823954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Unexpectedly, replacing the TM5 a priori profile with a CAMS-regional profile only improves the overall bias, but not the correlation w.r.t. the ground-based measurements.</a:t>
            </a:r>
            <a:endParaRPr lang="en-US" sz="20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4676" y="174761"/>
            <a:ext cx="1659970" cy="1659970"/>
          </a:xfrm>
          <a:prstGeom prst="rect">
            <a:avLst/>
          </a:prstGeom>
        </p:spPr>
      </p:pic>
      <p:pic>
        <p:nvPicPr>
          <p:cNvPr id="39" name="Picture 38" descr="D:\Users\daanh\Documents\work\conferences\20160904_qos\strato_trend\figs\logo-bira_iasb-2010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246"/>
          <a:stretch/>
        </p:blipFill>
        <p:spPr bwMode="auto">
          <a:xfrm>
            <a:off x="331489" y="174761"/>
            <a:ext cx="1246299" cy="144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7" r="5873" b="3045"/>
          <a:stretch/>
        </p:blipFill>
        <p:spPr>
          <a:xfrm>
            <a:off x="11530801" y="2641560"/>
            <a:ext cx="5476028" cy="8531017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15481858" y="3599840"/>
            <a:ext cx="1411127" cy="859484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accent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195" tIns="91195" rIns="91195" bIns="91195" numCol="1" spcCol="38100" rtlCol="0" anchor="t">
            <a:spAutoFit/>
          </a:bodyPr>
          <a:lstStyle/>
          <a:p>
            <a:pPr algn="ctr" defTabSz="1823954"/>
            <a:r>
              <a:rPr lang="en-US" sz="2194" b="1" dirty="0"/>
              <a:t>Up to v1.3  </a:t>
            </a:r>
          </a:p>
          <a:p>
            <a:pPr algn="ctr" defTabSz="1823954"/>
            <a:r>
              <a:rPr lang="en-US" sz="2194" b="1" dirty="0">
                <a:solidFill>
                  <a:srgbClr val="00B050"/>
                </a:solidFill>
              </a:rPr>
              <a:t>From v1.4</a:t>
            </a:r>
            <a:endParaRPr lang="nl-BE" sz="2194" b="1" dirty="0">
              <a:solidFill>
                <a:srgbClr val="00B050"/>
              </a:solidFill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5779" y="9580122"/>
            <a:ext cx="868470" cy="64180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69" t="5154" r="7961" b="6040"/>
          <a:stretch/>
        </p:blipFill>
        <p:spPr>
          <a:xfrm>
            <a:off x="878025" y="3500509"/>
            <a:ext cx="5114110" cy="3234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03245" y="2300949"/>
            <a:ext cx="5918138" cy="12890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195" tIns="91195" rIns="91195" bIns="91195" numCol="1" spcCol="38100" rtlCol="0" anchor="t">
            <a:spAutoFit/>
          </a:bodyPr>
          <a:lstStyle/>
          <a:p>
            <a:pPr defTabSz="1823954"/>
            <a:r>
              <a:rPr lang="en-US" sz="1795" b="1" dirty="0">
                <a:solidFill>
                  <a:schemeClr val="tx1"/>
                </a:solidFill>
              </a:rPr>
              <a:t>Correlative measurements used as reference: </a:t>
            </a:r>
          </a:p>
          <a:p>
            <a:pPr marL="683983" indent="-683983" defTabSz="1823954">
              <a:buFont typeface="Arial" panose="020B0604020202020204" pitchFamily="34" charset="0"/>
              <a:buChar char="•"/>
            </a:pPr>
            <a:r>
              <a:rPr lang="en-US" sz="1795" b="1" dirty="0">
                <a:solidFill>
                  <a:schemeClr val="bg1">
                    <a:lumMod val="50000"/>
                  </a:schemeClr>
                </a:solidFill>
              </a:rPr>
              <a:t>Stratospheric column</a:t>
            </a:r>
            <a:r>
              <a:rPr lang="en-US" sz="1795" b="1" dirty="0">
                <a:solidFill>
                  <a:schemeClr val="tx1"/>
                </a:solidFill>
              </a:rPr>
              <a:t>:</a:t>
            </a:r>
            <a:r>
              <a:rPr lang="en-US" sz="1795" b="1" dirty="0">
                <a:solidFill>
                  <a:srgbClr val="33FF33"/>
                </a:solidFill>
              </a:rPr>
              <a:t> </a:t>
            </a:r>
            <a:r>
              <a:rPr lang="en-US" sz="1795" b="1" dirty="0">
                <a:solidFill>
                  <a:srgbClr val="00B050"/>
                </a:solidFill>
              </a:rPr>
              <a:t>26 ZSL-DOAS instruments </a:t>
            </a:r>
          </a:p>
          <a:p>
            <a:pPr marL="683983" indent="-683983" defTabSz="1823954">
              <a:buFont typeface="Arial" panose="020B0604020202020204" pitchFamily="34" charset="0"/>
              <a:buChar char="•"/>
            </a:pPr>
            <a:r>
              <a:rPr lang="en-US" sz="1795" b="1" dirty="0">
                <a:solidFill>
                  <a:schemeClr val="tx1"/>
                </a:solidFill>
              </a:rPr>
              <a:t>Tropospheric column:</a:t>
            </a:r>
            <a:r>
              <a:rPr lang="en-US" sz="1795" b="1" dirty="0">
                <a:solidFill>
                  <a:srgbClr val="1D1DFF"/>
                </a:solidFill>
              </a:rPr>
              <a:t> 27 MAX-DOAS instruments</a:t>
            </a:r>
          </a:p>
          <a:p>
            <a:pPr marL="683983" indent="-683983" defTabSz="1823954">
              <a:buFont typeface="Arial" panose="020B0604020202020204" pitchFamily="34" charset="0"/>
              <a:buChar char="•"/>
            </a:pPr>
            <a:r>
              <a:rPr lang="en-US" sz="1795" b="1" dirty="0">
                <a:solidFill>
                  <a:schemeClr val="bg1">
                    <a:lumMod val="50000"/>
                  </a:schemeClr>
                </a:solidFill>
              </a:rPr>
              <a:t>Total column</a:t>
            </a:r>
            <a:r>
              <a:rPr lang="en-US" sz="1795" b="1" dirty="0">
                <a:solidFill>
                  <a:schemeClr val="tx1"/>
                </a:solidFill>
              </a:rPr>
              <a:t>: </a:t>
            </a:r>
            <a:r>
              <a:rPr lang="en-US" sz="1795" b="1" dirty="0" smtClean="0">
                <a:solidFill>
                  <a:srgbClr val="FD2D2D"/>
                </a:solidFill>
              </a:rPr>
              <a:t>35 </a:t>
            </a:r>
            <a:r>
              <a:rPr lang="en-US" sz="1795" b="1" dirty="0">
                <a:solidFill>
                  <a:srgbClr val="FD2D2D"/>
                </a:solidFill>
              </a:rPr>
              <a:t>PGN instruments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57863" y="11460276"/>
            <a:ext cx="17226633" cy="20519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195" tIns="91195" rIns="91195" bIns="91195" numCol="1" spcCol="38100" rtlCol="0" anchor="t">
            <a:spAutoFit/>
          </a:bodyPr>
          <a:lstStyle/>
          <a:p>
            <a:pPr>
              <a:spcAft>
                <a:spcPts val="399"/>
              </a:spcAft>
            </a:pPr>
            <a:r>
              <a:rPr lang="nl-BE" sz="2094" b="1" dirty="0" err="1" smtClean="0">
                <a:solidFill>
                  <a:srgbClr val="0070C0"/>
                </a:solidFill>
              </a:rPr>
              <a:t>Latest</a:t>
            </a:r>
            <a:r>
              <a:rPr lang="nl-BE" sz="2094" b="1" dirty="0" smtClean="0">
                <a:solidFill>
                  <a:srgbClr val="0070C0"/>
                </a:solidFill>
              </a:rPr>
              <a:t> </a:t>
            </a:r>
            <a:r>
              <a:rPr lang="nl-BE" sz="2094" b="1" dirty="0" err="1" smtClean="0">
                <a:solidFill>
                  <a:srgbClr val="0070C0"/>
                </a:solidFill>
              </a:rPr>
              <a:t>results</a:t>
            </a:r>
            <a:r>
              <a:rPr lang="nl-BE" sz="2094" b="1" dirty="0">
                <a:solidFill>
                  <a:srgbClr val="0070C0"/>
                </a:solidFill>
              </a:rPr>
              <a:t> </a:t>
            </a:r>
            <a:r>
              <a:rPr lang="nl-BE" sz="2094" b="1" dirty="0" smtClean="0">
                <a:solidFill>
                  <a:srgbClr val="0070C0"/>
                </a:solidFill>
              </a:rPr>
              <a:t>@ S5P-TROPOMI </a:t>
            </a:r>
            <a:r>
              <a:rPr lang="nl-BE" sz="2094" b="1" dirty="0" err="1">
                <a:solidFill>
                  <a:srgbClr val="0070C0"/>
                </a:solidFill>
              </a:rPr>
              <a:t>Validation</a:t>
            </a:r>
            <a:r>
              <a:rPr lang="nl-BE" sz="2094" b="1" dirty="0">
                <a:solidFill>
                  <a:srgbClr val="0070C0"/>
                </a:solidFill>
              </a:rPr>
              <a:t> Data Analysis Facility: </a:t>
            </a:r>
            <a:r>
              <a:rPr lang="nl-BE" sz="2094" b="1" dirty="0">
                <a:solidFill>
                  <a:srgbClr val="0070C0"/>
                </a:solidFill>
                <a:hlinkClick r:id="rId8"/>
              </a:rPr>
              <a:t>https://</a:t>
            </a:r>
            <a:r>
              <a:rPr lang="nl-BE" sz="2094" b="1" dirty="0" smtClean="0">
                <a:solidFill>
                  <a:srgbClr val="0070C0"/>
                </a:solidFill>
                <a:hlinkClick r:id="rId8"/>
              </a:rPr>
              <a:t>mpc-vdaf.tropomi.eu/index.php/nitrogen-dioxide</a:t>
            </a:r>
            <a:r>
              <a:rPr lang="nl-BE" sz="2094" b="1" dirty="0" smtClean="0">
                <a:solidFill>
                  <a:srgbClr val="0070C0"/>
                </a:solidFill>
              </a:rPr>
              <a:t>  &amp; </a:t>
            </a:r>
            <a:r>
              <a:rPr lang="en-US" sz="2094" b="1" dirty="0">
                <a:solidFill>
                  <a:srgbClr val="0070C0"/>
                </a:solidFill>
                <a:hlinkClick r:id="rId9"/>
              </a:rPr>
              <a:t>https://tinyurl.com/rocvr</a:t>
            </a:r>
            <a:r>
              <a:rPr lang="en-US" sz="2094" b="1" dirty="0">
                <a:solidFill>
                  <a:srgbClr val="0070C0"/>
                </a:solidFill>
              </a:rPr>
              <a:t> </a:t>
            </a:r>
            <a:endParaRPr lang="nl-BE" sz="2094" b="1" dirty="0">
              <a:solidFill>
                <a:srgbClr val="0070C0"/>
              </a:solidFill>
            </a:endParaRPr>
          </a:p>
          <a:p>
            <a:pPr>
              <a:spcAft>
                <a:spcPts val="399"/>
              </a:spcAft>
            </a:pPr>
            <a:r>
              <a:rPr lang="en-US" sz="2094" b="1" dirty="0">
                <a:solidFill>
                  <a:srgbClr val="0070C0"/>
                </a:solidFill>
              </a:rPr>
              <a:t>R</a:t>
            </a:r>
            <a:r>
              <a:rPr lang="en-US" sz="2094" b="1" dirty="0" smtClean="0">
                <a:solidFill>
                  <a:srgbClr val="0070C0"/>
                </a:solidFill>
              </a:rPr>
              <a:t>efereed </a:t>
            </a:r>
            <a:r>
              <a:rPr lang="en-US" sz="2094" b="1" dirty="0" smtClean="0">
                <a:solidFill>
                  <a:srgbClr val="0070C0"/>
                </a:solidFill>
              </a:rPr>
              <a:t>papers: Verhoelst </a:t>
            </a:r>
            <a:r>
              <a:rPr lang="en-US" sz="2094" b="1" dirty="0" smtClean="0">
                <a:solidFill>
                  <a:srgbClr val="0070C0"/>
                </a:solidFill>
              </a:rPr>
              <a:t>et al., </a:t>
            </a:r>
            <a:r>
              <a:rPr lang="en-US" sz="2094" b="1" dirty="0" smtClean="0">
                <a:solidFill>
                  <a:srgbClr val="0070C0"/>
                </a:solidFill>
              </a:rPr>
              <a:t>2021 (</a:t>
            </a:r>
            <a:r>
              <a:rPr lang="en-US" sz="2094" b="1" dirty="0" smtClean="0">
                <a:solidFill>
                  <a:srgbClr val="0070C0"/>
                </a:solidFill>
                <a:hlinkClick r:id="rId10"/>
              </a:rPr>
              <a:t>https</a:t>
            </a:r>
            <a:r>
              <a:rPr lang="en-US" sz="2094" b="1" dirty="0">
                <a:solidFill>
                  <a:srgbClr val="0070C0"/>
                </a:solidFill>
                <a:hlinkClick r:id="rId10"/>
              </a:rPr>
              <a:t>://amt.copernicus.org/articles/14/481/2021</a:t>
            </a:r>
            <a:r>
              <a:rPr lang="en-US" sz="2094" b="1" dirty="0" smtClean="0">
                <a:solidFill>
                  <a:srgbClr val="0070C0"/>
                </a:solidFill>
                <a:hlinkClick r:id="rId10"/>
              </a:rPr>
              <a:t>/</a:t>
            </a:r>
            <a:r>
              <a:rPr lang="en-US" sz="2094" b="1" dirty="0" smtClean="0">
                <a:solidFill>
                  <a:srgbClr val="0070C0"/>
                </a:solidFill>
              </a:rPr>
              <a:t>), Van Geffen et al. (submitted), </a:t>
            </a:r>
            <a:r>
              <a:rPr lang="en-US" sz="2094" b="1" dirty="0" err="1" smtClean="0">
                <a:solidFill>
                  <a:srgbClr val="0070C0"/>
                </a:solidFill>
              </a:rPr>
              <a:t>Douros</a:t>
            </a:r>
            <a:r>
              <a:rPr lang="en-US" sz="2094" b="1" dirty="0" smtClean="0">
                <a:solidFill>
                  <a:srgbClr val="0070C0"/>
                </a:solidFill>
              </a:rPr>
              <a:t> et al. (in prep.) </a:t>
            </a:r>
            <a:endParaRPr lang="en-US" sz="2094" b="1" dirty="0" smtClean="0">
              <a:solidFill>
                <a:srgbClr val="0070C0"/>
              </a:solidFill>
            </a:endParaRPr>
          </a:p>
          <a:p>
            <a:pPr>
              <a:spcAft>
                <a:spcPts val="399"/>
              </a:spcAft>
            </a:pPr>
            <a:r>
              <a:rPr lang="en-US" sz="2094" b="1" dirty="0">
                <a:solidFill>
                  <a:srgbClr val="0070C0"/>
                </a:solidFill>
              </a:rPr>
              <a:t>Acknowledgments:  We thank ESA (S5P MPC) &amp; BELSPO (</a:t>
            </a:r>
            <a:r>
              <a:rPr lang="en-US" sz="2094" b="1" dirty="0" err="1">
                <a:solidFill>
                  <a:srgbClr val="0070C0"/>
                </a:solidFill>
              </a:rPr>
              <a:t>ProDEx</a:t>
            </a:r>
            <a:r>
              <a:rPr lang="en-US" sz="2094" b="1" dirty="0">
                <a:solidFill>
                  <a:srgbClr val="0070C0"/>
                </a:solidFill>
              </a:rPr>
              <a:t> TROVA-2) for funding and Instrument PIs and staff at MAX-DOAS, NDACC and PGN </a:t>
            </a:r>
            <a:endParaRPr lang="en-US" sz="2094" b="1" dirty="0" smtClean="0">
              <a:solidFill>
                <a:srgbClr val="0070C0"/>
              </a:solidFill>
            </a:endParaRPr>
          </a:p>
          <a:p>
            <a:pPr>
              <a:spcAft>
                <a:spcPts val="399"/>
              </a:spcAft>
            </a:pPr>
            <a:r>
              <a:rPr lang="en-US" sz="2094" b="1" dirty="0" smtClean="0">
                <a:solidFill>
                  <a:srgbClr val="0070C0"/>
                </a:solidFill>
              </a:rPr>
              <a:t>     stations </a:t>
            </a:r>
            <a:r>
              <a:rPr lang="en-US" sz="2094" b="1" dirty="0">
                <a:solidFill>
                  <a:srgbClr val="0070C0"/>
                </a:solidFill>
              </a:rPr>
              <a:t>for reference </a:t>
            </a:r>
            <a:r>
              <a:rPr lang="en-US" sz="2094" b="1" dirty="0" smtClean="0">
                <a:solidFill>
                  <a:srgbClr val="0070C0"/>
                </a:solidFill>
              </a:rPr>
              <a:t>data.</a:t>
            </a:r>
            <a:endParaRPr lang="en-US" sz="2094" b="1" dirty="0">
              <a:solidFill>
                <a:srgbClr val="0070C0"/>
              </a:solidFill>
            </a:endParaRPr>
          </a:p>
          <a:p>
            <a:pPr>
              <a:spcAft>
                <a:spcPts val="399"/>
              </a:spcAft>
            </a:pPr>
            <a:endParaRPr lang="en-US" sz="2094" b="1" dirty="0">
              <a:solidFill>
                <a:srgbClr val="0070C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025" y="7150465"/>
            <a:ext cx="10334450" cy="40221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6" t="5700" r="3578"/>
          <a:stretch/>
        </p:blipFill>
        <p:spPr>
          <a:xfrm>
            <a:off x="6638025" y="3060783"/>
            <a:ext cx="4574450" cy="389066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950" y="5832091"/>
            <a:ext cx="593959" cy="59395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079" y="5861239"/>
            <a:ext cx="868470" cy="64180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193615" y="7516766"/>
            <a:ext cx="715902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V1.4</a:t>
            </a:r>
            <a:endParaRPr kumimoji="0" lang="nl-B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476999" y="7516349"/>
            <a:ext cx="715902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V2.1</a:t>
            </a:r>
            <a:endParaRPr kumimoji="0" lang="nl-B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09065" y="7474726"/>
            <a:ext cx="715902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V1.3</a:t>
            </a:r>
            <a:endParaRPr kumimoji="0" lang="nl-B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8356896" y="2546791"/>
            <a:ext cx="4745686" cy="3290653"/>
            <a:chOff x="18471199" y="2514133"/>
            <a:chExt cx="4745686" cy="3290653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14"/>
            <a:srcRect l="3140" t="5674" r="26709" b="47991"/>
            <a:stretch/>
          </p:blipFill>
          <p:spPr>
            <a:xfrm>
              <a:off x="18471199" y="2514133"/>
              <a:ext cx="4745686" cy="2351745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14"/>
            <a:srcRect l="3140" t="75110" r="26709" b="5437"/>
            <a:stretch/>
          </p:blipFill>
          <p:spPr>
            <a:xfrm>
              <a:off x="18512641" y="4831133"/>
              <a:ext cx="4704243" cy="973653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167951" y="2200057"/>
            <a:ext cx="24115297" cy="10914097"/>
          </a:xfrm>
          <a:prstGeom prst="rect">
            <a:avLst/>
          </a:prstGeom>
          <a:solidFill>
            <a:srgbClr val="FFFFFF">
              <a:alpha val="60000"/>
            </a:srgbClr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B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38335" y="2756407"/>
            <a:ext cx="22654725" cy="90789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195" tIns="91195" rIns="91195" bIns="91195" numCol="1" spcCol="38100" rtlCol="0" anchor="t">
            <a:spAutoFit/>
          </a:bodyPr>
          <a:lstStyle/>
          <a:p>
            <a:pPr defTabSz="1823954"/>
            <a:r>
              <a:rPr lang="en-US" sz="4800" b="1" dirty="0"/>
              <a:t>Results</a:t>
            </a:r>
          </a:p>
          <a:p>
            <a:pPr marL="447675" indent="-447675" defTabSz="1823954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000" dirty="0" smtClean="0"/>
              <a:t>S5P-TROPOMI tropospheric NO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measurements are found to </a:t>
            </a:r>
            <a:r>
              <a:rPr lang="en-US" sz="4000" u="sng" dirty="0" smtClean="0"/>
              <a:t>underestimate</a:t>
            </a:r>
            <a:r>
              <a:rPr lang="en-US" sz="4000" dirty="0" smtClean="0"/>
              <a:t> the ground-based measurements by approx. 30%, with a dispersion on the differences of approx. 50%. </a:t>
            </a:r>
          </a:p>
          <a:p>
            <a:pPr marL="447675" indent="-447675" defTabSz="1823954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000" dirty="0"/>
              <a:t>This is within the mission requirements regarding bias (&lt;50%). The dispersion requirement (&lt;0.7 </a:t>
            </a:r>
            <a:r>
              <a:rPr lang="en-US" sz="4000" dirty="0" err="1"/>
              <a:t>Pmolec</a:t>
            </a:r>
            <a:r>
              <a:rPr lang="en-US" sz="4000" dirty="0"/>
              <a:t>/cm2, or &lt;10% for polluted conditions) is seemingly exceeded, but this is caused in part by the difference in horizontal and vertical sensitivity of the measurements. </a:t>
            </a:r>
            <a:r>
              <a:rPr lang="en-US" sz="4000" u="sng" dirty="0"/>
              <a:t>Correlations </a:t>
            </a:r>
            <a:r>
              <a:rPr lang="en-US" sz="4000" u="sng" dirty="0" smtClean="0"/>
              <a:t>range from </a:t>
            </a:r>
            <a:r>
              <a:rPr lang="en-US" sz="4000" u="sng" dirty="0"/>
              <a:t>0.5 </a:t>
            </a:r>
            <a:r>
              <a:rPr lang="en-US" sz="4000" u="sng" dirty="0" smtClean="0"/>
              <a:t>to</a:t>
            </a:r>
            <a:r>
              <a:rPr lang="en-US" sz="4000" u="sng" dirty="0" smtClean="0"/>
              <a:t> </a:t>
            </a:r>
            <a:r>
              <a:rPr lang="en-US" sz="4000" u="sng" dirty="0"/>
              <a:t>0.8 </a:t>
            </a:r>
            <a:r>
              <a:rPr lang="en-US" sz="4000" dirty="0"/>
              <a:t>indicating that </a:t>
            </a:r>
            <a:r>
              <a:rPr lang="en-US" sz="4000" dirty="0" smtClean="0"/>
              <a:t>S5P </a:t>
            </a:r>
            <a:r>
              <a:rPr lang="en-US" sz="4000" dirty="0"/>
              <a:t>does track the </a:t>
            </a:r>
            <a:r>
              <a:rPr lang="en-US" sz="4000" dirty="0" smtClean="0"/>
              <a:t>reference </a:t>
            </a:r>
            <a:r>
              <a:rPr lang="en-US" sz="4000" dirty="0"/>
              <a:t>well. </a:t>
            </a:r>
            <a:endParaRPr lang="en-US" sz="4000" dirty="0" smtClean="0"/>
          </a:p>
          <a:p>
            <a:pPr marL="447675" indent="-447675" defTabSz="1823954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000" dirty="0" smtClean="0"/>
              <a:t>As the underestimation is mostly  relative w.r.t. the NO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column, </a:t>
            </a:r>
            <a:r>
              <a:rPr lang="en-US" sz="4000" u="sng" dirty="0" smtClean="0"/>
              <a:t>relative changes in column are more accurate than absolute changes</a:t>
            </a:r>
            <a:r>
              <a:rPr lang="en-US" sz="4000" dirty="0" smtClean="0"/>
              <a:t>.  </a:t>
            </a:r>
            <a:endParaRPr lang="en-US" sz="4000" dirty="0"/>
          </a:p>
          <a:p>
            <a:pPr marL="447675" indent="-447675" defTabSz="1823954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000" dirty="0" smtClean="0"/>
              <a:t>Processor v1.4</a:t>
            </a:r>
            <a:r>
              <a:rPr lang="en-US" sz="4000" dirty="0"/>
              <a:t>, introduced in December 2020, tends to increase tropospheric columns at polluted sites, reducing the </a:t>
            </a:r>
            <a:r>
              <a:rPr lang="en-US" sz="4000" dirty="0" smtClean="0"/>
              <a:t>bias. Users must deal carefully with this </a:t>
            </a:r>
            <a:r>
              <a:rPr lang="en-US" sz="4000" u="sng" dirty="0" smtClean="0"/>
              <a:t>change in bias properties</a:t>
            </a:r>
            <a:r>
              <a:rPr lang="en-US" sz="4000" dirty="0" smtClean="0"/>
              <a:t> for trend assessment. </a:t>
            </a:r>
          </a:p>
          <a:p>
            <a:pPr marL="447675" indent="-447675" defTabSz="1823954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000" dirty="0"/>
              <a:t>Unexpectedly, replacing the TM5 a priori profile with a </a:t>
            </a:r>
            <a:r>
              <a:rPr lang="en-US" sz="4000" u="sng" dirty="0"/>
              <a:t>CAMS-regional profile only improves the overall bias</a:t>
            </a:r>
            <a:r>
              <a:rPr lang="en-US" sz="4000" dirty="0"/>
              <a:t>, but not the correlation w.r.t. the ground-based measurements.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000298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11378</TotalTime>
  <Words>967</Words>
  <Application>Microsoft Office PowerPoint</Application>
  <PresentationFormat>Custom</PresentationFormat>
  <Paragraphs>54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Office Theme</vt:lpstr>
      <vt:lpstr>Assessment of the Improvements in S5P-TROPOMI NO2 Data Quality through Ground-based Validation with NDACC MAX-DOAS, ZSL-DOAS and PGN Global Network Data.</vt:lpstr>
      <vt:lpstr>Assessment of the Improvements in S5P-TROPOMI NO2 Data Quality through Ground-based Validation with NDACC MAX-DOAS, ZSL-DOAS and PGN Global Network Data.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Validation Data Analysis Facility  AR1 Status and E2 Outlook</dc:title>
  <dc:creator>Arno Keppens</dc:creator>
  <cp:lastModifiedBy>Tijl Verhoelst</cp:lastModifiedBy>
  <cp:revision>596</cp:revision>
  <cp:lastPrinted>2019-01-09T15:04:23Z</cp:lastPrinted>
  <dcterms:modified xsi:type="dcterms:W3CDTF">2021-11-10T11:06:32Z</dcterms:modified>
</cp:coreProperties>
</file>