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61" r:id="rId3"/>
    <p:sldId id="263" r:id="rId4"/>
    <p:sldId id="262" r:id="rId5"/>
  </p:sldIdLst>
  <p:sldSz cx="11522075" cy="6480175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6" autoAdjust="0"/>
    <p:restoredTop sz="96432" autoAdjust="0"/>
  </p:normalViewPr>
  <p:slideViewPr>
    <p:cSldViewPr snapToGrid="0">
      <p:cViewPr varScale="1">
        <p:scale>
          <a:sx n="153" d="100"/>
          <a:sy n="153" d="100"/>
        </p:scale>
        <p:origin x="119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3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3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3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5938B53A-5F2F-4A54-9240-02992904C184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3563" y="663575"/>
            <a:ext cx="7921626" cy="4454525"/>
          </a:xfrm>
          <a:prstGeom prst="rect">
            <a:avLst/>
          </a:prstGeom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79320" y="5353560"/>
            <a:ext cx="5435640" cy="3826440"/>
          </a:xfrm>
          <a:prstGeom prst="rect">
            <a:avLst/>
          </a:prstGeom>
        </p:spPr>
        <p:txBody>
          <a:bodyPr lIns="92520" tIns="46080" rIns="92520" bIns="4608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3851640" y="9427680"/>
            <a:ext cx="29412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46080" rIns="9252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9C8BEA4A-4AE5-496C-AA6C-DE6657D7B823}" type="slidenum">
              <a:rPr lang="en-US" sz="1200" b="0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3563" y="663575"/>
            <a:ext cx="7921626" cy="4454525"/>
          </a:xfrm>
          <a:prstGeom prst="rect">
            <a:avLst/>
          </a:prstGeom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79320" y="5353560"/>
            <a:ext cx="5435640" cy="3826440"/>
          </a:xfrm>
          <a:prstGeom prst="rect">
            <a:avLst/>
          </a:prstGeom>
        </p:spPr>
        <p:txBody>
          <a:bodyPr lIns="92520" tIns="46080" rIns="92520" bIns="46080">
            <a:noAutofit/>
          </a:bodyPr>
          <a:lstStyle/>
          <a:p>
            <a:pPr marL="216000" indent="-213120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3851640" y="9427680"/>
            <a:ext cx="29412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46080" rIns="9252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98372C6-AB4E-4B13-8847-4B8F70AA8737}" type="slidenum">
              <a:rPr lang="en-US" sz="1200" b="0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4933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3563" y="663575"/>
            <a:ext cx="7921626" cy="4454525"/>
          </a:xfrm>
          <a:prstGeom prst="rect">
            <a:avLst/>
          </a:prstGeom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79320" y="5353560"/>
            <a:ext cx="5435640" cy="3826440"/>
          </a:xfrm>
          <a:prstGeom prst="rect">
            <a:avLst/>
          </a:prstGeom>
        </p:spPr>
        <p:txBody>
          <a:bodyPr lIns="92520" tIns="46080" rIns="92520" bIns="46080">
            <a:noAutofit/>
          </a:bodyPr>
          <a:lstStyle/>
          <a:p>
            <a:pPr marL="216000" indent="-213120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3851640" y="9427680"/>
            <a:ext cx="29412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46080" rIns="9252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98372C6-AB4E-4B13-8847-4B8F70AA8737}" type="slidenum">
              <a:rPr lang="en-US" sz="1200" b="0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3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3563" y="663575"/>
            <a:ext cx="7921626" cy="4454525"/>
          </a:xfrm>
          <a:prstGeom prst="rect">
            <a:avLst/>
          </a:prstGeom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79320" y="5353560"/>
            <a:ext cx="5435640" cy="3826440"/>
          </a:xfrm>
          <a:prstGeom prst="rect">
            <a:avLst/>
          </a:prstGeom>
        </p:spPr>
        <p:txBody>
          <a:bodyPr lIns="92520" tIns="46080" rIns="92520" bIns="46080">
            <a:noAutofit/>
          </a:bodyPr>
          <a:lstStyle/>
          <a:p>
            <a:pPr marL="216000" indent="-213120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3851640" y="9427680"/>
            <a:ext cx="29412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46080" rIns="9252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98372C6-AB4E-4B13-8847-4B8F70AA8737}" type="slidenum">
              <a:rPr lang="en-US" sz="1200" b="0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782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440360" y="393480"/>
            <a:ext cx="9248400" cy="108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260000" y="1440000"/>
            <a:ext cx="1113480" cy="2010240"/>
          </a:xfrm>
          <a:prstGeom prst="rect">
            <a:avLst/>
          </a:prstGeom>
        </p:spPr>
        <p:txBody>
          <a:bodyPr lIns="0" tIns="0" rIns="0" bIns="0">
            <a:normAutofit fontScale="82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60000" y="3641760"/>
            <a:ext cx="1113480" cy="2010240"/>
          </a:xfrm>
          <a:prstGeom prst="rect">
            <a:avLst/>
          </a:prstGeom>
        </p:spPr>
        <p:txBody>
          <a:bodyPr lIns="0" tIns="0" rIns="0" bIns="0">
            <a:normAutofit fontScale="82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440360" y="393480"/>
            <a:ext cx="9248400" cy="108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60000" y="1440000"/>
            <a:ext cx="54324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1830960" y="1440000"/>
            <a:ext cx="54324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260000" y="3641760"/>
            <a:ext cx="54324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830960" y="3641760"/>
            <a:ext cx="54324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440360" y="393480"/>
            <a:ext cx="9248400" cy="108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1260000" y="1440000"/>
            <a:ext cx="35820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1636560" y="1440000"/>
            <a:ext cx="35820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2013120" y="1440000"/>
            <a:ext cx="35820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1260000" y="3641760"/>
            <a:ext cx="35820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1636560" y="3641760"/>
            <a:ext cx="35820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2013120" y="3641760"/>
            <a:ext cx="35820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440360" y="393480"/>
            <a:ext cx="9248400" cy="108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1260000" y="1440000"/>
            <a:ext cx="1113480" cy="4214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440360" y="393480"/>
            <a:ext cx="9248400" cy="108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260000" y="1440000"/>
            <a:ext cx="1113480" cy="4214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440360" y="393480"/>
            <a:ext cx="9248400" cy="108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60000" y="1440000"/>
            <a:ext cx="543240" cy="4214880"/>
          </a:xfrm>
          <a:prstGeom prst="rect">
            <a:avLst/>
          </a:prstGeom>
        </p:spPr>
        <p:txBody>
          <a:bodyPr lIns="0" tIns="0" rIns="0" bIns="0">
            <a:normAutofit fontScale="39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830960" y="1440000"/>
            <a:ext cx="543240" cy="4214880"/>
          </a:xfrm>
          <a:prstGeom prst="rect">
            <a:avLst/>
          </a:prstGeom>
        </p:spPr>
        <p:txBody>
          <a:bodyPr lIns="0" tIns="0" rIns="0" bIns="0">
            <a:normAutofit fontScale="39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440360" y="393480"/>
            <a:ext cx="9248400" cy="108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1440360" y="393480"/>
            <a:ext cx="9248400" cy="5017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40360" y="393480"/>
            <a:ext cx="9248400" cy="108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260000" y="1440000"/>
            <a:ext cx="54324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1830960" y="1440000"/>
            <a:ext cx="543240" cy="4214880"/>
          </a:xfrm>
          <a:prstGeom prst="rect">
            <a:avLst/>
          </a:prstGeom>
        </p:spPr>
        <p:txBody>
          <a:bodyPr lIns="0" tIns="0" rIns="0" bIns="0">
            <a:normAutofit fontScale="39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1260000" y="3641760"/>
            <a:ext cx="54324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440360" y="393480"/>
            <a:ext cx="9248400" cy="108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260000" y="1440000"/>
            <a:ext cx="543240" cy="4214880"/>
          </a:xfrm>
          <a:prstGeom prst="rect">
            <a:avLst/>
          </a:prstGeom>
        </p:spPr>
        <p:txBody>
          <a:bodyPr lIns="0" tIns="0" rIns="0" bIns="0">
            <a:normAutofit fontScale="39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1830960" y="1440000"/>
            <a:ext cx="54324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1830960" y="3641760"/>
            <a:ext cx="54324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440360" y="393480"/>
            <a:ext cx="9248400" cy="108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260000" y="1440000"/>
            <a:ext cx="54324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1830960" y="1440000"/>
            <a:ext cx="543240" cy="201024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1260000" y="3641760"/>
            <a:ext cx="1113480" cy="2010240"/>
          </a:xfrm>
          <a:prstGeom prst="rect">
            <a:avLst/>
          </a:prstGeom>
        </p:spPr>
        <p:txBody>
          <a:bodyPr lIns="0" tIns="0" rIns="0" bIns="0">
            <a:normAutofit fontScale="82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>
          <a:blip r:embed="rId14"/>
          <a:stretch/>
        </p:blipFill>
        <p:spPr>
          <a:xfrm>
            <a:off x="10388520" y="10080"/>
            <a:ext cx="869040" cy="869040"/>
          </a:xfrm>
          <a:prstGeom prst="rect">
            <a:avLst/>
          </a:prstGeom>
          <a:ln w="0">
            <a:noFill/>
          </a:ln>
        </p:spPr>
      </p:pic>
      <p:pic>
        <p:nvPicPr>
          <p:cNvPr id="8" name="Picture 2"/>
          <p:cNvPicPr/>
          <p:nvPr/>
        </p:nvPicPr>
        <p:blipFill>
          <a:blip r:embed="rId15"/>
          <a:srcRect l="-33729"/>
          <a:stretch/>
        </p:blipFill>
        <p:spPr>
          <a:xfrm>
            <a:off x="0" y="33480"/>
            <a:ext cx="11518560" cy="6458400"/>
          </a:xfrm>
          <a:prstGeom prst="rect">
            <a:avLst/>
          </a:prstGeom>
          <a:ln w="0">
            <a:noFill/>
          </a:ln>
        </p:spPr>
      </p:pic>
      <p:pic>
        <p:nvPicPr>
          <p:cNvPr id="2" name="Grafik 10"/>
          <p:cNvPicPr/>
          <p:nvPr/>
        </p:nvPicPr>
        <p:blipFill>
          <a:blip r:embed="rId16"/>
          <a:stretch/>
        </p:blipFill>
        <p:spPr>
          <a:xfrm>
            <a:off x="151200" y="5704920"/>
            <a:ext cx="802440" cy="72144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/>
          <p:cNvPicPr/>
          <p:nvPr/>
        </p:nvPicPr>
        <p:blipFill>
          <a:blip r:embed="rId17"/>
          <a:stretch/>
        </p:blipFill>
        <p:spPr>
          <a:xfrm>
            <a:off x="10152000" y="72000"/>
            <a:ext cx="1300320" cy="681120"/>
          </a:xfrm>
          <a:prstGeom prst="rect">
            <a:avLst/>
          </a:prstGeom>
          <a:ln w="0">
            <a:noFill/>
          </a:ln>
        </p:spPr>
      </p:pic>
      <p:pic>
        <p:nvPicPr>
          <p:cNvPr id="4" name="Grafik 7"/>
          <p:cNvPicPr/>
          <p:nvPr/>
        </p:nvPicPr>
        <p:blipFill>
          <a:blip r:embed="rId18"/>
          <a:stretch/>
        </p:blipFill>
        <p:spPr>
          <a:xfrm>
            <a:off x="1060200" y="5688000"/>
            <a:ext cx="591120" cy="71712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440360" y="393480"/>
            <a:ext cx="9248400" cy="108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260000" y="1440000"/>
            <a:ext cx="2282760" cy="421488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1037376" y="926640"/>
            <a:ext cx="9447322" cy="128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900" b="1" strike="noStrike" spc="-1" dirty="0">
                <a:solidFill>
                  <a:srgbClr val="0070C0"/>
                </a:solidFill>
                <a:latin typeface="Frutiger 45 Light"/>
                <a:ea typeface="ヒラギノ角ゴ Pro W3"/>
              </a:rPr>
              <a:t>Tropospheric bromine monoxide time-series from GOME-2 and a possible extension using TROPOMI</a:t>
            </a:r>
            <a:endParaRPr lang="en-US" sz="2900" b="1" strike="noStrike" spc="-1" dirty="0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316800" y="2287440"/>
            <a:ext cx="10884960" cy="2400657"/>
          </a:xfrm>
          <a:prstGeom prst="rect">
            <a:avLst/>
          </a:prstGeom>
          <a:solidFill>
            <a:srgbClr val="FFFFFF">
              <a:alpha val="46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spc="-1" dirty="0"/>
              <a:t>Sora Seo</a:t>
            </a:r>
            <a:r>
              <a:rPr lang="en-US" sz="2000" spc="-1" baseline="30000" dirty="0"/>
              <a:t>1</a:t>
            </a:r>
            <a:r>
              <a:rPr lang="en-US" sz="2000" spc="-1" dirty="0"/>
              <a:t>, Klaus-Peter Heue</a:t>
            </a:r>
            <a:r>
              <a:rPr lang="en-US" sz="2000" spc="-1" baseline="30000" dirty="0"/>
              <a:t>1,2</a:t>
            </a:r>
            <a:r>
              <a:rPr lang="en-US" sz="2000" spc="-1" dirty="0"/>
              <a:t>, Nicolas Theys</a:t>
            </a:r>
            <a:r>
              <a:rPr lang="en-US" sz="2000" spc="-1" baseline="30000" dirty="0"/>
              <a:t>3</a:t>
            </a:r>
            <a:r>
              <a:rPr lang="en-US" sz="2000" spc="-1" dirty="0"/>
              <a:t>, Alexis Merlaut</a:t>
            </a:r>
            <a:r>
              <a:rPr lang="en-US" sz="2000" spc="-1" baseline="30000" dirty="0"/>
              <a:t>3</a:t>
            </a:r>
            <a:r>
              <a:rPr lang="en-US" sz="2000" spc="-1" dirty="0"/>
              <a:t>, Francois Hendrick</a:t>
            </a:r>
            <a:r>
              <a:rPr lang="en-US" sz="2000" spc="-1" baseline="30000" dirty="0"/>
              <a:t>3</a:t>
            </a:r>
            <a:r>
              <a:rPr lang="en-US" sz="2000" spc="-1" dirty="0"/>
              <a:t>, </a:t>
            </a:r>
          </a:p>
          <a:p>
            <a:pPr algn="ctr">
              <a:lnSpc>
                <a:spcPct val="100000"/>
              </a:lnSpc>
            </a:pPr>
            <a:r>
              <a:rPr lang="en-US" sz="2000" spc="-1" dirty="0"/>
              <a:t>Andreas Richter</a:t>
            </a:r>
            <a:r>
              <a:rPr lang="en-US" sz="2000" spc="-1" baseline="30000" dirty="0"/>
              <a:t>4</a:t>
            </a:r>
            <a:r>
              <a:rPr lang="en-US" sz="2000" spc="-1" dirty="0"/>
              <a:t>,William Simpson</a:t>
            </a:r>
            <a:r>
              <a:rPr lang="en-US" sz="2000" spc="-1" baseline="30000" dirty="0"/>
              <a:t>5</a:t>
            </a:r>
            <a:r>
              <a:rPr lang="en-US" sz="2000" spc="-1" dirty="0"/>
              <a:t>, Udo Frieß</a:t>
            </a:r>
            <a:r>
              <a:rPr lang="en-US" sz="2000" spc="-1" baseline="30000" dirty="0"/>
              <a:t>6</a:t>
            </a:r>
            <a:r>
              <a:rPr lang="en-US" sz="2000" spc="-1" dirty="0"/>
              <a:t>, Pieter Valks</a:t>
            </a:r>
            <a:r>
              <a:rPr lang="en-US" sz="2000" spc="-1" baseline="30000" dirty="0"/>
              <a:t>1</a:t>
            </a:r>
            <a:r>
              <a:rPr lang="en-US" sz="2000" spc="-1" dirty="0"/>
              <a:t>, Diego Loyola</a:t>
            </a:r>
            <a:r>
              <a:rPr lang="en-US" sz="2000" spc="-1" baseline="30000" dirty="0"/>
              <a:t>1</a:t>
            </a:r>
          </a:p>
          <a:p>
            <a:pPr>
              <a:lnSpc>
                <a:spcPct val="100000"/>
              </a:lnSpc>
            </a:pPr>
            <a:endParaRPr lang="en-US" sz="2000" b="0" strike="noStrike" spc="-1" dirty="0"/>
          </a:p>
          <a:p>
            <a:pPr marL="343080" indent="-339840">
              <a:lnSpc>
                <a:spcPct val="100000"/>
              </a:lnSpc>
              <a:buFont typeface="StarSymbol"/>
              <a:buAutoNum type="arabicPeriod"/>
            </a:pPr>
            <a:r>
              <a:rPr lang="de-DE" sz="1600" b="0" strike="noStrike" spc="-1" dirty="0">
                <a:ea typeface="ヒラギノ角ゴ Pro W3"/>
              </a:rPr>
              <a:t>Deutsches Zentrum für Luft- und Raumfahrt (DLR), IMF, Oberpfaffenhofen, Germany</a:t>
            </a:r>
          </a:p>
          <a:p>
            <a:pPr marL="343080" indent="-339840">
              <a:lnSpc>
                <a:spcPct val="100000"/>
              </a:lnSpc>
              <a:buFont typeface="StarSymbol"/>
              <a:buAutoNum type="arabicPeriod"/>
            </a:pPr>
            <a:r>
              <a:rPr lang="de-DE" sz="1600" b="0" strike="noStrike" spc="-1" dirty="0">
                <a:ea typeface="ヒラギノ角ゴ Pro W3"/>
              </a:rPr>
              <a:t>Technische Universität München (TUM), Munich, Germany</a:t>
            </a:r>
          </a:p>
          <a:p>
            <a:pPr marL="343080" indent="-339840">
              <a:lnSpc>
                <a:spcPct val="100000"/>
              </a:lnSpc>
              <a:buFont typeface="StarSymbol"/>
              <a:buAutoNum type="arabicPeriod"/>
            </a:pPr>
            <a:r>
              <a:rPr lang="en-US" sz="1600" b="0" strike="noStrike" spc="-1" dirty="0">
                <a:ea typeface="ヒラギノ角ゴ Pro W3"/>
              </a:rPr>
              <a:t>Royal Belgian Institute for Space Aeronomy (BIRA-IASB), Brussels, Belgium</a:t>
            </a:r>
            <a:endParaRPr lang="en-US" sz="1600" spc="-1" dirty="0"/>
          </a:p>
          <a:p>
            <a:pPr marL="343080" indent="-339840">
              <a:lnSpc>
                <a:spcPct val="100000"/>
              </a:lnSpc>
              <a:buFont typeface="StarSymbol"/>
              <a:buAutoNum type="arabicPeriod"/>
            </a:pPr>
            <a:r>
              <a:rPr lang="en-US" sz="1600" b="0" strike="noStrike" spc="-1" dirty="0">
                <a:ea typeface="ヒラギノ角ゴ Pro W3"/>
              </a:rPr>
              <a:t>Institute of Environmental Physics, University of Bremen, Bremen, German</a:t>
            </a:r>
          </a:p>
          <a:p>
            <a:pPr marL="343080" indent="-339840">
              <a:lnSpc>
                <a:spcPct val="100000"/>
              </a:lnSpc>
              <a:buFont typeface="StarSymbol"/>
              <a:buAutoNum type="arabicPeriod"/>
            </a:pPr>
            <a:r>
              <a:rPr lang="en-US" sz="1600" b="0" strike="noStrike" spc="-1" dirty="0">
                <a:ea typeface="ヒラギノ角ゴ Pro W3"/>
              </a:rPr>
              <a:t>Department of Chemistry and the Geophysical Institute, University of Alaska Fairbanks, Fairbanks, AK, USA</a:t>
            </a:r>
          </a:p>
          <a:p>
            <a:pPr marL="343080" indent="-339840">
              <a:lnSpc>
                <a:spcPct val="100000"/>
              </a:lnSpc>
              <a:buFont typeface="StarSymbol"/>
              <a:buAutoNum type="arabicPeriod"/>
            </a:pPr>
            <a:r>
              <a:rPr lang="en-US" sz="1600" b="0" strike="noStrike" spc="-1" dirty="0">
                <a:ea typeface="ヒラギノ角ゴ Pro W3"/>
              </a:rPr>
              <a:t>Institute of Environmental Physics, University of Heidelberg, Heidelberg, Germany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E5315-0615-4BBC-B7E7-CB17258A337B}"/>
              </a:ext>
            </a:extLst>
          </p:cNvPr>
          <p:cNvSpPr txBox="1"/>
          <p:nvPr/>
        </p:nvSpPr>
        <p:spPr>
          <a:xfrm>
            <a:off x="316800" y="165100"/>
            <a:ext cx="115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P3.5.5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9532254-8196-4EAB-9F66-3E5F20F931C5}"/>
              </a:ext>
            </a:extLst>
          </p:cNvPr>
          <p:cNvGrpSpPr/>
          <p:nvPr/>
        </p:nvGrpSpPr>
        <p:grpSpPr>
          <a:xfrm>
            <a:off x="6767512" y="628650"/>
            <a:ext cx="4572000" cy="2963288"/>
            <a:chOff x="6767512" y="660400"/>
            <a:chExt cx="4572000" cy="296328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3E1364-0989-409A-AF3A-3BAF010C93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67512" y="660400"/>
              <a:ext cx="4572000" cy="2963288"/>
              <a:chOff x="14909007" y="7186995"/>
              <a:chExt cx="14673914" cy="951072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4092B5D-8533-47EA-A5D6-0914C097F8BA}"/>
                  </a:ext>
                </a:extLst>
              </p:cNvPr>
              <p:cNvGrpSpPr/>
              <p:nvPr/>
            </p:nvGrpSpPr>
            <p:grpSpPr>
              <a:xfrm>
                <a:off x="14909007" y="7625282"/>
                <a:ext cx="14673914" cy="9072434"/>
                <a:chOff x="15137606" y="7350276"/>
                <a:chExt cx="14673914" cy="9072434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68A4F0DD-4389-47C0-876E-30FA9EA149F9}"/>
                    </a:ext>
                  </a:extLst>
                </p:cNvPr>
                <p:cNvGrpSpPr/>
                <p:nvPr/>
              </p:nvGrpSpPr>
              <p:grpSpPr>
                <a:xfrm>
                  <a:off x="15137606" y="7508472"/>
                  <a:ext cx="14673914" cy="8914238"/>
                  <a:chOff x="15137606" y="6936972"/>
                  <a:chExt cx="14673914" cy="8914238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96C1EED8-A52F-4901-B04A-118DA5101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137606" y="6936972"/>
                    <a:ext cx="13716000" cy="8914238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5871019F-1546-479B-A947-FF26557FCB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61" t="13651" r="6423" b="3559"/>
                  <a:stretch/>
                </p:blipFill>
                <p:spPr>
                  <a:xfrm>
                    <a:off x="28481832" y="7389982"/>
                    <a:ext cx="1329688" cy="786384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0C84A3-218D-4BA0-BA39-7018BE4D40B7}"/>
                    </a:ext>
                  </a:extLst>
                </p:cNvPr>
                <p:cNvSpPr txBox="1"/>
                <p:nvPr/>
              </p:nvSpPr>
              <p:spPr>
                <a:xfrm>
                  <a:off x="15892866" y="7350276"/>
                  <a:ext cx="1914577" cy="8890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2007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9610E8B-FA28-437F-ADB9-4FEE6F316F66}"/>
                    </a:ext>
                  </a:extLst>
                </p:cNvPr>
                <p:cNvSpPr txBox="1"/>
                <p:nvPr/>
              </p:nvSpPr>
              <p:spPr>
                <a:xfrm>
                  <a:off x="19114882" y="7350276"/>
                  <a:ext cx="2299674" cy="8890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2008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AE73BF6-75FE-4CD1-A95A-1666AD11030E}"/>
                    </a:ext>
                  </a:extLst>
                </p:cNvPr>
                <p:cNvSpPr txBox="1"/>
                <p:nvPr/>
              </p:nvSpPr>
              <p:spPr>
                <a:xfrm>
                  <a:off x="22575172" y="7350276"/>
                  <a:ext cx="2289423" cy="8890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2009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CF419CC-D4DF-42CB-8A7C-0462A8D79665}"/>
                    </a:ext>
                  </a:extLst>
                </p:cNvPr>
                <p:cNvSpPr txBox="1"/>
                <p:nvPr/>
              </p:nvSpPr>
              <p:spPr>
                <a:xfrm>
                  <a:off x="26201201" y="7350276"/>
                  <a:ext cx="1863385" cy="8890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2010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30DEC7-DD81-492A-8CD3-857526184C6F}"/>
                  </a:ext>
                </a:extLst>
              </p:cNvPr>
              <p:cNvSpPr txBox="1"/>
              <p:nvPr/>
            </p:nvSpPr>
            <p:spPr>
              <a:xfrm>
                <a:off x="19782271" y="7186995"/>
                <a:ext cx="3852567" cy="987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March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07834D-2F7F-48A3-AE00-AA1D2E2E9EF3}"/>
                </a:ext>
              </a:extLst>
            </p:cNvPr>
            <p:cNvSpPr txBox="1"/>
            <p:nvPr/>
          </p:nvSpPr>
          <p:spPr>
            <a:xfrm>
              <a:off x="7002831" y="1650157"/>
              <a:ext cx="596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4D0839-BC59-401D-A481-B336F2821CEA}"/>
                </a:ext>
              </a:extLst>
            </p:cNvPr>
            <p:cNvSpPr txBox="1"/>
            <p:nvPr/>
          </p:nvSpPr>
          <p:spPr>
            <a:xfrm>
              <a:off x="8006725" y="1650157"/>
              <a:ext cx="716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49744-0EBF-4067-981B-BA335FF39360}"/>
                </a:ext>
              </a:extLst>
            </p:cNvPr>
            <p:cNvSpPr txBox="1"/>
            <p:nvPr/>
          </p:nvSpPr>
          <p:spPr>
            <a:xfrm>
              <a:off x="9084859" y="1650157"/>
              <a:ext cx="713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276817-7625-4A1D-8FEC-E9BA33C26D02}"/>
                </a:ext>
              </a:extLst>
            </p:cNvPr>
            <p:cNvSpPr txBox="1"/>
            <p:nvPr/>
          </p:nvSpPr>
          <p:spPr>
            <a:xfrm>
              <a:off x="10214633" y="1650157"/>
              <a:ext cx="58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493B498-C712-46C7-9D50-D821EBD4806C}"/>
                </a:ext>
              </a:extLst>
            </p:cNvPr>
            <p:cNvSpPr txBox="1"/>
            <p:nvPr/>
          </p:nvSpPr>
          <p:spPr>
            <a:xfrm>
              <a:off x="7020293" y="2508160"/>
              <a:ext cx="596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4186EE-D350-42A8-B5CB-9C6C34A1CA89}"/>
                </a:ext>
              </a:extLst>
            </p:cNvPr>
            <p:cNvSpPr txBox="1"/>
            <p:nvPr/>
          </p:nvSpPr>
          <p:spPr>
            <a:xfrm>
              <a:off x="8024187" y="2508160"/>
              <a:ext cx="716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2016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51A3036-750B-41D7-9D06-EDC53F60A69A}"/>
                </a:ext>
              </a:extLst>
            </p:cNvPr>
            <p:cNvSpPr txBox="1"/>
            <p:nvPr/>
          </p:nvSpPr>
          <p:spPr>
            <a:xfrm>
              <a:off x="9102321" y="2508160"/>
              <a:ext cx="713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70DA31A-A7C6-403F-B8B3-06DBECF10D11}"/>
                </a:ext>
              </a:extLst>
            </p:cNvPr>
            <p:cNvSpPr txBox="1"/>
            <p:nvPr/>
          </p:nvSpPr>
          <p:spPr>
            <a:xfrm>
              <a:off x="10232095" y="2508160"/>
              <a:ext cx="58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2018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CB2929-87E4-4811-826B-4E681FDC8DB3}"/>
              </a:ext>
            </a:extLst>
          </p:cNvPr>
          <p:cNvGrpSpPr/>
          <p:nvPr/>
        </p:nvGrpSpPr>
        <p:grpSpPr>
          <a:xfrm>
            <a:off x="6767512" y="3528438"/>
            <a:ext cx="4572000" cy="2962912"/>
            <a:chOff x="6767512" y="3496688"/>
            <a:chExt cx="4572000" cy="29629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D0E2185-134B-483B-8169-E5CB9E8483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67512" y="3496688"/>
              <a:ext cx="4572000" cy="2962912"/>
              <a:chOff x="14832807" y="16219456"/>
              <a:chExt cx="14671155" cy="950773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8925947-4377-416C-94FF-7C59A174C6F6}"/>
                  </a:ext>
                </a:extLst>
              </p:cNvPr>
              <p:cNvGrpSpPr/>
              <p:nvPr/>
            </p:nvGrpSpPr>
            <p:grpSpPr>
              <a:xfrm>
                <a:off x="14832807" y="16660616"/>
                <a:ext cx="14671155" cy="9066572"/>
                <a:chOff x="15137606" y="15786853"/>
                <a:chExt cx="14671155" cy="9066572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64C290B1-A634-4308-AC3E-388F0779CF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37606" y="15786853"/>
                  <a:ext cx="13716000" cy="9066572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CD1613F6-0E60-406C-AEA9-8D29FF607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632" t="13591" r="6381" b="3621"/>
                <a:stretch/>
              </p:blipFill>
              <p:spPr>
                <a:xfrm>
                  <a:off x="28292087" y="16388219"/>
                  <a:ext cx="1516674" cy="7863840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AC7CCD6-35E3-41E3-A71F-2D6AA20C0660}"/>
                  </a:ext>
                </a:extLst>
              </p:cNvPr>
              <p:cNvSpPr txBox="1"/>
              <p:nvPr/>
            </p:nvSpPr>
            <p:spPr>
              <a:xfrm>
                <a:off x="19782271" y="16219456"/>
                <a:ext cx="3852568" cy="987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September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FBFBCC4-FFEA-4069-9FBA-D3C6A0375DC9}"/>
                </a:ext>
              </a:extLst>
            </p:cNvPr>
            <p:cNvSpPr txBox="1"/>
            <p:nvPr/>
          </p:nvSpPr>
          <p:spPr>
            <a:xfrm>
              <a:off x="7058393" y="4479094"/>
              <a:ext cx="596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5933DCA-A042-4E10-831D-F84CA257B7E3}"/>
                </a:ext>
              </a:extLst>
            </p:cNvPr>
            <p:cNvSpPr txBox="1"/>
            <p:nvPr/>
          </p:nvSpPr>
          <p:spPr>
            <a:xfrm>
              <a:off x="8033134" y="4479094"/>
              <a:ext cx="716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B353C54-1D85-4750-B29C-74E272444DEE}"/>
                </a:ext>
              </a:extLst>
            </p:cNvPr>
            <p:cNvSpPr txBox="1"/>
            <p:nvPr/>
          </p:nvSpPr>
          <p:spPr>
            <a:xfrm>
              <a:off x="9064221" y="4479094"/>
              <a:ext cx="713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2755050-D78D-4882-9866-8EFD388FB1F1}"/>
                </a:ext>
              </a:extLst>
            </p:cNvPr>
            <p:cNvSpPr txBox="1"/>
            <p:nvPr/>
          </p:nvSpPr>
          <p:spPr>
            <a:xfrm>
              <a:off x="10162245" y="4479094"/>
              <a:ext cx="58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B7FCA0-D12E-4E89-A955-CFD29B6109C9}"/>
                </a:ext>
              </a:extLst>
            </p:cNvPr>
            <p:cNvSpPr txBox="1"/>
            <p:nvPr/>
          </p:nvSpPr>
          <p:spPr>
            <a:xfrm>
              <a:off x="7058393" y="5305347"/>
              <a:ext cx="596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F184E91-8141-4266-89B6-817DF0066C38}"/>
                </a:ext>
              </a:extLst>
            </p:cNvPr>
            <p:cNvSpPr txBox="1"/>
            <p:nvPr/>
          </p:nvSpPr>
          <p:spPr>
            <a:xfrm>
              <a:off x="8033134" y="5305347"/>
              <a:ext cx="716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01C929F-D2D7-4F29-AA33-F35D9394A0AE}"/>
                </a:ext>
              </a:extLst>
            </p:cNvPr>
            <p:cNvSpPr txBox="1"/>
            <p:nvPr/>
          </p:nvSpPr>
          <p:spPr>
            <a:xfrm>
              <a:off x="9064221" y="5305347"/>
              <a:ext cx="713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2017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F646182-ECD5-4479-A0BC-51B1FC2C0D7A}"/>
                </a:ext>
              </a:extLst>
            </p:cNvPr>
            <p:cNvSpPr txBox="1"/>
            <p:nvPr/>
          </p:nvSpPr>
          <p:spPr>
            <a:xfrm>
              <a:off x="10162245" y="5305347"/>
              <a:ext cx="58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2018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C1C2BA-5552-4975-A733-848EC9ED6DB1}"/>
                </a:ext>
              </a:extLst>
            </p:cNvPr>
            <p:cNvSpPr txBox="1"/>
            <p:nvPr/>
          </p:nvSpPr>
          <p:spPr>
            <a:xfrm>
              <a:off x="7058393" y="3653928"/>
              <a:ext cx="596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2007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805D20B-0AEE-4EC1-BA0C-5163204D8F0A}"/>
                </a:ext>
              </a:extLst>
            </p:cNvPr>
            <p:cNvSpPr txBox="1"/>
            <p:nvPr/>
          </p:nvSpPr>
          <p:spPr>
            <a:xfrm>
              <a:off x="8033134" y="3653928"/>
              <a:ext cx="716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2008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A593E6-3380-49ED-A955-4CCA8D2EF657}"/>
                </a:ext>
              </a:extLst>
            </p:cNvPr>
            <p:cNvSpPr txBox="1"/>
            <p:nvPr/>
          </p:nvSpPr>
          <p:spPr>
            <a:xfrm>
              <a:off x="9064221" y="3653928"/>
              <a:ext cx="713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2009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A7AD4B-504B-4DB2-8E50-5844CD291DF9}"/>
                </a:ext>
              </a:extLst>
            </p:cNvPr>
            <p:cNvSpPr txBox="1"/>
            <p:nvPr/>
          </p:nvSpPr>
          <p:spPr>
            <a:xfrm>
              <a:off x="10162245" y="3653928"/>
              <a:ext cx="58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2010</a:t>
              </a:r>
            </a:p>
          </p:txBody>
        </p:sp>
      </p:grpSp>
      <p:sp>
        <p:nvSpPr>
          <p:cNvPr id="140" name="CustomShape 1"/>
          <p:cNvSpPr/>
          <p:nvPr/>
        </p:nvSpPr>
        <p:spPr>
          <a:xfrm>
            <a:off x="1972717" y="140339"/>
            <a:ext cx="7576640" cy="43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Satellite tropospheric </a:t>
            </a:r>
            <a:r>
              <a:rPr lang="en-US" sz="2800" b="1" strike="noStrike" spc="-1" dirty="0" err="1">
                <a:solidFill>
                  <a:srgbClr val="0070C0"/>
                </a:solidFill>
                <a:latin typeface="Arial"/>
              </a:rPr>
              <a:t>BrO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 column retrieval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2ECB3-C706-4238-AD6B-8FA705647770}"/>
              </a:ext>
            </a:extLst>
          </p:cNvPr>
          <p:cNvSpPr txBox="1"/>
          <p:nvPr/>
        </p:nvSpPr>
        <p:spPr>
          <a:xfrm>
            <a:off x="174625" y="698500"/>
            <a:ext cx="655164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b="1" dirty="0"/>
              <a:t>DOAS </a:t>
            </a:r>
            <a:r>
              <a:rPr lang="en-US" b="1" dirty="0" err="1"/>
              <a:t>BrO</a:t>
            </a:r>
            <a:r>
              <a:rPr lang="en-US" b="1" dirty="0"/>
              <a:t> slant column retrieval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Fitting window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332 – 359 nm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Solar reference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Absorption cross sections: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(223 K), O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(223 K and 243 K), NO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(220 K), HCHO (298 K),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OClO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(293 K), 2 pseudo-cross sections for O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at 223 K, Ring</a:t>
            </a:r>
          </a:p>
          <a:p>
            <a:endParaRPr lang="en-US" sz="900" dirty="0"/>
          </a:p>
          <a:p>
            <a:r>
              <a:rPr lang="en-US" b="1" dirty="0">
                <a:cs typeface="Calibri" panose="020F0502020204030204" pitchFamily="34" charset="0"/>
              </a:rPr>
              <a:t>(2) Stratospheric correction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Stratospheric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profiles from the climatology based on the output of the BASCOE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Stratospheric vertical column derived from the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Theys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al. (2009) method 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en-US" sz="16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Bry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ratio, O</a:t>
            </a:r>
            <a:r>
              <a:rPr lang="en-US" sz="1600" spc="-1" baseline="-3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NO</a:t>
            </a:r>
            <a:r>
              <a:rPr lang="en-US" sz="1600" spc="-1" baseline="-3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columns from GOME-2 data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spc="-1" dirty="0">
                <a:solidFill>
                  <a:srgbClr val="000000"/>
                </a:solidFill>
                <a:cs typeface="Calibri" panose="020F0502020204030204" pitchFamily="34" charset="0"/>
              </a:rPr>
              <a:t>(3) Tropospheric air mass factor and vertical column computation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Residual method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altitude-dependent air mass factors (AMF) are calculated with the LIDORT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spc="-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Viewing geometry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spc="-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albedo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(GOME-based monthly minimum GLER; </a:t>
            </a:r>
            <a:r>
              <a:rPr lang="en-US" sz="16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Tilstra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2017), </a:t>
            </a:r>
            <a:r>
              <a:rPr lang="en-US" sz="1600" spc="-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pressure, clouds, a priori </a:t>
            </a:r>
            <a:r>
              <a:rPr lang="en-US" sz="1600" spc="-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</a:t>
            </a:r>
            <a:r>
              <a:rPr lang="en-US" sz="1600" spc="-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profile</a:t>
            </a:r>
          </a:p>
          <a:p>
            <a:endParaRPr lang="en-US" sz="1600" b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en-US" sz="1600" b="1" spc="-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6703296-06F4-41F1-B5D5-A2E4D1A27832}"/>
              </a:ext>
            </a:extLst>
          </p:cNvPr>
          <p:cNvSpPr txBox="1"/>
          <p:nvPr/>
        </p:nvSpPr>
        <p:spPr>
          <a:xfrm>
            <a:off x="6761672" y="3396874"/>
            <a:ext cx="4627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Monthly average of tropospheric </a:t>
            </a:r>
            <a:r>
              <a:rPr lang="en-US" sz="12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</a:t>
            </a:r>
            <a:r>
              <a:rPr lang="en-US" sz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vertical columns from GOME-2 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17B7066-DE9C-43A7-BF43-C1939BA1B180}"/>
              </a:ext>
            </a:extLst>
          </p:cNvPr>
          <p:cNvPicPr/>
          <p:nvPr/>
        </p:nvPicPr>
        <p:blipFill>
          <a:blip r:embed="rId7"/>
          <a:srcRect l="17833" r="18284"/>
          <a:stretch/>
        </p:blipFill>
        <p:spPr>
          <a:xfrm>
            <a:off x="8511825" y="648000"/>
            <a:ext cx="3020760" cy="309348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C8574BD-BE78-4A29-86B0-0FB12E5D2D15}"/>
              </a:ext>
            </a:extLst>
          </p:cNvPr>
          <p:cNvPicPr/>
          <p:nvPr/>
        </p:nvPicPr>
        <p:blipFill>
          <a:blip r:embed="rId8"/>
          <a:srcRect l="17657" r="19130"/>
          <a:stretch/>
        </p:blipFill>
        <p:spPr>
          <a:xfrm>
            <a:off x="7620225" y="1368000"/>
            <a:ext cx="3020760" cy="3093120"/>
          </a:xfrm>
          <a:prstGeom prst="rect">
            <a:avLst/>
          </a:prstGeom>
          <a:ln w="0">
            <a:noFill/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A23ACA5-FFCD-4614-BE9D-4DD026B85C83}"/>
              </a:ext>
            </a:extLst>
          </p:cNvPr>
          <p:cNvPicPr/>
          <p:nvPr/>
        </p:nvPicPr>
        <p:blipFill>
          <a:blip r:embed="rId9"/>
          <a:srcRect l="19461" r="17760"/>
          <a:stretch/>
        </p:blipFill>
        <p:spPr>
          <a:xfrm>
            <a:off x="6653400" y="2556000"/>
            <a:ext cx="3308760" cy="3453120"/>
          </a:xfrm>
          <a:prstGeom prst="rect">
            <a:avLst/>
          </a:prstGeom>
          <a:ln w="0">
            <a:noFill/>
          </a:ln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3CFB35B-3440-4E02-8BF5-1846059E9F08}"/>
              </a:ext>
            </a:extLst>
          </p:cNvPr>
          <p:cNvSpPr txBox="1"/>
          <p:nvPr/>
        </p:nvSpPr>
        <p:spPr>
          <a:xfrm>
            <a:off x="78675" y="109537"/>
            <a:ext cx="115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P3.5.5</a:t>
            </a:r>
          </a:p>
        </p:txBody>
      </p:sp>
    </p:spTree>
    <p:extLst>
      <p:ext uri="{BB962C8B-B14F-4D97-AF65-F5344CB8AC3E}">
        <p14:creationId xmlns:p14="http://schemas.microsoft.com/office/powerpoint/2010/main" val="278128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9532254-8196-4EAB-9F66-3E5F20F931C5}"/>
              </a:ext>
            </a:extLst>
          </p:cNvPr>
          <p:cNvGrpSpPr/>
          <p:nvPr/>
        </p:nvGrpSpPr>
        <p:grpSpPr>
          <a:xfrm>
            <a:off x="6767512" y="628650"/>
            <a:ext cx="4572000" cy="2963288"/>
            <a:chOff x="6767512" y="660400"/>
            <a:chExt cx="4572000" cy="296328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3E1364-0989-409A-AF3A-3BAF010C93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67512" y="660400"/>
              <a:ext cx="4572000" cy="2963288"/>
              <a:chOff x="14909007" y="7186995"/>
              <a:chExt cx="14673914" cy="951072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4092B5D-8533-47EA-A5D6-0914C097F8BA}"/>
                  </a:ext>
                </a:extLst>
              </p:cNvPr>
              <p:cNvGrpSpPr/>
              <p:nvPr/>
            </p:nvGrpSpPr>
            <p:grpSpPr>
              <a:xfrm>
                <a:off x="14909007" y="7625282"/>
                <a:ext cx="14673914" cy="9072434"/>
                <a:chOff x="15137606" y="7350276"/>
                <a:chExt cx="14673914" cy="9072434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68A4F0DD-4389-47C0-876E-30FA9EA149F9}"/>
                    </a:ext>
                  </a:extLst>
                </p:cNvPr>
                <p:cNvGrpSpPr/>
                <p:nvPr/>
              </p:nvGrpSpPr>
              <p:grpSpPr>
                <a:xfrm>
                  <a:off x="15137606" y="7508472"/>
                  <a:ext cx="14673914" cy="8914238"/>
                  <a:chOff x="15137606" y="6936972"/>
                  <a:chExt cx="14673914" cy="8914238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96C1EED8-A52F-4901-B04A-118DA5101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137606" y="6936972"/>
                    <a:ext cx="13716000" cy="8914238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5871019F-1546-479B-A947-FF26557FCB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61" t="13651" r="6423" b="3559"/>
                  <a:stretch/>
                </p:blipFill>
                <p:spPr>
                  <a:xfrm>
                    <a:off x="28481832" y="7389982"/>
                    <a:ext cx="1329688" cy="786384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0C84A3-218D-4BA0-BA39-7018BE4D40B7}"/>
                    </a:ext>
                  </a:extLst>
                </p:cNvPr>
                <p:cNvSpPr txBox="1"/>
                <p:nvPr/>
              </p:nvSpPr>
              <p:spPr>
                <a:xfrm>
                  <a:off x="15892866" y="7350276"/>
                  <a:ext cx="1914577" cy="8890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2007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9610E8B-FA28-437F-ADB9-4FEE6F316F66}"/>
                    </a:ext>
                  </a:extLst>
                </p:cNvPr>
                <p:cNvSpPr txBox="1"/>
                <p:nvPr/>
              </p:nvSpPr>
              <p:spPr>
                <a:xfrm>
                  <a:off x="19114882" y="7350276"/>
                  <a:ext cx="2299674" cy="8890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2008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AE73BF6-75FE-4CD1-A95A-1666AD11030E}"/>
                    </a:ext>
                  </a:extLst>
                </p:cNvPr>
                <p:cNvSpPr txBox="1"/>
                <p:nvPr/>
              </p:nvSpPr>
              <p:spPr>
                <a:xfrm>
                  <a:off x="22575172" y="7350276"/>
                  <a:ext cx="2289423" cy="8890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2009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CF419CC-D4DF-42CB-8A7C-0462A8D79665}"/>
                    </a:ext>
                  </a:extLst>
                </p:cNvPr>
                <p:cNvSpPr txBox="1"/>
                <p:nvPr/>
              </p:nvSpPr>
              <p:spPr>
                <a:xfrm>
                  <a:off x="26201201" y="7350276"/>
                  <a:ext cx="1863385" cy="8890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2010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30DEC7-DD81-492A-8CD3-857526184C6F}"/>
                  </a:ext>
                </a:extLst>
              </p:cNvPr>
              <p:cNvSpPr txBox="1"/>
              <p:nvPr/>
            </p:nvSpPr>
            <p:spPr>
              <a:xfrm>
                <a:off x="19782271" y="7186995"/>
                <a:ext cx="3852567" cy="987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March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07834D-2F7F-48A3-AE00-AA1D2E2E9EF3}"/>
                </a:ext>
              </a:extLst>
            </p:cNvPr>
            <p:cNvSpPr txBox="1"/>
            <p:nvPr/>
          </p:nvSpPr>
          <p:spPr>
            <a:xfrm>
              <a:off x="7002831" y="1650157"/>
              <a:ext cx="596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4D0839-BC59-401D-A481-B336F2821CEA}"/>
                </a:ext>
              </a:extLst>
            </p:cNvPr>
            <p:cNvSpPr txBox="1"/>
            <p:nvPr/>
          </p:nvSpPr>
          <p:spPr>
            <a:xfrm>
              <a:off x="8006725" y="1650157"/>
              <a:ext cx="716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49744-0EBF-4067-981B-BA335FF39360}"/>
                </a:ext>
              </a:extLst>
            </p:cNvPr>
            <p:cNvSpPr txBox="1"/>
            <p:nvPr/>
          </p:nvSpPr>
          <p:spPr>
            <a:xfrm>
              <a:off x="9084859" y="1650157"/>
              <a:ext cx="713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276817-7625-4A1D-8FEC-E9BA33C26D02}"/>
                </a:ext>
              </a:extLst>
            </p:cNvPr>
            <p:cNvSpPr txBox="1"/>
            <p:nvPr/>
          </p:nvSpPr>
          <p:spPr>
            <a:xfrm>
              <a:off x="10214633" y="1650157"/>
              <a:ext cx="58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493B498-C712-46C7-9D50-D821EBD4806C}"/>
                </a:ext>
              </a:extLst>
            </p:cNvPr>
            <p:cNvSpPr txBox="1"/>
            <p:nvPr/>
          </p:nvSpPr>
          <p:spPr>
            <a:xfrm>
              <a:off x="7020293" y="2508160"/>
              <a:ext cx="596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4186EE-D350-42A8-B5CB-9C6C34A1CA89}"/>
                </a:ext>
              </a:extLst>
            </p:cNvPr>
            <p:cNvSpPr txBox="1"/>
            <p:nvPr/>
          </p:nvSpPr>
          <p:spPr>
            <a:xfrm>
              <a:off x="8024187" y="2508160"/>
              <a:ext cx="716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2016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51A3036-750B-41D7-9D06-EDC53F60A69A}"/>
                </a:ext>
              </a:extLst>
            </p:cNvPr>
            <p:cNvSpPr txBox="1"/>
            <p:nvPr/>
          </p:nvSpPr>
          <p:spPr>
            <a:xfrm>
              <a:off x="9102321" y="2508160"/>
              <a:ext cx="713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70DA31A-A7C6-403F-B8B3-06DBECF10D11}"/>
                </a:ext>
              </a:extLst>
            </p:cNvPr>
            <p:cNvSpPr txBox="1"/>
            <p:nvPr/>
          </p:nvSpPr>
          <p:spPr>
            <a:xfrm>
              <a:off x="10232095" y="2508160"/>
              <a:ext cx="58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2018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CB2929-87E4-4811-826B-4E681FDC8DB3}"/>
              </a:ext>
            </a:extLst>
          </p:cNvPr>
          <p:cNvGrpSpPr/>
          <p:nvPr/>
        </p:nvGrpSpPr>
        <p:grpSpPr>
          <a:xfrm>
            <a:off x="6767512" y="3528438"/>
            <a:ext cx="4572000" cy="2962912"/>
            <a:chOff x="6767512" y="3496688"/>
            <a:chExt cx="4572000" cy="29629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D0E2185-134B-483B-8169-E5CB9E8483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67512" y="3496688"/>
              <a:ext cx="4572000" cy="2962912"/>
              <a:chOff x="14832807" y="16219456"/>
              <a:chExt cx="14671155" cy="950773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8925947-4377-416C-94FF-7C59A174C6F6}"/>
                  </a:ext>
                </a:extLst>
              </p:cNvPr>
              <p:cNvGrpSpPr/>
              <p:nvPr/>
            </p:nvGrpSpPr>
            <p:grpSpPr>
              <a:xfrm>
                <a:off x="14832807" y="16660616"/>
                <a:ext cx="14671155" cy="9066572"/>
                <a:chOff x="15137606" y="15786853"/>
                <a:chExt cx="14671155" cy="9066572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64C290B1-A634-4308-AC3E-388F0779CF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37606" y="15786853"/>
                  <a:ext cx="13716000" cy="9066572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CD1613F6-0E60-406C-AEA9-8D29FF607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632" t="13591" r="6381" b="3621"/>
                <a:stretch/>
              </p:blipFill>
              <p:spPr>
                <a:xfrm>
                  <a:off x="28292087" y="16388219"/>
                  <a:ext cx="1516674" cy="7863840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AC7CCD6-35E3-41E3-A71F-2D6AA20C0660}"/>
                  </a:ext>
                </a:extLst>
              </p:cNvPr>
              <p:cNvSpPr txBox="1"/>
              <p:nvPr/>
            </p:nvSpPr>
            <p:spPr>
              <a:xfrm>
                <a:off x="19782271" y="16219456"/>
                <a:ext cx="3852568" cy="987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September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FBFBCC4-FFEA-4069-9FBA-D3C6A0375DC9}"/>
                </a:ext>
              </a:extLst>
            </p:cNvPr>
            <p:cNvSpPr txBox="1"/>
            <p:nvPr/>
          </p:nvSpPr>
          <p:spPr>
            <a:xfrm>
              <a:off x="7058393" y="4479094"/>
              <a:ext cx="596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5933DCA-A042-4E10-831D-F84CA257B7E3}"/>
                </a:ext>
              </a:extLst>
            </p:cNvPr>
            <p:cNvSpPr txBox="1"/>
            <p:nvPr/>
          </p:nvSpPr>
          <p:spPr>
            <a:xfrm>
              <a:off x="8033134" y="4479094"/>
              <a:ext cx="716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B353C54-1D85-4750-B29C-74E272444DEE}"/>
                </a:ext>
              </a:extLst>
            </p:cNvPr>
            <p:cNvSpPr txBox="1"/>
            <p:nvPr/>
          </p:nvSpPr>
          <p:spPr>
            <a:xfrm>
              <a:off x="9064221" y="4479094"/>
              <a:ext cx="713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2755050-D78D-4882-9866-8EFD388FB1F1}"/>
                </a:ext>
              </a:extLst>
            </p:cNvPr>
            <p:cNvSpPr txBox="1"/>
            <p:nvPr/>
          </p:nvSpPr>
          <p:spPr>
            <a:xfrm>
              <a:off x="10162245" y="4479094"/>
              <a:ext cx="58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B7FCA0-D12E-4E89-A955-CFD29B6109C9}"/>
                </a:ext>
              </a:extLst>
            </p:cNvPr>
            <p:cNvSpPr txBox="1"/>
            <p:nvPr/>
          </p:nvSpPr>
          <p:spPr>
            <a:xfrm>
              <a:off x="7058393" y="5305347"/>
              <a:ext cx="596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F184E91-8141-4266-89B6-817DF0066C38}"/>
                </a:ext>
              </a:extLst>
            </p:cNvPr>
            <p:cNvSpPr txBox="1"/>
            <p:nvPr/>
          </p:nvSpPr>
          <p:spPr>
            <a:xfrm>
              <a:off x="8033134" y="5305347"/>
              <a:ext cx="716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01C929F-D2D7-4F29-AA33-F35D9394A0AE}"/>
                </a:ext>
              </a:extLst>
            </p:cNvPr>
            <p:cNvSpPr txBox="1"/>
            <p:nvPr/>
          </p:nvSpPr>
          <p:spPr>
            <a:xfrm>
              <a:off x="9064221" y="5305347"/>
              <a:ext cx="713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2017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F646182-ECD5-4479-A0BC-51B1FC2C0D7A}"/>
                </a:ext>
              </a:extLst>
            </p:cNvPr>
            <p:cNvSpPr txBox="1"/>
            <p:nvPr/>
          </p:nvSpPr>
          <p:spPr>
            <a:xfrm>
              <a:off x="10162245" y="5305347"/>
              <a:ext cx="58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2018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C1C2BA-5552-4975-A733-848EC9ED6DB1}"/>
                </a:ext>
              </a:extLst>
            </p:cNvPr>
            <p:cNvSpPr txBox="1"/>
            <p:nvPr/>
          </p:nvSpPr>
          <p:spPr>
            <a:xfrm>
              <a:off x="7058393" y="3653928"/>
              <a:ext cx="596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2007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805D20B-0AEE-4EC1-BA0C-5163204D8F0A}"/>
                </a:ext>
              </a:extLst>
            </p:cNvPr>
            <p:cNvSpPr txBox="1"/>
            <p:nvPr/>
          </p:nvSpPr>
          <p:spPr>
            <a:xfrm>
              <a:off x="8033134" y="3653928"/>
              <a:ext cx="716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2008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A593E6-3380-49ED-A955-4CCA8D2EF657}"/>
                </a:ext>
              </a:extLst>
            </p:cNvPr>
            <p:cNvSpPr txBox="1"/>
            <p:nvPr/>
          </p:nvSpPr>
          <p:spPr>
            <a:xfrm>
              <a:off x="9064221" y="3653928"/>
              <a:ext cx="713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2009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A7AD4B-504B-4DB2-8E50-5844CD291DF9}"/>
                </a:ext>
              </a:extLst>
            </p:cNvPr>
            <p:cNvSpPr txBox="1"/>
            <p:nvPr/>
          </p:nvSpPr>
          <p:spPr>
            <a:xfrm>
              <a:off x="10162245" y="3653928"/>
              <a:ext cx="58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2010</a:t>
              </a:r>
            </a:p>
          </p:txBody>
        </p:sp>
      </p:grpSp>
      <p:sp>
        <p:nvSpPr>
          <p:cNvPr id="140" name="CustomShape 1"/>
          <p:cNvSpPr/>
          <p:nvPr/>
        </p:nvSpPr>
        <p:spPr>
          <a:xfrm>
            <a:off x="1972717" y="139690"/>
            <a:ext cx="7576640" cy="43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Satellite tropospheric </a:t>
            </a:r>
            <a:r>
              <a:rPr lang="en-US" sz="2800" b="1" strike="noStrike" spc="-1" dirty="0" err="1">
                <a:solidFill>
                  <a:srgbClr val="0070C0"/>
                </a:solidFill>
                <a:latin typeface="Arial"/>
              </a:rPr>
              <a:t>BrO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 column retrieval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2ECB3-C706-4238-AD6B-8FA705647770}"/>
              </a:ext>
            </a:extLst>
          </p:cNvPr>
          <p:cNvSpPr txBox="1"/>
          <p:nvPr/>
        </p:nvSpPr>
        <p:spPr>
          <a:xfrm>
            <a:off x="174625" y="698500"/>
            <a:ext cx="655164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b="1" dirty="0"/>
              <a:t>DOAS </a:t>
            </a:r>
            <a:r>
              <a:rPr lang="en-US" b="1" dirty="0" err="1"/>
              <a:t>BrO</a:t>
            </a:r>
            <a:r>
              <a:rPr lang="en-US" b="1" dirty="0"/>
              <a:t> slant column retrieval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Fitting window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332 – 359 nm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Solar reference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Absorption cross sections: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(223 K), O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(223 K and 243 K), NO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(220 K), HCHO (298 K),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OClO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(293 K), 2 pseudo-cross sections for O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at 223 K, Ring</a:t>
            </a:r>
          </a:p>
          <a:p>
            <a:endParaRPr lang="en-US" sz="900" dirty="0"/>
          </a:p>
          <a:p>
            <a:r>
              <a:rPr lang="en-US" b="1" dirty="0">
                <a:cs typeface="Calibri" panose="020F0502020204030204" pitchFamily="34" charset="0"/>
              </a:rPr>
              <a:t>(2) Stratospheric correction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Stratospheric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profiles from the climatology based on the output of the BASCOE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Stratospheric vertical column derived from the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Theys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al. (2009) method 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en-US" sz="16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Bry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ratio, O</a:t>
            </a:r>
            <a:r>
              <a:rPr lang="en-US" sz="1600" spc="-1" baseline="-3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NO</a:t>
            </a:r>
            <a:r>
              <a:rPr lang="en-US" sz="1600" spc="-1" baseline="-3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columns from GOME-2 data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spc="-1" dirty="0">
                <a:solidFill>
                  <a:srgbClr val="000000"/>
                </a:solidFill>
                <a:cs typeface="Calibri" panose="020F0502020204030204" pitchFamily="34" charset="0"/>
              </a:rPr>
              <a:t>(3) Tropospheric air mass factor and vertical column computation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Residual method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altitude-dependent air mass factors (AMF) are calculated with the LIDORT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spc="-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Viewing geometry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spc="-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albedo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(GOME-based monthly minimum GLER; </a:t>
            </a:r>
            <a:r>
              <a:rPr lang="en-US" sz="16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Tilstra</a:t>
            </a:r>
            <a:r>
              <a:rPr lang="en-US" sz="16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2017), </a:t>
            </a:r>
            <a:r>
              <a:rPr lang="en-US" sz="1600" spc="-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pressure, clouds, a priori </a:t>
            </a:r>
            <a:r>
              <a:rPr lang="en-US" sz="1600" spc="-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</a:t>
            </a:r>
            <a:r>
              <a:rPr lang="en-US" sz="1600" spc="-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profile</a:t>
            </a:r>
          </a:p>
          <a:p>
            <a:endParaRPr lang="en-US" sz="1600" b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en-US" sz="1600" b="1" spc="-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6703296-06F4-41F1-B5D5-A2E4D1A27832}"/>
              </a:ext>
            </a:extLst>
          </p:cNvPr>
          <p:cNvSpPr txBox="1"/>
          <p:nvPr/>
        </p:nvSpPr>
        <p:spPr>
          <a:xfrm>
            <a:off x="6761672" y="3396874"/>
            <a:ext cx="4627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Monthly average of tropospheric </a:t>
            </a:r>
            <a:r>
              <a:rPr lang="en-US" sz="12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</a:t>
            </a:r>
            <a:r>
              <a:rPr lang="en-US" sz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vertical columns from GOME-2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12481FE-65F3-4208-80E3-E9D07ADD5DF9}"/>
              </a:ext>
            </a:extLst>
          </p:cNvPr>
          <p:cNvSpPr txBox="1"/>
          <p:nvPr/>
        </p:nvSpPr>
        <p:spPr>
          <a:xfrm>
            <a:off x="919843" y="5351532"/>
            <a:ext cx="53867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=&gt; Long-term tropospheric </a:t>
            </a:r>
            <a:r>
              <a:rPr lang="en-US" b="1" dirty="0" err="1">
                <a:solidFill>
                  <a:srgbClr val="FF0000"/>
                </a:solidFill>
              </a:rPr>
              <a:t>BrO</a:t>
            </a:r>
            <a:r>
              <a:rPr lang="en-US" b="1" dirty="0">
                <a:solidFill>
                  <a:srgbClr val="FF0000"/>
                </a:solidFill>
              </a:rPr>
              <a:t> records (14 </a:t>
            </a:r>
            <a:r>
              <a:rPr lang="en-US" b="1" dirty="0" err="1">
                <a:solidFill>
                  <a:srgbClr val="FF0000"/>
                </a:solidFill>
              </a:rPr>
              <a:t>yrs</a:t>
            </a:r>
            <a:r>
              <a:rPr lang="en-US" b="1" dirty="0">
                <a:solidFill>
                  <a:srgbClr val="FF0000"/>
                </a:solidFill>
              </a:rPr>
              <a:t>) from the GOME-2 instruments on </a:t>
            </a:r>
            <a:r>
              <a:rPr lang="en-US" b="1" dirty="0" err="1">
                <a:solidFill>
                  <a:srgbClr val="FF0000"/>
                </a:solidFill>
              </a:rPr>
              <a:t>Metop</a:t>
            </a:r>
            <a:r>
              <a:rPr lang="en-US" b="1" dirty="0">
                <a:solidFill>
                  <a:srgbClr val="FF0000"/>
                </a:solidFill>
              </a:rPr>
              <a:t>-A/B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EE9AB3-08C4-4651-BB04-55EC0C4567DA}"/>
              </a:ext>
            </a:extLst>
          </p:cNvPr>
          <p:cNvSpPr txBox="1"/>
          <p:nvPr/>
        </p:nvSpPr>
        <p:spPr>
          <a:xfrm>
            <a:off x="78675" y="100012"/>
            <a:ext cx="115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P3.5.5</a:t>
            </a:r>
          </a:p>
        </p:txBody>
      </p:sp>
    </p:spTree>
    <p:extLst>
      <p:ext uri="{BB962C8B-B14F-4D97-AF65-F5344CB8AC3E}">
        <p14:creationId xmlns:p14="http://schemas.microsoft.com/office/powerpoint/2010/main" val="1190024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523876" y="139690"/>
            <a:ext cx="10190660" cy="43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70C0"/>
                </a:solidFill>
                <a:latin typeface="Arial"/>
              </a:rPr>
              <a:t>Comparison to TROPOMI and ground-based measurements </a:t>
            </a:r>
          </a:p>
        </p:txBody>
      </p:sp>
      <p:grpSp>
        <p:nvGrpSpPr>
          <p:cNvPr id="6" name="그룹 18">
            <a:extLst>
              <a:ext uri="{FF2B5EF4-FFF2-40B4-BE49-F238E27FC236}">
                <a16:creationId xmlns:a16="http://schemas.microsoft.com/office/drawing/2014/main" id="{D03CC6BA-727E-457F-BC00-F1646A14B216}"/>
              </a:ext>
            </a:extLst>
          </p:cNvPr>
          <p:cNvGrpSpPr>
            <a:grpSpLocks noChangeAspect="1"/>
          </p:cNvGrpSpPr>
          <p:nvPr/>
        </p:nvGrpSpPr>
        <p:grpSpPr>
          <a:xfrm>
            <a:off x="7787476" y="2944812"/>
            <a:ext cx="2743200" cy="1839245"/>
            <a:chOff x="14590309" y="2616348"/>
            <a:chExt cx="5782953" cy="3877322"/>
          </a:xfrm>
        </p:grpSpPr>
        <p:pic>
          <p:nvPicPr>
            <p:cNvPr id="7" name="그림 22">
              <a:extLst>
                <a:ext uri="{FF2B5EF4-FFF2-40B4-BE49-F238E27FC236}">
                  <a16:creationId xmlns:a16="http://schemas.microsoft.com/office/drawing/2014/main" id="{36335878-4B1A-41C5-9116-1330F192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0309" y="2616348"/>
              <a:ext cx="5782953" cy="3877322"/>
            </a:xfrm>
            <a:prstGeom prst="rect">
              <a:avLst/>
            </a:prstGeom>
          </p:spPr>
        </p:pic>
        <p:pic>
          <p:nvPicPr>
            <p:cNvPr id="8" name="그림 6">
              <a:extLst>
                <a:ext uri="{FF2B5EF4-FFF2-40B4-BE49-F238E27FC236}">
                  <a16:creationId xmlns:a16="http://schemas.microsoft.com/office/drawing/2014/main" id="{E3BD3575-C927-428C-B6DA-3F0A40F90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" t="3923"/>
            <a:stretch/>
          </p:blipFill>
          <p:spPr>
            <a:xfrm>
              <a:off x="17500835" y="3621065"/>
              <a:ext cx="2172111" cy="245067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586138-89ED-4A37-A1F3-15A80E31A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41" y="2734565"/>
            <a:ext cx="3566160" cy="2228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E7D2E-B77B-45AB-B539-CCAD3099A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2734565"/>
            <a:ext cx="3566160" cy="2228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78F38-94B3-4AF6-A65E-E6362A085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641379"/>
            <a:ext cx="3566160" cy="2228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D0AA27-0BDB-4F18-8F86-E17E0328D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41" y="641379"/>
            <a:ext cx="3566160" cy="22288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F1732E9-D762-40BB-8D50-D238527F040B}"/>
              </a:ext>
            </a:extLst>
          </p:cNvPr>
          <p:cNvGrpSpPr/>
          <p:nvPr/>
        </p:nvGrpSpPr>
        <p:grpSpPr>
          <a:xfrm>
            <a:off x="7696036" y="868589"/>
            <a:ext cx="2834640" cy="1839246"/>
            <a:chOff x="17158475" y="26752813"/>
            <a:chExt cx="7025936" cy="50533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95000C-75C2-4C95-930C-AFFBA988F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8475" y="26752813"/>
              <a:ext cx="7025936" cy="50533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066D4D-B737-41F2-8236-A49DD4097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6" t="10581" r="20800" b="85077"/>
            <a:stretch/>
          </p:blipFill>
          <p:spPr>
            <a:xfrm>
              <a:off x="18364856" y="27080656"/>
              <a:ext cx="4357830" cy="33649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F584242-6E27-4FB9-AF4C-7B2A83E51C4F}"/>
              </a:ext>
            </a:extLst>
          </p:cNvPr>
          <p:cNvSpPr txBox="1"/>
          <p:nvPr/>
        </p:nvSpPr>
        <p:spPr>
          <a:xfrm>
            <a:off x="675449" y="691489"/>
            <a:ext cx="1080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GOME-2B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E5AF1-D147-4775-992D-605505844878}"/>
              </a:ext>
            </a:extLst>
          </p:cNvPr>
          <p:cNvSpPr txBox="1"/>
          <p:nvPr/>
        </p:nvSpPr>
        <p:spPr>
          <a:xfrm>
            <a:off x="4093684" y="691489"/>
            <a:ext cx="1080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TROPOMI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68F341-953B-4D7A-9495-039CDAF5F4A3}"/>
              </a:ext>
            </a:extLst>
          </p:cNvPr>
          <p:cNvSpPr txBox="1"/>
          <p:nvPr/>
        </p:nvSpPr>
        <p:spPr>
          <a:xfrm>
            <a:off x="7787476" y="637244"/>
            <a:ext cx="138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MAX-DOAS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4AEA08-C2D1-4CC9-86D8-19C009450FF4}"/>
              </a:ext>
            </a:extLst>
          </p:cNvPr>
          <p:cNvSpPr txBox="1"/>
          <p:nvPr/>
        </p:nvSpPr>
        <p:spPr>
          <a:xfrm>
            <a:off x="675449" y="2739988"/>
            <a:ext cx="1080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GOME-2B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0BAB32-A19F-4329-8235-83031684C681}"/>
              </a:ext>
            </a:extLst>
          </p:cNvPr>
          <p:cNvSpPr txBox="1"/>
          <p:nvPr/>
        </p:nvSpPr>
        <p:spPr>
          <a:xfrm>
            <a:off x="4093684" y="2739988"/>
            <a:ext cx="1080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TROPOMI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FCBCE2-5FDB-45BC-88A2-814CFDAB11DB}"/>
              </a:ext>
            </a:extLst>
          </p:cNvPr>
          <p:cNvSpPr txBox="1"/>
          <p:nvPr/>
        </p:nvSpPr>
        <p:spPr>
          <a:xfrm>
            <a:off x="7787476" y="2685743"/>
            <a:ext cx="138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MAX-DOAS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5C03E-4FEA-4247-8516-276F80F8A09D}"/>
              </a:ext>
            </a:extLst>
          </p:cNvPr>
          <p:cNvSpPr txBox="1"/>
          <p:nvPr/>
        </p:nvSpPr>
        <p:spPr>
          <a:xfrm>
            <a:off x="972349" y="4758284"/>
            <a:ext cx="1010522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GOME-2 and TROPOMI show </a:t>
            </a:r>
            <a:r>
              <a:rPr lang="en-US" sz="1600" dirty="0">
                <a:solidFill>
                  <a:srgbClr val="0000FF"/>
                </a:solidFill>
                <a:cs typeface="Calibri" panose="020F0502020204030204" pitchFamily="34" charset="0"/>
              </a:rPr>
              <a:t>similar spatial distributions </a:t>
            </a:r>
            <a:r>
              <a:rPr lang="en-US" sz="1600" dirty="0">
                <a:cs typeface="Calibri" panose="020F0502020204030204" pitchFamily="34" charset="0"/>
              </a:rPr>
              <a:t>of tropospheric </a:t>
            </a:r>
            <a:r>
              <a:rPr lang="en-US" sz="1600" dirty="0" err="1">
                <a:cs typeface="Calibri" panose="020F0502020204030204" pitchFamily="34" charset="0"/>
              </a:rPr>
              <a:t>BrO</a:t>
            </a:r>
            <a:r>
              <a:rPr lang="en-US" sz="1600" dirty="0">
                <a:cs typeface="Calibri" panose="020F0502020204030204" pitchFamily="34" charset="0"/>
              </a:rPr>
              <a:t> columns </a:t>
            </a:r>
            <a:r>
              <a:rPr lang="en-US" sz="1600" dirty="0">
                <a:solidFill>
                  <a:srgbClr val="0000FF"/>
                </a:solidFill>
                <a:cs typeface="Calibri" panose="020F0502020204030204" pitchFamily="34" charset="0"/>
              </a:rPr>
              <a:t>in spite of the differences in instrument resolution and overpass times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  <a:cs typeface="Calibri" panose="020F0502020204030204" pitchFamily="34" charset="0"/>
              </a:rPr>
              <a:t>Small scale variations of tropospheric </a:t>
            </a:r>
            <a:r>
              <a:rPr lang="en-US" sz="1600" dirty="0" err="1">
                <a:solidFill>
                  <a:srgbClr val="0000FF"/>
                </a:solidFill>
                <a:cs typeface="Calibri" panose="020F0502020204030204" pitchFamily="34" charset="0"/>
              </a:rPr>
              <a:t>BrO</a:t>
            </a:r>
            <a:r>
              <a:rPr lang="en-US" sz="1600" dirty="0">
                <a:solidFill>
                  <a:srgbClr val="0000FF"/>
                </a:solidFill>
                <a:cs typeface="Calibri" panose="020F0502020204030204" pitchFamily="34" charset="0"/>
              </a:rPr>
              <a:t> can be observed by TROPOMI </a:t>
            </a:r>
            <a:r>
              <a:rPr lang="en-US" sz="1600" dirty="0">
                <a:cs typeface="Calibri" panose="020F0502020204030204" pitchFamily="34" charset="0"/>
              </a:rPr>
              <a:t>with a high spatial resolution (3.5x5.5km)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The present algorithm is planned to be applied to TROPOMI measurements, which makes it possible to extend the time series and monitor the spatial variations with a high spatial resolution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2DEE2-86EA-4F43-BEF0-D1194897013E}"/>
              </a:ext>
            </a:extLst>
          </p:cNvPr>
          <p:cNvSpPr txBox="1"/>
          <p:nvPr/>
        </p:nvSpPr>
        <p:spPr>
          <a:xfrm>
            <a:off x="78675" y="100012"/>
            <a:ext cx="115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P3.5.5</a:t>
            </a:r>
          </a:p>
        </p:txBody>
      </p:sp>
    </p:spTree>
    <p:extLst>
      <p:ext uri="{BB962C8B-B14F-4D97-AF65-F5344CB8AC3E}">
        <p14:creationId xmlns:p14="http://schemas.microsoft.com/office/powerpoint/2010/main" val="3818836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615</Words>
  <Application>Microsoft Office PowerPoint</Application>
  <PresentationFormat>Custom</PresentationFormat>
  <Paragraphs>111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DejaVu Sans</vt:lpstr>
      <vt:lpstr>StarSymbol</vt:lpstr>
      <vt:lpstr>ヒラギノ角ゴ Pro W3</vt:lpstr>
      <vt:lpstr>Arial</vt:lpstr>
      <vt:lpstr>Calibri</vt:lpstr>
      <vt:lpstr>Frutiger 45 Light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MF-AP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DLR CD-Vorlagen</dc:subject>
  <dc:creator>Diego Loyola</dc:creator>
  <dc:description>Diese Version nutzt die Fußzeile zur Eingabe von_x005f_x000d_
Vortrag &gt; Autor &gt; Dokumentname &gt; Datum_x005f_x000d_
Variante mit Untertitel auf Titelfolienmaster und_x005f_x000d_
geändertem Standard Farbschema (für Hyperlink)_x005f_x000d_
Arial als Schriftart bei neuen Textfeldern</dc:description>
  <cp:lastModifiedBy>Seo, Sora</cp:lastModifiedBy>
  <cp:revision>841</cp:revision>
  <cp:lastPrinted>2016-12-02T14:39:54Z</cp:lastPrinted>
  <dcterms:created xsi:type="dcterms:W3CDTF">2013-01-25T07:21:22Z</dcterms:created>
  <dcterms:modified xsi:type="dcterms:W3CDTF">2021-11-17T17:40:05Z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i4>0</vt:i4>
  </property>
  <property fmtid="{D5CDD505-2E9C-101B-9397-08002B2CF9AE}" pid="3" name="ContentTypeId">
    <vt:lpwstr>0x010100ED3BF77F0DEA9A4B8748258238955038</vt:lpwstr>
  </property>
  <property fmtid="{D5CDD505-2E9C-101B-9397-08002B2CF9AE}" pid="4" name="Doc_Author">
    <vt:lpwstr>K-P. Heue</vt:lpwstr>
  </property>
  <property fmtid="{D5CDD505-2E9C-101B-9397-08002B2CF9AE}" pid="5" name="Doc_Date">
    <vt:lpwstr>Aug 2021</vt:lpwstr>
  </property>
  <property fmtid="{D5CDD505-2E9C-101B-9397-08002B2CF9AE}" pid="6" name="Doc_Title">
    <vt:lpwstr>BrO AC_SAF</vt:lpwstr>
  </property>
  <property fmtid="{D5CDD505-2E9C-101B-9397-08002B2CF9AE}" pid="7" name="HyperlinksChanged">
    <vt:bool>false</vt:bool>
  </property>
  <property fmtid="{D5CDD505-2E9C-101B-9397-08002B2CF9AE}" pid="8" name="LinksUpToDate">
    <vt:bool>false</vt:bool>
  </property>
  <property fmtid="{D5CDD505-2E9C-101B-9397-08002B2CF9AE}" pid="9" name="MMClips">
    <vt:i4>0</vt:i4>
  </property>
  <property fmtid="{D5CDD505-2E9C-101B-9397-08002B2CF9AE}" pid="10" name="Notes">
    <vt:i4>6</vt:i4>
  </property>
  <property fmtid="{D5CDD505-2E9C-101B-9397-08002B2CF9AE}" pid="11" name="PresentationFormat">
    <vt:lpwstr>Benutzerdefiniert</vt:lpwstr>
  </property>
  <property fmtid="{D5CDD505-2E9C-101B-9397-08002B2CF9AE}" pid="12" name="Projekt">
    <vt:lpwstr>DLR allgemein</vt:lpwstr>
  </property>
  <property fmtid="{D5CDD505-2E9C-101B-9397-08002B2CF9AE}" pid="13" name="ScaleCrop">
    <vt:bool>false</vt:bool>
  </property>
  <property fmtid="{D5CDD505-2E9C-101B-9397-08002B2CF9AE}" pid="14" name="ShareDoc">
    <vt:bool>false</vt:bool>
  </property>
</Properties>
</file>