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-111095" y="-68366"/>
            <a:ext cx="12303019" cy="6927892"/>
            <a:chOff x="-840" y="0"/>
            <a:chExt cx="12193604" cy="6858000"/>
          </a:xfrm>
        </p:grpSpPr>
        <p:grpSp>
          <p:nvGrpSpPr>
            <p:cNvPr id="7" name="Group 6"/>
            <p:cNvGrpSpPr/>
            <p:nvPr/>
          </p:nvGrpSpPr>
          <p:grpSpPr>
            <a:xfrm>
              <a:off x="-840" y="0"/>
              <a:ext cx="12192840" cy="6858000"/>
              <a:chOff x="-840" y="0"/>
              <a:chExt cx="12192840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40" y="0"/>
                <a:ext cx="12192840" cy="6858000"/>
              </a:xfrm>
              <a:prstGeom prst="rect">
                <a:avLst/>
              </a:prstGeom>
              <a:effectLst>
                <a:reflection endPos="0" dist="50800" dir="5400000" sy="-100000" algn="bl" rotWithShape="0"/>
              </a:effectLst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1804" y="2294452"/>
                <a:ext cx="3202687" cy="562973"/>
              </a:xfrm>
              <a:prstGeom prst="rect">
                <a:avLst/>
              </a:prstGeom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1123" y="3478"/>
              <a:ext cx="1761641" cy="9576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2453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0" y="-107996"/>
            <a:ext cx="12306300" cy="6965996"/>
            <a:chOff x="-150654" y="-367151"/>
            <a:chExt cx="12354222" cy="724420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0654" y="-254842"/>
              <a:ext cx="12250189" cy="713189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9049" y="-367151"/>
              <a:ext cx="1734519" cy="965888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 userDrawn="1"/>
        </p:nvSpPr>
        <p:spPr>
          <a:xfrm>
            <a:off x="85800" y="5966734"/>
            <a:ext cx="4248000" cy="16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tIns="10800" bIns="0" rtlCol="0">
            <a:spAutoFit/>
          </a:bodyPr>
          <a:lstStyle/>
          <a:p>
            <a:r>
              <a:rPr lang="en-GB" sz="1000" b="1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  <a:sym typeface="Wingdings" panose="05000000000000000000" pitchFamily="2" charset="2"/>
              </a:rPr>
              <a:t> ATMOS 2021 - ESA ATMOSPHERIC SCIENCE CONFERENCE</a:t>
            </a:r>
            <a:endParaRPr lang="en-GB" sz="1000" b="1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0756C-33DC-45D1-8CE9-A603DFA7D1E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FE10E-A1C0-4FD9-B2B3-2739E751F516}" type="datetimeFigureOut">
              <a:rPr lang="en-GB" smtClean="0"/>
              <a:pPr/>
              <a:t>23/11/2021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28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6728"/>
            <a:ext cx="12204000" cy="10112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800" y="5966734"/>
            <a:ext cx="4248000" cy="16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tIns="10800" bIns="0" rtlCol="0">
            <a:spAutoFit/>
          </a:bodyPr>
          <a:lstStyle/>
          <a:p>
            <a:r>
              <a:rPr lang="en-GB" sz="1000" b="1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  <a:sym typeface="Wingdings" panose="05000000000000000000" pitchFamily="2" charset="2"/>
              </a:rPr>
              <a:t> ATMOS 2021 - ESA ATMOSPHERIC SCIENCE CONFERENCE</a:t>
            </a:r>
            <a:endParaRPr lang="en-GB" sz="1000" b="1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FE10E-A1C0-4FD9-B2B3-2739E751F516}" type="datetimeFigureOut">
              <a:rPr lang="en-GB" smtClean="0"/>
              <a:pPr/>
              <a:t>23/11/2021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0756C-33DC-45D1-8CE9-A603DFA7D1E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52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FE10E-A1C0-4FD9-B2B3-2739E751F516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0756C-33DC-45D1-8CE9-A603DFA7D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79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5" r:id="rId2"/>
    <p:sldLayoutId id="2147483658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8265F6E0-D659-2A48-A5FB-6EE185BF25D0}"/>
              </a:ext>
            </a:extLst>
          </p:cNvPr>
          <p:cNvSpPr txBox="1">
            <a:spLocks/>
          </p:cNvSpPr>
          <p:nvPr/>
        </p:nvSpPr>
        <p:spPr>
          <a:xfrm>
            <a:off x="218798" y="5091757"/>
            <a:ext cx="11741010" cy="563779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>
              <a:defRPr/>
            </a:pPr>
            <a:r>
              <a:rPr lang="en-GB" dirty="0"/>
              <a:t>Detection Of Cloud Condensation Nuclei Using Multiple Products From A Single Instrument - Sentinel-5P Case Study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0A3375C-AD7C-0F4A-9A24-880CB1348DB9}"/>
              </a:ext>
            </a:extLst>
          </p:cNvPr>
          <p:cNvSpPr txBox="1">
            <a:spLocks/>
          </p:cNvSpPr>
          <p:nvPr/>
        </p:nvSpPr>
        <p:spPr bwMode="auto">
          <a:xfrm>
            <a:off x="6700059" y="5091757"/>
            <a:ext cx="5259750" cy="131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marL="342900" indent="-342900" algn="r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342900" marR="0" lvl="0" indent="-342900" algn="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AE9C"/>
              </a:buClr>
              <a:buSzTx/>
              <a:buFont typeface="Verdana" charset="0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Alexandru</a:t>
            </a:r>
            <a:r>
              <a:rPr kumimoji="0" lang="en-GB" sz="1200" b="0" i="0" u="none" strike="noStrike" kern="0" cap="none" spc="0" normalizeH="0" noProof="0" dirty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 Dandocsi, Daniele </a:t>
            </a:r>
            <a:r>
              <a:rPr kumimoji="0" lang="en-GB" sz="1200" b="0" i="0" u="none" strike="noStrike" kern="0" cap="none" spc="0" normalizeH="0" noProof="0" dirty="0" err="1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Gasbarra</a:t>
            </a:r>
            <a:r>
              <a:rPr kumimoji="0" lang="en-GB" sz="1200" b="0" i="0" u="none" strike="noStrike" kern="0" cap="none" spc="0" normalizeH="0" noProof="0" dirty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, Christian </a:t>
            </a:r>
            <a:r>
              <a:rPr kumimoji="0" lang="en-GB" sz="1200" b="0" i="0" u="none" strike="noStrike" kern="0" cap="none" spc="0" normalizeH="0" noProof="0" dirty="0" err="1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Retscher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  <a:p>
            <a:pPr marL="342900" marR="0" lvl="0" indent="-342900" algn="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AE9C"/>
              </a:buClr>
              <a:buSzTx/>
              <a:buFont typeface="Verdana" charset="0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ESA/ESRIN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  <a:p>
            <a:pPr marL="342900" marR="0" lvl="0" indent="-342900" algn="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AE9C"/>
              </a:buClr>
              <a:buSzTx/>
              <a:buFont typeface="Verdana" charset="0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25/11/2021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15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342086" y="13827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Motivation &amp; Methodology</a:t>
            </a:r>
            <a:endParaRPr kumimoji="0" lang="en-GB" altLang="en-US" sz="3000" b="1" i="0" u="none" strike="noStrike" kern="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8959" y="955964"/>
            <a:ext cx="55848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Feasibility study that uses a single instrument to detect cloud condensation nuclei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Innovation (H</a:t>
            </a:r>
            <a:r>
              <a:rPr lang="en-GB" baseline="-25000" dirty="0" smtClean="0"/>
              <a:t>2</a:t>
            </a:r>
            <a:r>
              <a:rPr lang="en-GB" dirty="0" smtClean="0"/>
              <a:t>O, pres. 3.1.1 &amp; 3.1.2; and AOD, pres. 4.3.6 &amp; 4.3.7) and operational products (AI, ALH, CF) are considered in this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Innovation H</a:t>
            </a:r>
            <a:r>
              <a:rPr lang="en-GB" baseline="-25000" dirty="0" smtClean="0"/>
              <a:t>2</a:t>
            </a:r>
            <a:r>
              <a:rPr lang="en-GB" dirty="0" smtClean="0"/>
              <a:t>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SWIR sensor (7 x 7 km)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Algorithm based on Leicester Full Physics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Land 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Innovation AOD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UV-VIS sensor (3.5 x 5.5 km)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OMI heritage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5 wavelengths (340, 380, 416, 440, </a:t>
            </a:r>
            <a:r>
              <a:rPr lang="en-GB" b="1" dirty="0" smtClean="0"/>
              <a:t>494 nm</a:t>
            </a:r>
            <a:r>
              <a:rPr lang="en-GB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Cloud free scenes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Time frame: March – October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ROI</a:t>
            </a:r>
            <a:r>
              <a:rPr lang="en-GB" dirty="0"/>
              <a:t>: Europe </a:t>
            </a:r>
            <a:r>
              <a:rPr lang="en-GB" dirty="0" smtClean="0"/>
              <a:t>[24</a:t>
            </a:r>
            <a:r>
              <a:rPr lang="en-GB" baseline="30000" dirty="0" smtClean="0"/>
              <a:t>o</a:t>
            </a:r>
            <a:r>
              <a:rPr lang="en-GB" dirty="0" smtClean="0"/>
              <a:t> – 80</a:t>
            </a:r>
            <a:r>
              <a:rPr lang="en-GB" baseline="30000" dirty="0"/>
              <a:t>o</a:t>
            </a:r>
            <a:r>
              <a:rPr lang="en-GB" dirty="0" smtClean="0"/>
              <a:t> </a:t>
            </a:r>
            <a:r>
              <a:rPr lang="en-GB" dirty="0" err="1" smtClean="0"/>
              <a:t>Lat</a:t>
            </a:r>
            <a:r>
              <a:rPr lang="en-GB" dirty="0" smtClean="0"/>
              <a:t>; -25</a:t>
            </a:r>
            <a:r>
              <a:rPr lang="en-GB" baseline="30000" dirty="0"/>
              <a:t>o</a:t>
            </a:r>
            <a:r>
              <a:rPr lang="en-GB" dirty="0" smtClean="0"/>
              <a:t> – 50</a:t>
            </a:r>
            <a:r>
              <a:rPr lang="en-GB" baseline="30000" dirty="0"/>
              <a:t>o</a:t>
            </a:r>
            <a:r>
              <a:rPr lang="en-GB" dirty="0" smtClean="0"/>
              <a:t> Lon]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226233" y="987894"/>
            <a:ext cx="58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Daily re-gridding to 0.1 x 0.1 degrees of both datasets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393" y="1313611"/>
            <a:ext cx="4320000" cy="21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963" y="3473611"/>
            <a:ext cx="432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342086" y="13827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Methodology &amp; Results</a:t>
            </a:r>
            <a:endParaRPr kumimoji="0" lang="en-GB" altLang="en-US" sz="3000" b="1" i="0" u="none" strike="noStrike" kern="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138274"/>
            <a:ext cx="5760000" cy="28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457" y="138274"/>
            <a:ext cx="72474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Quality assured filters (</a:t>
            </a:r>
            <a:r>
              <a:rPr lang="en-GB" dirty="0" err="1" smtClean="0"/>
              <a:t>qa_value</a:t>
            </a:r>
            <a:r>
              <a:rPr lang="en-GB" dirty="0" smtClean="0"/>
              <a:t> &gt; 0.5) according to each of the product’s ATBD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Monthly and weekly maps with the Pearson correlation coefficient for the interested ROI; </a:t>
            </a:r>
            <a:r>
              <a:rPr lang="en-GB" dirty="0"/>
              <a:t>each pixel needs to have at least 5 measurements from both products in the same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Examples of March, June, and September 2019; Monthly correlations between water vapour mixing ratio and AOD (494 nm) show almost nominal values (central Europe) but also negative correlations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86" y="2824942"/>
            <a:ext cx="5760000" cy="28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37" y="2824942"/>
            <a:ext cx="576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9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342086" y="13827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kern="0" dirty="0" smtClean="0">
                <a:solidFill>
                  <a:srgbClr val="FEFFFF"/>
                </a:solidFill>
              </a:rPr>
              <a:t>Results, Conclusion &amp; Future steps</a:t>
            </a:r>
            <a:endParaRPr kumimoji="0" lang="en-GB" altLang="en-US" sz="3000" b="1" i="0" u="none" strike="noStrike" kern="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23" y="943246"/>
            <a:ext cx="603453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High correlation -&gt; hygroscopic particles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Include information on AI, AE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Threshold on water vapour and AOD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Daily plots on data only with AOD &gt; 0.3 and WV &gt; 750 ppm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Validation on cloud formation after </a:t>
            </a:r>
            <a:r>
              <a:rPr lang="en-GB" dirty="0" err="1" smtClean="0"/>
              <a:t>Tropomi</a:t>
            </a:r>
            <a:r>
              <a:rPr lang="en-GB" dirty="0" smtClean="0"/>
              <a:t> sensing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Other satellite, e.g. S1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Ground based, e.g. ceilometers, photometers  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6432000" y="1065427"/>
            <a:ext cx="5760000" cy="2880000"/>
            <a:chOff x="6432000" y="1065427"/>
            <a:chExt cx="5760000" cy="2880000"/>
          </a:xfrm>
        </p:grpSpPr>
        <p:grpSp>
          <p:nvGrpSpPr>
            <p:cNvPr id="11" name="Group 10"/>
            <p:cNvGrpSpPr/>
            <p:nvPr/>
          </p:nvGrpSpPr>
          <p:grpSpPr>
            <a:xfrm>
              <a:off x="6432000" y="1065427"/>
              <a:ext cx="5760000" cy="2880000"/>
              <a:chOff x="6429522" y="1065427"/>
              <a:chExt cx="5760000" cy="2880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9522" y="1065427"/>
                <a:ext cx="5760000" cy="2880000"/>
              </a:xfrm>
              <a:prstGeom prst="rect">
                <a:avLst/>
              </a:prstGeom>
            </p:spPr>
          </p:pic>
          <p:sp>
            <p:nvSpPr>
              <p:cNvPr id="10" name="Oval 9"/>
              <p:cNvSpPr/>
              <p:nvPr/>
            </p:nvSpPr>
            <p:spPr>
              <a:xfrm>
                <a:off x="7755775" y="2111433"/>
                <a:ext cx="739832" cy="39399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10183091" y="2092299"/>
              <a:ext cx="798022" cy="43226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61" y="2974571"/>
            <a:ext cx="5760000" cy="288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58247" y="3732415"/>
            <a:ext cx="5004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Define empirical values for WV, AOD, AI that indicates presence of CCN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Quasi-operational procedure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Suitable for upcoming missions, S4 + S5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55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</Words>
  <Application>Microsoft Office PowerPoint</Application>
  <PresentationFormat>Widescreen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MS PGothic</vt:lpstr>
      <vt:lpstr>Arial</vt:lpstr>
      <vt:lpstr>Calibri</vt:lpstr>
      <vt:lpstr>Calibri Light</vt:lpstr>
      <vt:lpstr>Helvetica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ESA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Daniele Gasbarra</dc:creator>
  <cp:lastModifiedBy>Alexandru Dandocsi</cp:lastModifiedBy>
  <cp:revision>23</cp:revision>
  <dcterms:created xsi:type="dcterms:W3CDTF">2021-11-10T13:54:30Z</dcterms:created>
  <dcterms:modified xsi:type="dcterms:W3CDTF">2021-11-24T12:30:29Z</dcterms:modified>
</cp:coreProperties>
</file>