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handoutMasterIdLst>
    <p:handoutMasterId r:id="rId26"/>
  </p:handoutMasterIdLst>
  <p:sldIdLst>
    <p:sldId id="256" r:id="rId2"/>
    <p:sldId id="325" r:id="rId3"/>
    <p:sldId id="311" r:id="rId4"/>
    <p:sldId id="324" r:id="rId5"/>
    <p:sldId id="282" r:id="rId6"/>
    <p:sldId id="313" r:id="rId7"/>
    <p:sldId id="314" r:id="rId8"/>
    <p:sldId id="337" r:id="rId9"/>
    <p:sldId id="323" r:id="rId10"/>
    <p:sldId id="315" r:id="rId11"/>
    <p:sldId id="317" r:id="rId12"/>
    <p:sldId id="338" r:id="rId13"/>
    <p:sldId id="322" r:id="rId14"/>
    <p:sldId id="319" r:id="rId15"/>
    <p:sldId id="320" r:id="rId16"/>
    <p:sldId id="340" r:id="rId17"/>
    <p:sldId id="329" r:id="rId18"/>
    <p:sldId id="330" r:id="rId19"/>
    <p:sldId id="331" r:id="rId20"/>
    <p:sldId id="333" r:id="rId21"/>
    <p:sldId id="343" r:id="rId22"/>
    <p:sldId id="345" r:id="rId23"/>
    <p:sldId id="346"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clrMru>
    <a:srgbClr val="6C8AAF"/>
    <a:srgbClr val="064E83"/>
    <a:srgbClr val="FFFFFF"/>
    <a:srgbClr val="2E3F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76" autoAdjust="0"/>
    <p:restoredTop sz="94598" autoAdjust="0"/>
  </p:normalViewPr>
  <p:slideViewPr>
    <p:cSldViewPr snapToGrid="0" snapToObjects="1" showGuides="1">
      <p:cViewPr varScale="1">
        <p:scale>
          <a:sx n="94" d="100"/>
          <a:sy n="94" d="100"/>
        </p:scale>
        <p:origin x="678" y="90"/>
      </p:cViewPr>
      <p:guideLst>
        <p:guide orient="horz" pos="2160"/>
        <p:guide pos="2879"/>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57351A7-8A0E-BC4A-B507-BC9FBEDEB94D}" type="datetime1">
              <a:rPr lang="en-US" smtClean="0"/>
              <a:pPr/>
              <a:t>11/18/2021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EFFE683-3A33-1F4A-90D8-528147015F19}" type="slidenum">
              <a:rPr lang="en-US" smtClean="0"/>
              <a:pPr/>
              <a:t>‹#›</a:t>
            </a:fld>
            <a:endParaRPr lang="en-US"/>
          </a:p>
        </p:txBody>
      </p:sp>
    </p:spTree>
    <p:extLst>
      <p:ext uri="{BB962C8B-B14F-4D97-AF65-F5344CB8AC3E}">
        <p14:creationId xmlns:p14="http://schemas.microsoft.com/office/powerpoint/2010/main" val="26656456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0BA50B-6875-0F43-A70A-41BA2A188017}" type="datetime1">
              <a:rPr lang="en-US" smtClean="0"/>
              <a:pPr/>
              <a:t>11/18/2021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03270C-FB42-C54A-AC71-B4EEB4FA7F12}" type="slidenum">
              <a:rPr lang="en-US" smtClean="0"/>
              <a:pPr/>
              <a:t>‹#›</a:t>
            </a:fld>
            <a:endParaRPr lang="en-US"/>
          </a:p>
        </p:txBody>
      </p:sp>
    </p:spTree>
    <p:extLst>
      <p:ext uri="{BB962C8B-B14F-4D97-AF65-F5344CB8AC3E}">
        <p14:creationId xmlns:p14="http://schemas.microsoft.com/office/powerpoint/2010/main" val="41528543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9" name="Picture 8" descr="ECMWF_Master_Logo_RGB_nostrap.png"/>
          <p:cNvPicPr>
            <a:picLocks noChangeAspect="1"/>
          </p:cNvPicPr>
          <p:nvPr userDrawn="1"/>
        </p:nvPicPr>
        <p:blipFill>
          <a:blip r:embed="rId2"/>
          <a:stretch>
            <a:fillRect/>
          </a:stretch>
        </p:blipFill>
        <p:spPr>
          <a:xfrm>
            <a:off x="1620422" y="5984876"/>
            <a:ext cx="2135591" cy="366955"/>
          </a:xfrm>
          <a:prstGeom prst="rect">
            <a:avLst/>
          </a:prstGeom>
        </p:spPr>
      </p:pic>
      <p:sp>
        <p:nvSpPr>
          <p:cNvPr id="11" name="Date Placeholder 10"/>
          <p:cNvSpPr txBox="1">
            <a:spLocks/>
          </p:cNvSpPr>
          <p:nvPr userDrawn="1"/>
        </p:nvSpPr>
        <p:spPr>
          <a:xfrm>
            <a:off x="5836856" y="5984876"/>
            <a:ext cx="1687303" cy="365125"/>
          </a:xfrm>
          <a:prstGeom prst="rect">
            <a:avLst/>
          </a:prstGeom>
        </p:spPr>
        <p:txBody>
          <a:bodyPr vert="horz" lIns="0" tIns="0" rIns="0" bIns="0" rtlCol="0" anchor="b" anchorCtr="0"/>
          <a:lstStyle>
            <a:lvl1pPr algn="r">
              <a:defRPr>
                <a:solidFill>
                  <a:schemeClr val="bg1"/>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64E83"/>
                </a:solidFill>
                <a:effectLst/>
                <a:uLnTx/>
                <a:uFillTx/>
                <a:latin typeface="+mn-lt"/>
                <a:ea typeface="+mn-ea"/>
                <a:cs typeface="+mn-cs"/>
              </a:rPr>
              <a:t>© ECMWF </a:t>
            </a:r>
            <a:fld id="{D4C56AD5-C73F-B44A-96CB-E8BE2C5CB95A}" type="datetime4">
              <a:rPr kumimoji="0" lang="en-US" sz="900" b="0" i="0" u="none" strike="noStrike" kern="1200" cap="none" spc="0" normalizeH="0" baseline="0" noProof="0" smtClean="0">
                <a:ln>
                  <a:noFill/>
                </a:ln>
                <a:solidFill>
                  <a:srgbClr val="064E83"/>
                </a:solidFill>
                <a:effectLst/>
                <a:uLnTx/>
                <a:uFillTx/>
                <a:latin typeface="+mn-lt"/>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November 18, 2021</a:t>
            </a:fld>
            <a:endParaRPr kumimoji="0" lang="en-US" sz="900" b="0" i="0" u="none" strike="noStrike" kern="1200" cap="none" spc="0" normalizeH="0" baseline="0" noProof="0" dirty="0">
              <a:ln>
                <a:noFill/>
              </a:ln>
              <a:solidFill>
                <a:srgbClr val="064E83"/>
              </a:solidFill>
              <a:effectLst/>
              <a:uLnTx/>
              <a:uFillTx/>
              <a:latin typeface="+mn-lt"/>
              <a:ea typeface="+mn-ea"/>
              <a:cs typeface="+mn-cs"/>
            </a:endParaRPr>
          </a:p>
        </p:txBody>
      </p:sp>
      <p:sp>
        <p:nvSpPr>
          <p:cNvPr id="13" name="Text Placeholder 12"/>
          <p:cNvSpPr>
            <a:spLocks noGrp="1"/>
          </p:cNvSpPr>
          <p:nvPr>
            <p:ph type="body" sz="quarter" idx="10" hasCustomPrompt="1"/>
          </p:nvPr>
        </p:nvSpPr>
        <p:spPr>
          <a:xfrm>
            <a:off x="1620422" y="1294198"/>
            <a:ext cx="5903737" cy="519800"/>
          </a:xfrm>
          <a:prstGeom prst="rect">
            <a:avLst/>
          </a:prstGeom>
        </p:spPr>
        <p:txBody>
          <a:bodyPr vert="horz" lIns="0" tIns="0" rIns="0" bIns="0" anchor="b" anchorCtr="0">
            <a:spAutoFit/>
          </a:bodyPr>
          <a:lstStyle>
            <a:lvl1pPr marL="0" indent="0">
              <a:lnSpc>
                <a:spcPts val="4000"/>
              </a:lnSpc>
              <a:spcBef>
                <a:spcPts val="0"/>
              </a:spcBef>
              <a:buNone/>
              <a:defRPr sz="3600" b="1">
                <a:solidFill>
                  <a:srgbClr val="064E83"/>
                </a:solidFill>
              </a:defRPr>
            </a:lvl1pPr>
          </a:lstStyle>
          <a:p>
            <a:pPr lvl="0"/>
            <a:r>
              <a:rPr lang="en-GB" dirty="0"/>
              <a:t>Title of Presentation</a:t>
            </a:r>
          </a:p>
        </p:txBody>
      </p:sp>
      <p:sp>
        <p:nvSpPr>
          <p:cNvPr id="14" name="Text Placeholder 12"/>
          <p:cNvSpPr>
            <a:spLocks noGrp="1"/>
          </p:cNvSpPr>
          <p:nvPr>
            <p:ph type="body" sz="quarter" idx="11" hasCustomPrompt="1"/>
          </p:nvPr>
        </p:nvSpPr>
        <p:spPr>
          <a:xfrm>
            <a:off x="1620422" y="1980000"/>
            <a:ext cx="5903737" cy="382156"/>
          </a:xfrm>
          <a:prstGeom prst="rect">
            <a:avLst/>
          </a:prstGeom>
        </p:spPr>
        <p:txBody>
          <a:bodyPr vert="horz" wrap="square" lIns="0" tIns="0" rIns="0" bIns="0">
            <a:spAutoFit/>
          </a:bodyPr>
          <a:lstStyle>
            <a:lvl1pPr marL="0" indent="0">
              <a:lnSpc>
                <a:spcPts val="3000"/>
              </a:lnSpc>
              <a:spcBef>
                <a:spcPts val="0"/>
              </a:spcBef>
              <a:buNone/>
              <a:defRPr sz="2400">
                <a:solidFill>
                  <a:srgbClr val="064E83"/>
                </a:solidFill>
              </a:defRPr>
            </a:lvl1pPr>
          </a:lstStyle>
          <a:p>
            <a:pPr lvl="0"/>
            <a:r>
              <a:rPr lang="en-GB" dirty="0"/>
              <a:t>Subtitle of Presentation</a:t>
            </a:r>
          </a:p>
        </p:txBody>
      </p:sp>
      <p:sp>
        <p:nvSpPr>
          <p:cNvPr id="15" name="Text Placeholder 12"/>
          <p:cNvSpPr>
            <a:spLocks noGrp="1"/>
          </p:cNvSpPr>
          <p:nvPr>
            <p:ph type="body" sz="quarter" idx="12" hasCustomPrompt="1"/>
          </p:nvPr>
        </p:nvSpPr>
        <p:spPr>
          <a:xfrm>
            <a:off x="1620422" y="2700002"/>
            <a:ext cx="5903737" cy="307777"/>
          </a:xfrm>
          <a:prstGeom prst="rect">
            <a:avLst/>
          </a:prstGeom>
        </p:spPr>
        <p:txBody>
          <a:bodyPr vert="horz" wrap="square" lIns="0" tIns="0" rIns="0" bIns="0">
            <a:spAutoFit/>
          </a:bodyPr>
          <a:lstStyle>
            <a:lvl1pPr marL="0" indent="0">
              <a:lnSpc>
                <a:spcPts val="2400"/>
              </a:lnSpc>
              <a:spcBef>
                <a:spcPts val="0"/>
              </a:spcBef>
              <a:buNone/>
              <a:defRPr sz="2000">
                <a:solidFill>
                  <a:srgbClr val="064E83"/>
                </a:solidFill>
              </a:defRPr>
            </a:lvl1pPr>
          </a:lstStyle>
          <a:p>
            <a:pPr lvl="0"/>
            <a:r>
              <a:rPr lang="en-GB" dirty="0"/>
              <a:t>Author’s Name</a:t>
            </a:r>
          </a:p>
        </p:txBody>
      </p:sp>
      <p:sp>
        <p:nvSpPr>
          <p:cNvPr id="16" name="Text Placeholder 12"/>
          <p:cNvSpPr>
            <a:spLocks noGrp="1"/>
          </p:cNvSpPr>
          <p:nvPr>
            <p:ph type="body" sz="quarter" idx="13" hasCustomPrompt="1"/>
          </p:nvPr>
        </p:nvSpPr>
        <p:spPr>
          <a:xfrm>
            <a:off x="1620422" y="3121225"/>
            <a:ext cx="5903737" cy="254771"/>
          </a:xfrm>
          <a:prstGeom prst="rect">
            <a:avLst/>
          </a:prstGeom>
        </p:spPr>
        <p:txBody>
          <a:bodyPr vert="horz" wrap="square" lIns="0" tIns="0" rIns="0" bIns="0">
            <a:spAutoFit/>
          </a:bodyPr>
          <a:lstStyle>
            <a:lvl1pPr marL="0" indent="0">
              <a:lnSpc>
                <a:spcPts val="2000"/>
              </a:lnSpc>
              <a:spcBef>
                <a:spcPts val="0"/>
              </a:spcBef>
              <a:buNone/>
              <a:defRPr sz="1600">
                <a:solidFill>
                  <a:srgbClr val="064E83"/>
                </a:solidFill>
              </a:defRPr>
            </a:lvl1pPr>
          </a:lstStyle>
          <a:p>
            <a:pPr lvl="0"/>
            <a:r>
              <a:rPr lang="en-GB" dirty="0"/>
              <a:t>Author’s Address</a:t>
            </a:r>
          </a:p>
        </p:txBody>
      </p:sp>
      <p:sp>
        <p:nvSpPr>
          <p:cNvPr id="17" name="Text Placeholder 12"/>
          <p:cNvSpPr>
            <a:spLocks noGrp="1"/>
          </p:cNvSpPr>
          <p:nvPr>
            <p:ph type="body" sz="quarter" idx="14" hasCustomPrompt="1"/>
          </p:nvPr>
        </p:nvSpPr>
        <p:spPr>
          <a:xfrm>
            <a:off x="1620422" y="3429000"/>
            <a:ext cx="5903737" cy="228268"/>
          </a:xfrm>
          <a:prstGeom prst="rect">
            <a:avLst/>
          </a:prstGeom>
        </p:spPr>
        <p:txBody>
          <a:bodyPr vert="horz" wrap="square" lIns="0" tIns="0" rIns="0" bIns="0">
            <a:spAutoFit/>
          </a:bodyPr>
          <a:lstStyle>
            <a:lvl1pPr marL="0" indent="0">
              <a:lnSpc>
                <a:spcPts val="1800"/>
              </a:lnSpc>
              <a:spcBef>
                <a:spcPts val="0"/>
              </a:spcBef>
              <a:buNone/>
              <a:defRPr sz="1400">
                <a:solidFill>
                  <a:srgbClr val="064E83"/>
                </a:solidFill>
              </a:defRPr>
            </a:lvl1pPr>
          </a:lstStyle>
          <a:p>
            <a:pPr lvl="0"/>
            <a:r>
              <a:rPr lang="en-GB" dirty="0" err="1"/>
              <a:t>email@ddress</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Footer Placeholder 11"/>
          <p:cNvSpPr txBox="1">
            <a:spLocks/>
          </p:cNvSpPr>
          <p:nvPr userDrawn="1"/>
        </p:nvSpPr>
        <p:spPr>
          <a:xfrm>
            <a:off x="2962791" y="6308256"/>
            <a:ext cx="3443912" cy="230657"/>
          </a:xfrm>
          <a:prstGeom prst="rect">
            <a:avLst/>
          </a:prstGeom>
        </p:spPr>
        <p:txBody>
          <a:bodyPr vert="horz" lIns="108000" tIns="0" rIns="0" bIns="0" rtlCol="0" anchor="b" anchorCtr="0">
            <a:noAutofit/>
          </a:bodyPr>
          <a:lstStyle>
            <a:lvl1pPr algn="l">
              <a:defRPr sz="800" b="1" cap="all" baseline="0">
                <a:solidFill>
                  <a:srgbClr val="064E83"/>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all" spc="0" normalizeH="0" baseline="0" noProof="0">
                <a:ln>
                  <a:noFill/>
                </a:ln>
                <a:solidFill>
                  <a:srgbClr val="064E83"/>
                </a:solidFill>
                <a:effectLst/>
                <a:uLnTx/>
                <a:uFillTx/>
                <a:latin typeface="+mn-lt"/>
                <a:ea typeface="+mn-ea"/>
                <a:cs typeface="+mn-cs"/>
              </a:rPr>
              <a:t>European Centre for Medium-Range Weather Forecasts</a:t>
            </a:r>
            <a:endParaRPr kumimoji="0" lang="en-US" sz="800" b="1" i="0" u="none" strike="noStrike" kern="1200" cap="all" spc="0" normalizeH="0" baseline="0" noProof="0" dirty="0">
              <a:ln>
                <a:noFill/>
              </a:ln>
              <a:solidFill>
                <a:srgbClr val="064E83"/>
              </a:solidFill>
              <a:effectLst/>
              <a:uLnTx/>
              <a:uFillTx/>
              <a:latin typeface="+mn-lt"/>
              <a:ea typeface="+mn-ea"/>
              <a:cs typeface="+mn-cs"/>
            </a:endParaRPr>
          </a:p>
        </p:txBody>
      </p:sp>
      <p:pic>
        <p:nvPicPr>
          <p:cNvPr id="13" name="Picture 12" descr="ECMWF_Master_Logo_RGB_nostrap.png"/>
          <p:cNvPicPr>
            <a:picLocks noChangeAspect="1"/>
          </p:cNvPicPr>
          <p:nvPr userDrawn="1"/>
        </p:nvPicPr>
        <p:blipFill>
          <a:blip r:embed="rId2"/>
          <a:stretch>
            <a:fillRect/>
          </a:stretch>
        </p:blipFill>
        <p:spPr>
          <a:xfrm>
            <a:off x="1620422" y="6308256"/>
            <a:ext cx="1342369" cy="230657"/>
          </a:xfrm>
          <a:prstGeom prst="rect">
            <a:avLst/>
          </a:prstGeom>
        </p:spPr>
      </p:pic>
      <p:sp>
        <p:nvSpPr>
          <p:cNvPr id="9" name="Title 8"/>
          <p:cNvSpPr>
            <a:spLocks noGrp="1"/>
          </p:cNvSpPr>
          <p:nvPr>
            <p:ph type="title"/>
          </p:nvPr>
        </p:nvSpPr>
        <p:spPr>
          <a:xfrm>
            <a:off x="1620422" y="360000"/>
            <a:ext cx="5903737" cy="369332"/>
          </a:xfrm>
          <a:prstGeom prst="rect">
            <a:avLst/>
          </a:prstGeom>
        </p:spPr>
        <p:txBody>
          <a:bodyPr lIns="0" tIns="0" rIns="0" bIns="0"/>
          <a:lstStyle>
            <a:lvl1pPr>
              <a:defRPr>
                <a:solidFill>
                  <a:srgbClr val="064E83"/>
                </a:solidFill>
              </a:defRPr>
            </a:lvl1pPr>
          </a:lstStyle>
          <a:p>
            <a:r>
              <a:rPr lang="en-US"/>
              <a:t>Click to edit Master title style</a:t>
            </a:r>
            <a:endParaRPr lang="en-US" dirty="0"/>
          </a:p>
        </p:txBody>
      </p:sp>
      <p:sp>
        <p:nvSpPr>
          <p:cNvPr id="11" name="Content Placeholder 10"/>
          <p:cNvSpPr>
            <a:spLocks noGrp="1"/>
          </p:cNvSpPr>
          <p:nvPr>
            <p:ph sz="quarter" idx="14" hasCustomPrompt="1"/>
          </p:nvPr>
        </p:nvSpPr>
        <p:spPr>
          <a:xfrm>
            <a:off x="1620422" y="936000"/>
            <a:ext cx="5903738" cy="4986000"/>
          </a:xfrm>
          <a:prstGeom prst="rect">
            <a:avLst/>
          </a:prstGeom>
        </p:spPr>
        <p:txBody>
          <a:bodyPr lIns="0" tIns="0" rIns="0" bIns="0"/>
          <a:lstStyle>
            <a:lvl1pPr marL="0" indent="-180000">
              <a:lnSpc>
                <a:spcPts val="2200"/>
              </a:lnSpc>
              <a:spcBef>
                <a:spcPts val="1100"/>
              </a:spcBef>
              <a:buClr>
                <a:srgbClr val="064E83"/>
              </a:buClr>
              <a:defRPr sz="1800">
                <a:solidFill>
                  <a:schemeClr val="tx1"/>
                </a:solidFill>
              </a:defRPr>
            </a:lvl1pPr>
            <a:lvl2pPr marL="630000" indent="-270000">
              <a:lnSpc>
                <a:spcPts val="2000"/>
              </a:lnSpc>
              <a:spcBef>
                <a:spcPts val="1000"/>
              </a:spcBef>
              <a:buClr>
                <a:srgbClr val="064E83"/>
              </a:buClr>
              <a:defRPr sz="1600">
                <a:solidFill>
                  <a:schemeClr val="tx1"/>
                </a:solidFill>
              </a:defRPr>
            </a:lvl2pPr>
            <a:lvl3pPr marL="990000" indent="-270000">
              <a:lnSpc>
                <a:spcPts val="1800"/>
              </a:lnSpc>
              <a:spcBef>
                <a:spcPts val="900"/>
              </a:spcBef>
              <a:buClr>
                <a:srgbClr val="064E83"/>
              </a:buClr>
              <a:defRPr sz="1400">
                <a:solidFill>
                  <a:schemeClr val="tx1"/>
                </a:solidFill>
              </a:defRPr>
            </a:lvl3pPr>
            <a:lvl4pPr marL="1350000" indent="-270000">
              <a:lnSpc>
                <a:spcPts val="1600"/>
              </a:lnSpc>
              <a:spcBef>
                <a:spcPts val="800"/>
              </a:spcBef>
              <a:buClr>
                <a:srgbClr val="064E83"/>
              </a:buClr>
              <a:defRPr sz="1200">
                <a:solidFill>
                  <a:schemeClr val="tx1"/>
                </a:solidFill>
              </a:defRPr>
            </a:lvl4pPr>
            <a:lvl5pPr marL="1710000" indent="-270000">
              <a:lnSpc>
                <a:spcPts val="1400"/>
              </a:lnSpc>
              <a:spcBef>
                <a:spcPts val="700"/>
              </a:spcBef>
              <a:buClr>
                <a:srgbClr val="064E83"/>
              </a:buClr>
              <a:defRPr sz="1000">
                <a:solidFill>
                  <a:schemeClr val="tx1"/>
                </a:solidFill>
              </a:defRPr>
            </a:lvl5pPr>
          </a:lstStyle>
          <a:p>
            <a:pPr lvl="0"/>
            <a:r>
              <a:rPr lang="en-GB" dirty="0"/>
              <a:t>Top level text goes in here </a:t>
            </a:r>
          </a:p>
          <a:p>
            <a:pPr lvl="1"/>
            <a:r>
              <a:rPr lang="en-GB" dirty="0"/>
              <a:t>Second level text goes in here</a:t>
            </a:r>
          </a:p>
          <a:p>
            <a:pPr lvl="2"/>
            <a:r>
              <a:rPr lang="en-GB" dirty="0"/>
              <a:t>Third level text goes in here</a:t>
            </a:r>
          </a:p>
          <a:p>
            <a:pPr lvl="3"/>
            <a:r>
              <a:rPr lang="en-GB" dirty="0"/>
              <a:t>Fourth level text goes in here</a:t>
            </a:r>
          </a:p>
          <a:p>
            <a:pPr lvl="4"/>
            <a:r>
              <a:rPr lang="en-GB" dirty="0"/>
              <a:t>Fifth level text goes in here</a:t>
            </a:r>
            <a:endParaRPr lang="en-US" dirty="0"/>
          </a:p>
        </p:txBody>
      </p:sp>
      <p:sp>
        <p:nvSpPr>
          <p:cNvPr id="12" name="Slide Number Placeholder 2"/>
          <p:cNvSpPr>
            <a:spLocks noGrp="1"/>
          </p:cNvSpPr>
          <p:nvPr>
            <p:ph type="sldNum" sz="quarter" idx="10"/>
          </p:nvPr>
        </p:nvSpPr>
        <p:spPr>
          <a:xfrm>
            <a:off x="7524159" y="6308255"/>
            <a:ext cx="1619840" cy="216000"/>
          </a:xfrm>
          <a:prstGeom prst="rect">
            <a:avLst/>
          </a:prstGeom>
        </p:spPr>
        <p:txBody>
          <a:bodyPr lIns="0" tIns="0" rIns="0" bIns="0" anchor="b" anchorCtr="0"/>
          <a:lstStyle>
            <a:lvl1pPr algn="ctr">
              <a:defRPr sz="900" b="1">
                <a:solidFill>
                  <a:srgbClr val="064E83"/>
                </a:solidFill>
              </a:defRPr>
            </a:lvl1pPr>
          </a:lstStyle>
          <a:p>
            <a:fld id="{6B3B0B0F-E794-1244-9699-107C60B9C23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narrow margins">
    <p:spTree>
      <p:nvGrpSpPr>
        <p:cNvPr id="1" name=""/>
        <p:cNvGrpSpPr/>
        <p:nvPr/>
      </p:nvGrpSpPr>
      <p:grpSpPr>
        <a:xfrm>
          <a:off x="0" y="0"/>
          <a:ext cx="0" cy="0"/>
          <a:chOff x="0" y="0"/>
          <a:chExt cx="0" cy="0"/>
        </a:xfrm>
      </p:grpSpPr>
      <p:sp>
        <p:nvSpPr>
          <p:cNvPr id="10" name="Footer Placeholder 11"/>
          <p:cNvSpPr txBox="1">
            <a:spLocks/>
          </p:cNvSpPr>
          <p:nvPr userDrawn="1"/>
        </p:nvSpPr>
        <p:spPr>
          <a:xfrm>
            <a:off x="2152580" y="6308256"/>
            <a:ext cx="3443912" cy="230657"/>
          </a:xfrm>
          <a:prstGeom prst="rect">
            <a:avLst/>
          </a:prstGeom>
        </p:spPr>
        <p:txBody>
          <a:bodyPr vert="horz" lIns="108000" tIns="0" rIns="0" bIns="0" rtlCol="0" anchor="b" anchorCtr="0">
            <a:noAutofit/>
          </a:bodyPr>
          <a:lstStyle>
            <a:lvl1pPr algn="l">
              <a:defRPr sz="800" b="1" cap="all" baseline="0">
                <a:solidFill>
                  <a:srgbClr val="064E83"/>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all" spc="0" normalizeH="0" baseline="0" noProof="0">
                <a:ln>
                  <a:noFill/>
                </a:ln>
                <a:solidFill>
                  <a:srgbClr val="064E83"/>
                </a:solidFill>
                <a:effectLst/>
                <a:uLnTx/>
                <a:uFillTx/>
                <a:latin typeface="+mn-lt"/>
                <a:ea typeface="+mn-ea"/>
                <a:cs typeface="+mn-cs"/>
              </a:rPr>
              <a:t>European Centre for Medium-Range Weather Forecasts</a:t>
            </a:r>
            <a:endParaRPr kumimoji="0" lang="en-US" sz="800" b="1" i="0" u="none" strike="noStrike" kern="1200" cap="all" spc="0" normalizeH="0" baseline="0" noProof="0" dirty="0">
              <a:ln>
                <a:noFill/>
              </a:ln>
              <a:solidFill>
                <a:srgbClr val="064E83"/>
              </a:solidFill>
              <a:effectLst/>
              <a:uLnTx/>
              <a:uFillTx/>
              <a:latin typeface="+mn-lt"/>
              <a:ea typeface="+mn-ea"/>
              <a:cs typeface="+mn-cs"/>
            </a:endParaRPr>
          </a:p>
        </p:txBody>
      </p:sp>
      <p:pic>
        <p:nvPicPr>
          <p:cNvPr id="13" name="Picture 12" descr="ECMWF_Master_Logo_RGB_nostrap.png"/>
          <p:cNvPicPr>
            <a:picLocks noChangeAspect="1"/>
          </p:cNvPicPr>
          <p:nvPr userDrawn="1"/>
        </p:nvPicPr>
        <p:blipFill>
          <a:blip r:embed="rId2"/>
          <a:stretch>
            <a:fillRect/>
          </a:stretch>
        </p:blipFill>
        <p:spPr>
          <a:xfrm>
            <a:off x="810211" y="6308256"/>
            <a:ext cx="1342369" cy="230657"/>
          </a:xfrm>
          <a:prstGeom prst="rect">
            <a:avLst/>
          </a:prstGeom>
        </p:spPr>
      </p:pic>
      <p:sp>
        <p:nvSpPr>
          <p:cNvPr id="9" name="Title 8"/>
          <p:cNvSpPr>
            <a:spLocks noGrp="1"/>
          </p:cNvSpPr>
          <p:nvPr>
            <p:ph type="title"/>
          </p:nvPr>
        </p:nvSpPr>
        <p:spPr>
          <a:xfrm>
            <a:off x="810211" y="360000"/>
            <a:ext cx="7524159" cy="369332"/>
          </a:xfrm>
          <a:prstGeom prst="rect">
            <a:avLst/>
          </a:prstGeom>
        </p:spPr>
        <p:txBody>
          <a:bodyPr lIns="0" tIns="0" rIns="0" bIns="0"/>
          <a:lstStyle>
            <a:lvl1pPr>
              <a:defRPr>
                <a:solidFill>
                  <a:srgbClr val="064E83"/>
                </a:solidFill>
              </a:defRPr>
            </a:lvl1pPr>
          </a:lstStyle>
          <a:p>
            <a:r>
              <a:rPr lang="en-US"/>
              <a:t>Click to edit Master title style</a:t>
            </a:r>
            <a:endParaRPr lang="en-US" dirty="0"/>
          </a:p>
        </p:txBody>
      </p:sp>
      <p:sp>
        <p:nvSpPr>
          <p:cNvPr id="11" name="Content Placeholder 10"/>
          <p:cNvSpPr>
            <a:spLocks noGrp="1"/>
          </p:cNvSpPr>
          <p:nvPr>
            <p:ph sz="quarter" idx="14" hasCustomPrompt="1"/>
          </p:nvPr>
        </p:nvSpPr>
        <p:spPr>
          <a:xfrm>
            <a:off x="810211" y="936000"/>
            <a:ext cx="7524159" cy="4986000"/>
          </a:xfrm>
          <a:prstGeom prst="rect">
            <a:avLst/>
          </a:prstGeom>
        </p:spPr>
        <p:txBody>
          <a:bodyPr lIns="0" tIns="0" rIns="0" bIns="0"/>
          <a:lstStyle>
            <a:lvl1pPr marL="0" indent="-180000">
              <a:lnSpc>
                <a:spcPts val="2200"/>
              </a:lnSpc>
              <a:spcBef>
                <a:spcPts val="1100"/>
              </a:spcBef>
              <a:buClr>
                <a:srgbClr val="064E83"/>
              </a:buClr>
              <a:defRPr sz="1800">
                <a:solidFill>
                  <a:schemeClr val="tx1"/>
                </a:solidFill>
              </a:defRPr>
            </a:lvl1pPr>
            <a:lvl2pPr marL="630000" indent="-270000">
              <a:lnSpc>
                <a:spcPts val="2000"/>
              </a:lnSpc>
              <a:spcBef>
                <a:spcPts val="1000"/>
              </a:spcBef>
              <a:buClr>
                <a:srgbClr val="064E83"/>
              </a:buClr>
              <a:defRPr sz="1600">
                <a:solidFill>
                  <a:schemeClr val="tx1"/>
                </a:solidFill>
              </a:defRPr>
            </a:lvl2pPr>
            <a:lvl3pPr marL="990000" indent="-270000">
              <a:lnSpc>
                <a:spcPts val="1800"/>
              </a:lnSpc>
              <a:spcBef>
                <a:spcPts val="900"/>
              </a:spcBef>
              <a:buClr>
                <a:srgbClr val="064E83"/>
              </a:buClr>
              <a:defRPr sz="1400">
                <a:solidFill>
                  <a:schemeClr val="tx1"/>
                </a:solidFill>
              </a:defRPr>
            </a:lvl3pPr>
            <a:lvl4pPr marL="1350000" indent="-270000">
              <a:lnSpc>
                <a:spcPts val="1600"/>
              </a:lnSpc>
              <a:spcBef>
                <a:spcPts val="800"/>
              </a:spcBef>
              <a:buClr>
                <a:srgbClr val="064E83"/>
              </a:buClr>
              <a:defRPr sz="1200">
                <a:solidFill>
                  <a:schemeClr val="tx1"/>
                </a:solidFill>
              </a:defRPr>
            </a:lvl4pPr>
            <a:lvl5pPr marL="1710000" indent="-270000">
              <a:lnSpc>
                <a:spcPts val="1400"/>
              </a:lnSpc>
              <a:spcBef>
                <a:spcPts val="700"/>
              </a:spcBef>
              <a:buClr>
                <a:srgbClr val="064E83"/>
              </a:buClr>
              <a:defRPr sz="1000">
                <a:solidFill>
                  <a:schemeClr val="tx1"/>
                </a:solidFill>
              </a:defRPr>
            </a:lvl5pPr>
          </a:lstStyle>
          <a:p>
            <a:pPr lvl="0"/>
            <a:r>
              <a:rPr lang="en-GB" dirty="0"/>
              <a:t>Top level text goes in here </a:t>
            </a:r>
          </a:p>
          <a:p>
            <a:pPr lvl="1"/>
            <a:r>
              <a:rPr lang="en-GB" dirty="0"/>
              <a:t>Second level text goes in here</a:t>
            </a:r>
          </a:p>
          <a:p>
            <a:pPr lvl="2"/>
            <a:r>
              <a:rPr lang="en-GB" dirty="0"/>
              <a:t>Third level text goes in here</a:t>
            </a:r>
          </a:p>
          <a:p>
            <a:pPr lvl="3"/>
            <a:r>
              <a:rPr lang="en-GB" dirty="0"/>
              <a:t>Fourth level text goes in here</a:t>
            </a:r>
          </a:p>
          <a:p>
            <a:pPr lvl="4"/>
            <a:r>
              <a:rPr lang="en-GB" dirty="0"/>
              <a:t>Fifth level text goes in here</a:t>
            </a:r>
            <a:endParaRPr lang="en-US" dirty="0"/>
          </a:p>
        </p:txBody>
      </p:sp>
      <p:sp>
        <p:nvSpPr>
          <p:cNvPr id="12" name="Slide Number Placeholder 2"/>
          <p:cNvSpPr>
            <a:spLocks noGrp="1"/>
          </p:cNvSpPr>
          <p:nvPr>
            <p:ph type="sldNum" sz="quarter" idx="10"/>
          </p:nvPr>
        </p:nvSpPr>
        <p:spPr>
          <a:xfrm>
            <a:off x="7524159" y="6308255"/>
            <a:ext cx="1619840" cy="216000"/>
          </a:xfrm>
          <a:prstGeom prst="rect">
            <a:avLst/>
          </a:prstGeom>
        </p:spPr>
        <p:txBody>
          <a:bodyPr lIns="0" tIns="0" rIns="0" bIns="0" anchor="b" anchorCtr="0"/>
          <a:lstStyle>
            <a:lvl1pPr algn="ctr">
              <a:defRPr sz="900" b="1">
                <a:solidFill>
                  <a:srgbClr val="064E83"/>
                </a:solidFill>
              </a:defRPr>
            </a:lvl1pPr>
          </a:lstStyle>
          <a:p>
            <a:fld id="{E4AB80EA-DB86-D849-B86F-15DAF31F0474}" type="slidenum">
              <a:rPr lang="en-US" smtClean="0"/>
              <a:pPr/>
              <a:t>‹#›</a:t>
            </a:fld>
            <a:endParaRPr lang="en-US" dirty="0"/>
          </a:p>
        </p:txBody>
      </p:sp>
      <p:sp>
        <p:nvSpPr>
          <p:cNvPr id="15" name="Date Placeholder 10"/>
          <p:cNvSpPr txBox="1">
            <a:spLocks/>
          </p:cNvSpPr>
          <p:nvPr userDrawn="1"/>
        </p:nvSpPr>
        <p:spPr>
          <a:xfrm>
            <a:off x="6424988" y="6308256"/>
            <a:ext cx="1099172" cy="230657"/>
          </a:xfrm>
          <a:prstGeom prst="rect">
            <a:avLst/>
          </a:prstGeom>
        </p:spPr>
        <p:txBody>
          <a:bodyPr vert="horz" lIns="0" tIns="0" rIns="0" bIns="0" rtlCol="0" anchor="b" anchorCtr="0"/>
          <a:lstStyle>
            <a:lvl1pPr algn="r">
              <a:defRPr>
                <a:solidFill>
                  <a:schemeClr val="bg1"/>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bg1"/>
                </a:solidFill>
                <a:effectLst/>
                <a:uLnTx/>
                <a:uFillTx/>
                <a:latin typeface="+mn-lt"/>
                <a:ea typeface="+mn-ea"/>
                <a:cs typeface="+mn-cs"/>
              </a:rPr>
              <a:t>October 29, 2014</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2000" y="3296484"/>
            <a:ext cx="7789050" cy="1764585"/>
          </a:xfrm>
        </p:spPr>
        <p:txBody>
          <a:bodyPr anchor="t"/>
          <a:lstStyle>
            <a:lvl1pPr algn="l">
              <a:defRPr sz="4000" b="0" cap="all">
                <a:solidFill>
                  <a:srgbClr val="0098DB"/>
                </a:solidFill>
              </a:defRPr>
            </a:lvl1pPr>
          </a:lstStyle>
          <a:p>
            <a:r>
              <a:rPr lang="en-US" noProof="0"/>
              <a:t>Click to edit Master title style</a:t>
            </a:r>
            <a:endParaRPr lang="en-GB" noProof="0" dirty="0"/>
          </a:p>
        </p:txBody>
      </p:sp>
      <p:sp>
        <p:nvSpPr>
          <p:cNvPr id="3" name="Text Placeholder 2"/>
          <p:cNvSpPr>
            <a:spLocks noGrp="1"/>
          </p:cNvSpPr>
          <p:nvPr>
            <p:ph type="body" idx="1"/>
          </p:nvPr>
        </p:nvSpPr>
        <p:spPr>
          <a:xfrm>
            <a:off x="612000" y="1796295"/>
            <a:ext cx="77890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noProof="0"/>
              <a:t>Click to edit Master text styles</a:t>
            </a:r>
          </a:p>
        </p:txBody>
      </p:sp>
    </p:spTree>
    <p:extLst>
      <p:ext uri="{BB962C8B-B14F-4D97-AF65-F5344CB8AC3E}">
        <p14:creationId xmlns:p14="http://schemas.microsoft.com/office/powerpoint/2010/main" val="10294226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PowerPoint_strip2.png"/>
          <p:cNvPicPr>
            <a:picLocks noChangeAspect="1"/>
          </p:cNvPicPr>
          <p:nvPr userDrawn="1"/>
        </p:nvPicPr>
        <p:blipFill>
          <a:blip r:embed="rId6"/>
          <a:stretch>
            <a:fillRect/>
          </a:stretch>
        </p:blipFill>
        <p:spPr>
          <a:xfrm>
            <a:off x="0" y="0"/>
            <a:ext cx="18288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l" defTabSz="457200" rtl="0" eaLnBrk="1" latinLnBrk="0" hangingPunct="1">
        <a:lnSpc>
          <a:spcPts val="2800"/>
        </a:lnSpc>
        <a:spcBef>
          <a:spcPct val="0"/>
        </a:spcBef>
        <a:buNone/>
        <a:defRPr sz="2400" kern="1200">
          <a:solidFill>
            <a:schemeClr val="bg1"/>
          </a:solidFill>
          <a:latin typeface="+mj-lt"/>
          <a:ea typeface="+mj-ea"/>
          <a:cs typeface="+mj-cs"/>
        </a:defRPr>
      </a:lvl1pPr>
    </p:titleStyle>
    <p:bodyStyle>
      <a:lvl1pPr marL="342900" indent="-342900" algn="l" defTabSz="457200" rtl="0" eaLnBrk="1" latinLnBrk="0" hangingPunct="1">
        <a:spcBef>
          <a:spcPct val="20000"/>
        </a:spcBef>
        <a:buClr>
          <a:schemeClr val="bg1"/>
        </a:buClr>
        <a:buFont typeface="Arial"/>
        <a:buChar char="•"/>
        <a:defRPr sz="3200" kern="1200">
          <a:solidFill>
            <a:schemeClr val="bg1"/>
          </a:solidFill>
          <a:latin typeface="+mn-lt"/>
          <a:ea typeface="+mn-ea"/>
          <a:cs typeface="+mn-cs"/>
        </a:defRPr>
      </a:lvl1pPr>
      <a:lvl2pPr marL="742950" indent="-285750" algn="l" defTabSz="457200" rtl="0" eaLnBrk="1" latinLnBrk="0" hangingPunct="1">
        <a:spcBef>
          <a:spcPct val="20000"/>
        </a:spcBef>
        <a:buClr>
          <a:schemeClr val="bg1"/>
        </a:buClr>
        <a:buFont typeface="Arial"/>
        <a:buChar char="–"/>
        <a:defRPr sz="2800" kern="1200">
          <a:solidFill>
            <a:schemeClr val="bg1"/>
          </a:solidFill>
          <a:latin typeface="+mn-lt"/>
          <a:ea typeface="+mn-ea"/>
          <a:cs typeface="+mn-cs"/>
        </a:defRPr>
      </a:lvl2pPr>
      <a:lvl3pPr marL="1143000" indent="-228600" algn="l" defTabSz="457200" rtl="0" eaLnBrk="1" latinLnBrk="0" hangingPunct="1">
        <a:spcBef>
          <a:spcPct val="20000"/>
        </a:spcBef>
        <a:buClr>
          <a:schemeClr val="bg1"/>
        </a:buClr>
        <a:buFont typeface="Arial"/>
        <a:buChar char="•"/>
        <a:defRPr sz="2400" kern="1200">
          <a:solidFill>
            <a:schemeClr val="bg1"/>
          </a:solidFill>
          <a:latin typeface="+mn-lt"/>
          <a:ea typeface="+mn-ea"/>
          <a:cs typeface="+mn-cs"/>
        </a:defRPr>
      </a:lvl3pPr>
      <a:lvl4pPr marL="1600200" indent="-228600" algn="l" defTabSz="457200" rtl="0" eaLnBrk="1" latinLnBrk="0" hangingPunct="1">
        <a:spcBef>
          <a:spcPct val="20000"/>
        </a:spcBef>
        <a:buClr>
          <a:schemeClr val="bg1"/>
        </a:buClr>
        <a:buFont typeface="Arial"/>
        <a:buChar char="–"/>
        <a:defRPr sz="2000" kern="1200">
          <a:solidFill>
            <a:schemeClr val="bg1"/>
          </a:solidFill>
          <a:latin typeface="+mn-lt"/>
          <a:ea typeface="+mn-ea"/>
          <a:cs typeface="+mn-cs"/>
        </a:defRPr>
      </a:lvl4pPr>
      <a:lvl5pPr marL="2057400" indent="-228600" algn="l" defTabSz="457200" rtl="0" eaLnBrk="1" latinLnBrk="0" hangingPunct="1">
        <a:spcBef>
          <a:spcPct val="20000"/>
        </a:spcBef>
        <a:buClr>
          <a:schemeClr val="bg1"/>
        </a:buClr>
        <a:buFont typeface="Arial"/>
        <a:buChar char="»"/>
        <a:defRPr sz="2000" kern="1200">
          <a:solidFill>
            <a:schemeClr val="bg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www.elizabethhogsten.com/teaching-moments-girl-doesnt-talk/" TargetMode="External"/><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elizabethhogsten.com/teaching-moments-girl-doesnt-talk/" TargetMode="External"/><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hyperlink" Target="http://www.publicdomainfiles.com/show_file.php?id=13938923419765" TargetMode="Externa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www.elizabethhogsten.com/teaching-moments-girl-doesnt-talk/" TargetMode="External"/><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www.elizabethhogsten.com/teaching-moments-girl-doesnt-talk/" TargetMode="External"/><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hyperlink" Target="http://www.publicdomainfiles.com/show_file.php?id=13938923419765" TargetMode="Externa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image" Target="../media/image17.gif"/><Relationship Id="rId1" Type="http://schemas.openxmlformats.org/officeDocument/2006/relationships/slideLayout" Target="../slideLayouts/slideLayout2.xml"/><Relationship Id="rId5" Type="http://schemas.openxmlformats.org/officeDocument/2006/relationships/image" Target="../media/image20.gif"/><Relationship Id="rId4" Type="http://schemas.openxmlformats.org/officeDocument/2006/relationships/image" Target="../media/image19.gif"/></Relationships>
</file>

<file path=ppt/slides/_rels/slide19.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image" Target="../media/image21.gif"/><Relationship Id="rId1" Type="http://schemas.openxmlformats.org/officeDocument/2006/relationships/slideLayout" Target="../slideLayouts/slideLayout2.xml"/><Relationship Id="rId5" Type="http://schemas.openxmlformats.org/officeDocument/2006/relationships/image" Target="../media/image24.gif"/><Relationship Id="rId4" Type="http://schemas.openxmlformats.org/officeDocument/2006/relationships/image" Target="../media/image23.gif"/></Relationships>
</file>

<file path=ppt/slides/_rels/slide2.xml.rels><?xml version="1.0" encoding="UTF-8" standalone="yes"?>
<Relationships xmlns="http://schemas.openxmlformats.org/package/2006/relationships"><Relationship Id="rId3" Type="http://schemas.openxmlformats.org/officeDocument/2006/relationships/hyperlink" Target="http://www.elizabethhogsten.com/teaching-moments-girl-doesnt-talk/" TargetMode="Externa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hyperlink" Target="https://creativecommons.org/licenses/by-nc/3.0/" TargetMode="External"/><Relationship Id="rId5" Type="http://schemas.openxmlformats.org/officeDocument/2006/relationships/hyperlink" Target="http://www.publicdomainfiles.com/show_file.php?id=13938923419765" TargetMode="Externa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image" Target="../media/image25.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elizabethhogsten.com/teaching-moments-girl-doesnt-talk/" TargetMode="External"/><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www.elizabethhogsten.com/teaching-moments-girl-doesnt-talk/" TargetMode="External"/><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hyperlink" Target="http://www.publicdomainfiles.com/show_file.php?id=13938923419765" TargetMode="Externa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hyperlink" Target="http://www.elizabethhogsten.com/teaching-moments-girl-doesnt-talk/" TargetMode="External"/><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www.elizabethhogsten.com/teaching-moments-girl-doesnt-talk/" TargetMode="External"/><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hyperlink" Target="http://www.publicdomainfiles.com/show_file.php?id=13938923419765" TargetMode="Externa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www.elizabethhogsten.com/teaching-moments-girl-doesnt-talk/" TargetMode="External"/><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www.elizabethhogsten.com/teaching-moments-girl-doesnt-talk/" TargetMode="External"/><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hyperlink" Target="http://www.publicdomainfiles.com/show_file.php?id=13938923419765" TargetMode="Externa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546652" y="1870140"/>
            <a:ext cx="8189843" cy="1025922"/>
          </a:xfrm>
        </p:spPr>
        <p:txBody>
          <a:bodyPr/>
          <a:lstStyle/>
          <a:p>
            <a:pPr algn="ctr"/>
            <a:r>
              <a:rPr lang="en-US" dirty="0"/>
              <a:t>AEOLUS Aerosol Assimilation in the DISC (A3D)</a:t>
            </a:r>
          </a:p>
        </p:txBody>
      </p:sp>
      <p:sp>
        <p:nvSpPr>
          <p:cNvPr id="11" name="Text Placeholder 10"/>
          <p:cNvSpPr>
            <a:spLocks noGrp="1"/>
          </p:cNvSpPr>
          <p:nvPr>
            <p:ph type="body" sz="quarter" idx="11"/>
          </p:nvPr>
        </p:nvSpPr>
        <p:spPr>
          <a:xfrm>
            <a:off x="1620422" y="3320267"/>
            <a:ext cx="5903737" cy="358560"/>
          </a:xfrm>
        </p:spPr>
        <p:txBody>
          <a:bodyPr/>
          <a:lstStyle/>
          <a:p>
            <a:pPr algn="ctr"/>
            <a:r>
              <a:rPr lang="en-US" dirty="0"/>
              <a:t>ATMOS 2021</a:t>
            </a:r>
          </a:p>
        </p:txBody>
      </p:sp>
      <p:sp>
        <p:nvSpPr>
          <p:cNvPr id="12" name="Text Placeholder 11"/>
          <p:cNvSpPr>
            <a:spLocks noGrp="1"/>
          </p:cNvSpPr>
          <p:nvPr>
            <p:ph type="body" sz="quarter" idx="12"/>
          </p:nvPr>
        </p:nvSpPr>
        <p:spPr>
          <a:xfrm>
            <a:off x="546652" y="3923752"/>
            <a:ext cx="8189844" cy="615553"/>
          </a:xfrm>
        </p:spPr>
        <p:txBody>
          <a:bodyPr/>
          <a:lstStyle/>
          <a:p>
            <a:r>
              <a:rPr lang="en-US" dirty="0"/>
              <a:t>Julie Letertre-Danczak, Angela Benedetti, </a:t>
            </a:r>
            <a:r>
              <a:rPr lang="en-US" dirty="0" err="1"/>
              <a:t>Drasko</a:t>
            </a:r>
            <a:r>
              <a:rPr lang="en-US" dirty="0"/>
              <a:t> Vasiljevic, Alain </a:t>
            </a:r>
            <a:r>
              <a:rPr lang="en-US" dirty="0" err="1"/>
              <a:t>Dabas</a:t>
            </a:r>
            <a:r>
              <a:rPr lang="en-US" dirty="0"/>
              <a:t>, Thomas </a:t>
            </a:r>
            <a:r>
              <a:rPr lang="en-US" dirty="0" err="1"/>
              <a:t>Flament</a:t>
            </a:r>
            <a:r>
              <a:rPr lang="en-US" dirty="0"/>
              <a:t> and Dimitri </a:t>
            </a:r>
            <a:r>
              <a:rPr lang="en-US" dirty="0" err="1"/>
              <a:t>Trapon</a:t>
            </a:r>
            <a:endParaRPr lang="en-US" dirty="0"/>
          </a:p>
        </p:txBody>
      </p:sp>
      <p:sp>
        <p:nvSpPr>
          <p:cNvPr id="13" name="Text Placeholder 12"/>
          <p:cNvSpPr>
            <a:spLocks noGrp="1"/>
          </p:cNvSpPr>
          <p:nvPr>
            <p:ph type="body" sz="quarter" idx="13"/>
          </p:nvPr>
        </p:nvSpPr>
        <p:spPr>
          <a:xfrm>
            <a:off x="546652" y="4963510"/>
            <a:ext cx="8189844" cy="495520"/>
          </a:xfrm>
        </p:spPr>
        <p:txBody>
          <a:bodyPr/>
          <a:lstStyle/>
          <a:p>
            <a:r>
              <a:rPr lang="en-US" dirty="0"/>
              <a:t>With the support of Melanie Ades, Zak Kipling, Tomas </a:t>
            </a:r>
            <a:r>
              <a:rPr lang="en-US" dirty="0" err="1"/>
              <a:t>Kral</a:t>
            </a:r>
            <a:r>
              <a:rPr lang="en-US" dirty="0"/>
              <a:t>, Gabor </a:t>
            </a:r>
            <a:r>
              <a:rPr lang="en-US" dirty="0" err="1"/>
              <a:t>Radnoti</a:t>
            </a:r>
            <a:r>
              <a:rPr lang="en-US" dirty="0"/>
              <a:t>, Roberto </a:t>
            </a:r>
            <a:r>
              <a:rPr lang="en-US" dirty="0" err="1"/>
              <a:t>Ribas</a:t>
            </a:r>
            <a:r>
              <a:rPr lang="en-US" dirty="0"/>
              <a:t> and many others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48C70-111E-407E-A213-A928CBFF340A}"/>
              </a:ext>
            </a:extLst>
          </p:cNvPr>
          <p:cNvSpPr>
            <a:spLocks noGrp="1"/>
          </p:cNvSpPr>
          <p:nvPr>
            <p:ph type="title"/>
          </p:nvPr>
        </p:nvSpPr>
        <p:spPr/>
        <p:txBody>
          <a:bodyPr/>
          <a:lstStyle/>
          <a:p>
            <a:pPr algn="ctr"/>
            <a:r>
              <a:rPr lang="en-GB" b="1" dirty="0"/>
              <a:t>Assimilation of AEOLUS L2A for October 2019</a:t>
            </a:r>
          </a:p>
        </p:txBody>
      </p:sp>
      <p:sp>
        <p:nvSpPr>
          <p:cNvPr id="4" name="Slide Number Placeholder 3">
            <a:extLst>
              <a:ext uri="{FF2B5EF4-FFF2-40B4-BE49-F238E27FC236}">
                <a16:creationId xmlns:a16="http://schemas.microsoft.com/office/drawing/2014/main" id="{6BDD429D-079D-4CF6-8E69-C49762D759FD}"/>
              </a:ext>
            </a:extLst>
          </p:cNvPr>
          <p:cNvSpPr>
            <a:spLocks noGrp="1"/>
          </p:cNvSpPr>
          <p:nvPr>
            <p:ph type="sldNum" sz="quarter" idx="10"/>
          </p:nvPr>
        </p:nvSpPr>
        <p:spPr/>
        <p:txBody>
          <a:bodyPr/>
          <a:lstStyle/>
          <a:p>
            <a:fld id="{E4AB80EA-DB86-D849-B86F-15DAF31F0474}" type="slidenum">
              <a:rPr lang="en-US" smtClean="0"/>
              <a:pPr/>
              <a:t>10</a:t>
            </a:fld>
            <a:endParaRPr lang="en-US" dirty="0"/>
          </a:p>
        </p:txBody>
      </p:sp>
      <p:pic>
        <p:nvPicPr>
          <p:cNvPr id="6" name="Picture 5" descr="Diagram, engineering drawing&#10;&#10;Description automatically generated">
            <a:extLst>
              <a:ext uri="{FF2B5EF4-FFF2-40B4-BE49-F238E27FC236}">
                <a16:creationId xmlns:a16="http://schemas.microsoft.com/office/drawing/2014/main" id="{6ABF0E66-12FF-4886-B733-051FEB552B56}"/>
              </a:ext>
            </a:extLst>
          </p:cNvPr>
          <p:cNvPicPr>
            <a:picLocks noChangeAspect="1"/>
          </p:cNvPicPr>
          <p:nvPr/>
        </p:nvPicPr>
        <p:blipFill rotWithShape="1">
          <a:blip r:embed="rId2"/>
          <a:srcRect b="31852"/>
          <a:stretch/>
        </p:blipFill>
        <p:spPr>
          <a:xfrm>
            <a:off x="182860" y="1449332"/>
            <a:ext cx="4662456" cy="4500000"/>
          </a:xfrm>
          <a:prstGeom prst="rect">
            <a:avLst/>
          </a:prstGeom>
        </p:spPr>
      </p:pic>
      <p:pic>
        <p:nvPicPr>
          <p:cNvPr id="8" name="Picture 7" descr="Graphical user interface, chart&#10;&#10;Description automatically generated">
            <a:extLst>
              <a:ext uri="{FF2B5EF4-FFF2-40B4-BE49-F238E27FC236}">
                <a16:creationId xmlns:a16="http://schemas.microsoft.com/office/drawing/2014/main" id="{E06B7C13-8B3D-411E-8915-36EEDD3560A9}"/>
              </a:ext>
            </a:extLst>
          </p:cNvPr>
          <p:cNvPicPr>
            <a:picLocks noChangeAspect="1"/>
          </p:cNvPicPr>
          <p:nvPr/>
        </p:nvPicPr>
        <p:blipFill>
          <a:blip r:embed="rId3"/>
          <a:stretch>
            <a:fillRect/>
          </a:stretch>
        </p:blipFill>
        <p:spPr>
          <a:xfrm>
            <a:off x="4753847" y="729332"/>
            <a:ext cx="4207293" cy="5940000"/>
          </a:xfrm>
          <a:prstGeom prst="rect">
            <a:avLst/>
          </a:prstGeom>
        </p:spPr>
      </p:pic>
      <p:grpSp>
        <p:nvGrpSpPr>
          <p:cNvPr id="7" name="Group 6">
            <a:extLst>
              <a:ext uri="{FF2B5EF4-FFF2-40B4-BE49-F238E27FC236}">
                <a16:creationId xmlns:a16="http://schemas.microsoft.com/office/drawing/2014/main" id="{D7CE5B33-52B0-4CB5-A45D-47CAF820A6F3}"/>
              </a:ext>
            </a:extLst>
          </p:cNvPr>
          <p:cNvGrpSpPr/>
          <p:nvPr/>
        </p:nvGrpSpPr>
        <p:grpSpPr>
          <a:xfrm>
            <a:off x="8488017" y="2087217"/>
            <a:ext cx="646044" cy="467140"/>
            <a:chOff x="8488017" y="2087217"/>
            <a:chExt cx="646044" cy="467140"/>
          </a:xfrm>
        </p:grpSpPr>
        <p:sp>
          <p:nvSpPr>
            <p:cNvPr id="3" name="Right Brace 2">
              <a:extLst>
                <a:ext uri="{FF2B5EF4-FFF2-40B4-BE49-F238E27FC236}">
                  <a16:creationId xmlns:a16="http://schemas.microsoft.com/office/drawing/2014/main" id="{49D9AFF7-9E3D-4936-84D2-180EB8CA34F5}"/>
                </a:ext>
              </a:extLst>
            </p:cNvPr>
            <p:cNvSpPr/>
            <p:nvPr/>
          </p:nvSpPr>
          <p:spPr>
            <a:xfrm>
              <a:off x="8488017" y="2087217"/>
              <a:ext cx="69574" cy="467140"/>
            </a:xfrm>
            <a:prstGeom prst="rightBrace">
              <a:avLst/>
            </a:pr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5" name="TextBox 4">
              <a:extLst>
                <a:ext uri="{FF2B5EF4-FFF2-40B4-BE49-F238E27FC236}">
                  <a16:creationId xmlns:a16="http://schemas.microsoft.com/office/drawing/2014/main" id="{E4D5E398-7118-4A0C-80E7-FB4D38AA994C}"/>
                </a:ext>
              </a:extLst>
            </p:cNvPr>
            <p:cNvSpPr txBox="1"/>
            <p:nvPr/>
          </p:nvSpPr>
          <p:spPr>
            <a:xfrm>
              <a:off x="8557591" y="2166898"/>
              <a:ext cx="576470" cy="307777"/>
            </a:xfrm>
            <a:prstGeom prst="rect">
              <a:avLst/>
            </a:prstGeom>
            <a:noFill/>
          </p:spPr>
          <p:txBody>
            <a:bodyPr wrap="square" rtlCol="0">
              <a:spAutoFit/>
            </a:bodyPr>
            <a:lstStyle/>
            <a:p>
              <a:r>
                <a:rPr lang="en-GB" sz="1400" dirty="0"/>
                <a:t>bias</a:t>
              </a:r>
            </a:p>
          </p:txBody>
        </p:sp>
      </p:grpSp>
      <p:grpSp>
        <p:nvGrpSpPr>
          <p:cNvPr id="12" name="Group 11">
            <a:extLst>
              <a:ext uri="{FF2B5EF4-FFF2-40B4-BE49-F238E27FC236}">
                <a16:creationId xmlns:a16="http://schemas.microsoft.com/office/drawing/2014/main" id="{A4FAD8AF-F7C6-468A-9D50-A0B5BCEF1058}"/>
              </a:ext>
            </a:extLst>
          </p:cNvPr>
          <p:cNvGrpSpPr/>
          <p:nvPr/>
        </p:nvGrpSpPr>
        <p:grpSpPr>
          <a:xfrm>
            <a:off x="1419060" y="5722928"/>
            <a:ext cx="3151929" cy="481294"/>
            <a:chOff x="1419060" y="5722928"/>
            <a:chExt cx="3151929" cy="481294"/>
          </a:xfrm>
        </p:grpSpPr>
        <p:sp>
          <p:nvSpPr>
            <p:cNvPr id="9" name="Left Brace 8">
              <a:extLst>
                <a:ext uri="{FF2B5EF4-FFF2-40B4-BE49-F238E27FC236}">
                  <a16:creationId xmlns:a16="http://schemas.microsoft.com/office/drawing/2014/main" id="{3A654CEF-E5D5-407C-8D5B-26ECA899D57D}"/>
                </a:ext>
              </a:extLst>
            </p:cNvPr>
            <p:cNvSpPr/>
            <p:nvPr/>
          </p:nvSpPr>
          <p:spPr>
            <a:xfrm rot="16200000">
              <a:off x="1791299" y="5350689"/>
              <a:ext cx="164168" cy="908646"/>
            </a:xfrm>
            <a:prstGeom prst="leftBrace">
              <a:avLst/>
            </a:pr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0" name="TextBox 9">
              <a:extLst>
                <a:ext uri="{FF2B5EF4-FFF2-40B4-BE49-F238E27FC236}">
                  <a16:creationId xmlns:a16="http://schemas.microsoft.com/office/drawing/2014/main" id="{16441C1E-5556-4D6A-B15A-CE6933339D4F}"/>
                </a:ext>
              </a:extLst>
            </p:cNvPr>
            <p:cNvSpPr txBox="1"/>
            <p:nvPr/>
          </p:nvSpPr>
          <p:spPr>
            <a:xfrm>
              <a:off x="1419061" y="5896445"/>
              <a:ext cx="3151928" cy="307777"/>
            </a:xfrm>
            <a:prstGeom prst="rect">
              <a:avLst/>
            </a:prstGeom>
            <a:noFill/>
          </p:spPr>
          <p:txBody>
            <a:bodyPr wrap="square" rtlCol="0">
              <a:spAutoFit/>
            </a:bodyPr>
            <a:lstStyle/>
            <a:p>
              <a:r>
                <a:rPr lang="en-GB" sz="1400" dirty="0"/>
                <a:t>Large reduction of the range of data</a:t>
              </a:r>
            </a:p>
          </p:txBody>
        </p:sp>
        <p:sp>
          <p:nvSpPr>
            <p:cNvPr id="11" name="Left Brace 10">
              <a:extLst>
                <a:ext uri="{FF2B5EF4-FFF2-40B4-BE49-F238E27FC236}">
                  <a16:creationId xmlns:a16="http://schemas.microsoft.com/office/drawing/2014/main" id="{3312C632-6F51-4415-9254-EA4DF98EEF33}"/>
                </a:ext>
              </a:extLst>
            </p:cNvPr>
            <p:cNvSpPr/>
            <p:nvPr/>
          </p:nvSpPr>
          <p:spPr>
            <a:xfrm rot="16200000">
              <a:off x="3612649" y="5360038"/>
              <a:ext cx="164168" cy="908646"/>
            </a:xfrm>
            <a:prstGeom prst="leftBrace">
              <a:avLst/>
            </a:pr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dirty="0"/>
            </a:p>
          </p:txBody>
        </p:sp>
      </p:grpSp>
    </p:spTree>
    <p:extLst>
      <p:ext uri="{BB962C8B-B14F-4D97-AF65-F5344CB8AC3E}">
        <p14:creationId xmlns:p14="http://schemas.microsoft.com/office/powerpoint/2010/main" val="4025476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48C70-111E-407E-A213-A928CBFF340A}"/>
              </a:ext>
            </a:extLst>
          </p:cNvPr>
          <p:cNvSpPr>
            <a:spLocks noGrp="1"/>
          </p:cNvSpPr>
          <p:nvPr>
            <p:ph type="title"/>
          </p:nvPr>
        </p:nvSpPr>
        <p:spPr/>
        <p:txBody>
          <a:bodyPr/>
          <a:lstStyle/>
          <a:p>
            <a:pPr algn="ctr"/>
            <a:r>
              <a:rPr lang="en-GB" b="1" dirty="0"/>
              <a:t>Assimilation of AEOLUS L2A for April 2020</a:t>
            </a:r>
          </a:p>
        </p:txBody>
      </p:sp>
      <p:sp>
        <p:nvSpPr>
          <p:cNvPr id="4" name="Slide Number Placeholder 3">
            <a:extLst>
              <a:ext uri="{FF2B5EF4-FFF2-40B4-BE49-F238E27FC236}">
                <a16:creationId xmlns:a16="http://schemas.microsoft.com/office/drawing/2014/main" id="{6BDD429D-079D-4CF6-8E69-C49762D759FD}"/>
              </a:ext>
            </a:extLst>
          </p:cNvPr>
          <p:cNvSpPr>
            <a:spLocks noGrp="1"/>
          </p:cNvSpPr>
          <p:nvPr>
            <p:ph type="sldNum" sz="quarter" idx="10"/>
          </p:nvPr>
        </p:nvSpPr>
        <p:spPr/>
        <p:txBody>
          <a:bodyPr/>
          <a:lstStyle/>
          <a:p>
            <a:fld id="{E4AB80EA-DB86-D849-B86F-15DAF31F0474}" type="slidenum">
              <a:rPr lang="en-US" smtClean="0"/>
              <a:pPr/>
              <a:t>11</a:t>
            </a:fld>
            <a:endParaRPr lang="en-US" dirty="0"/>
          </a:p>
        </p:txBody>
      </p:sp>
      <p:pic>
        <p:nvPicPr>
          <p:cNvPr id="5" name="Picture 4" descr="Chart&#10;&#10;Description automatically generated">
            <a:extLst>
              <a:ext uri="{FF2B5EF4-FFF2-40B4-BE49-F238E27FC236}">
                <a16:creationId xmlns:a16="http://schemas.microsoft.com/office/drawing/2014/main" id="{57D63666-622C-4D9D-84F8-1D4AA89CC740}"/>
              </a:ext>
            </a:extLst>
          </p:cNvPr>
          <p:cNvPicPr>
            <a:picLocks noChangeAspect="1"/>
          </p:cNvPicPr>
          <p:nvPr/>
        </p:nvPicPr>
        <p:blipFill>
          <a:blip r:embed="rId2"/>
          <a:stretch>
            <a:fillRect/>
          </a:stretch>
        </p:blipFill>
        <p:spPr>
          <a:xfrm>
            <a:off x="4784848" y="768000"/>
            <a:ext cx="4207289" cy="5940000"/>
          </a:xfrm>
          <a:prstGeom prst="rect">
            <a:avLst/>
          </a:prstGeom>
        </p:spPr>
      </p:pic>
      <p:pic>
        <p:nvPicPr>
          <p:cNvPr id="9" name="Picture 8" descr="Diagram&#10;&#10;Description automatically generated">
            <a:extLst>
              <a:ext uri="{FF2B5EF4-FFF2-40B4-BE49-F238E27FC236}">
                <a16:creationId xmlns:a16="http://schemas.microsoft.com/office/drawing/2014/main" id="{B5A7C5A4-7E09-4716-8C0C-A02E884AAEEB}"/>
              </a:ext>
            </a:extLst>
          </p:cNvPr>
          <p:cNvPicPr>
            <a:picLocks noChangeAspect="1"/>
          </p:cNvPicPr>
          <p:nvPr/>
        </p:nvPicPr>
        <p:blipFill rotWithShape="1">
          <a:blip r:embed="rId3"/>
          <a:srcRect r="2523" b="32706"/>
          <a:stretch/>
        </p:blipFill>
        <p:spPr>
          <a:xfrm>
            <a:off x="182343" y="1488000"/>
            <a:ext cx="4602505" cy="4500000"/>
          </a:xfrm>
          <a:prstGeom prst="rect">
            <a:avLst/>
          </a:prstGeom>
        </p:spPr>
      </p:pic>
      <p:grpSp>
        <p:nvGrpSpPr>
          <p:cNvPr id="6" name="Group 5">
            <a:extLst>
              <a:ext uri="{FF2B5EF4-FFF2-40B4-BE49-F238E27FC236}">
                <a16:creationId xmlns:a16="http://schemas.microsoft.com/office/drawing/2014/main" id="{E04FC6FA-B586-4ECD-8872-4F7971D0FF54}"/>
              </a:ext>
            </a:extLst>
          </p:cNvPr>
          <p:cNvGrpSpPr/>
          <p:nvPr/>
        </p:nvGrpSpPr>
        <p:grpSpPr>
          <a:xfrm>
            <a:off x="1419060" y="5722928"/>
            <a:ext cx="3151929" cy="481294"/>
            <a:chOff x="1419060" y="5722928"/>
            <a:chExt cx="3151929" cy="481294"/>
          </a:xfrm>
        </p:grpSpPr>
        <p:sp>
          <p:nvSpPr>
            <p:cNvPr id="7" name="Left Brace 6">
              <a:extLst>
                <a:ext uri="{FF2B5EF4-FFF2-40B4-BE49-F238E27FC236}">
                  <a16:creationId xmlns:a16="http://schemas.microsoft.com/office/drawing/2014/main" id="{BC859F88-A2C7-4B10-8CC2-29ACE5B47793}"/>
                </a:ext>
              </a:extLst>
            </p:cNvPr>
            <p:cNvSpPr/>
            <p:nvPr/>
          </p:nvSpPr>
          <p:spPr>
            <a:xfrm rot="16200000">
              <a:off x="1791299" y="5350689"/>
              <a:ext cx="164168" cy="908646"/>
            </a:xfrm>
            <a:prstGeom prst="leftBrace">
              <a:avLst/>
            </a:pr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8" name="TextBox 7">
              <a:extLst>
                <a:ext uri="{FF2B5EF4-FFF2-40B4-BE49-F238E27FC236}">
                  <a16:creationId xmlns:a16="http://schemas.microsoft.com/office/drawing/2014/main" id="{B9FDF05E-34AD-42FE-BFE1-78956F8A8630}"/>
                </a:ext>
              </a:extLst>
            </p:cNvPr>
            <p:cNvSpPr txBox="1"/>
            <p:nvPr/>
          </p:nvSpPr>
          <p:spPr>
            <a:xfrm>
              <a:off x="1419061" y="5896445"/>
              <a:ext cx="3151928" cy="307777"/>
            </a:xfrm>
            <a:prstGeom prst="rect">
              <a:avLst/>
            </a:prstGeom>
            <a:noFill/>
          </p:spPr>
          <p:txBody>
            <a:bodyPr wrap="square" rtlCol="0">
              <a:spAutoFit/>
            </a:bodyPr>
            <a:lstStyle/>
            <a:p>
              <a:r>
                <a:rPr lang="en-GB" sz="1400" dirty="0"/>
                <a:t>Large reduction of the range of data</a:t>
              </a:r>
            </a:p>
          </p:txBody>
        </p:sp>
        <p:sp>
          <p:nvSpPr>
            <p:cNvPr id="10" name="Left Brace 9">
              <a:extLst>
                <a:ext uri="{FF2B5EF4-FFF2-40B4-BE49-F238E27FC236}">
                  <a16:creationId xmlns:a16="http://schemas.microsoft.com/office/drawing/2014/main" id="{65BEE7C5-53F6-44E9-BC7D-9560CADFBCD8}"/>
                </a:ext>
              </a:extLst>
            </p:cNvPr>
            <p:cNvSpPr/>
            <p:nvPr/>
          </p:nvSpPr>
          <p:spPr>
            <a:xfrm rot="16200000">
              <a:off x="3612649" y="5360038"/>
              <a:ext cx="164168" cy="908646"/>
            </a:xfrm>
            <a:prstGeom prst="leftBrace">
              <a:avLst/>
            </a:pr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dirty="0"/>
            </a:p>
          </p:txBody>
        </p:sp>
      </p:grpSp>
      <p:grpSp>
        <p:nvGrpSpPr>
          <p:cNvPr id="11" name="Group 10">
            <a:extLst>
              <a:ext uri="{FF2B5EF4-FFF2-40B4-BE49-F238E27FC236}">
                <a16:creationId xmlns:a16="http://schemas.microsoft.com/office/drawing/2014/main" id="{DA11A116-24DE-482B-9398-A751FB203945}"/>
              </a:ext>
            </a:extLst>
          </p:cNvPr>
          <p:cNvGrpSpPr/>
          <p:nvPr/>
        </p:nvGrpSpPr>
        <p:grpSpPr>
          <a:xfrm>
            <a:off x="8488017" y="2117034"/>
            <a:ext cx="646044" cy="467140"/>
            <a:chOff x="8488017" y="2087217"/>
            <a:chExt cx="646044" cy="467140"/>
          </a:xfrm>
        </p:grpSpPr>
        <p:sp>
          <p:nvSpPr>
            <p:cNvPr id="12" name="Right Brace 11">
              <a:extLst>
                <a:ext uri="{FF2B5EF4-FFF2-40B4-BE49-F238E27FC236}">
                  <a16:creationId xmlns:a16="http://schemas.microsoft.com/office/drawing/2014/main" id="{3E89877F-B11E-4F44-81F7-B183040765AE}"/>
                </a:ext>
              </a:extLst>
            </p:cNvPr>
            <p:cNvSpPr/>
            <p:nvPr/>
          </p:nvSpPr>
          <p:spPr>
            <a:xfrm>
              <a:off x="8488017" y="2087217"/>
              <a:ext cx="69574" cy="467140"/>
            </a:xfrm>
            <a:prstGeom prst="rightBrace">
              <a:avLst/>
            </a:pr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3" name="TextBox 12">
              <a:extLst>
                <a:ext uri="{FF2B5EF4-FFF2-40B4-BE49-F238E27FC236}">
                  <a16:creationId xmlns:a16="http://schemas.microsoft.com/office/drawing/2014/main" id="{B26C4F9E-337A-4BAA-84A7-77F2C1433FE2}"/>
                </a:ext>
              </a:extLst>
            </p:cNvPr>
            <p:cNvSpPr txBox="1"/>
            <p:nvPr/>
          </p:nvSpPr>
          <p:spPr>
            <a:xfrm>
              <a:off x="8557591" y="2166898"/>
              <a:ext cx="576470" cy="307777"/>
            </a:xfrm>
            <a:prstGeom prst="rect">
              <a:avLst/>
            </a:prstGeom>
            <a:noFill/>
          </p:spPr>
          <p:txBody>
            <a:bodyPr wrap="square" rtlCol="0">
              <a:spAutoFit/>
            </a:bodyPr>
            <a:lstStyle/>
            <a:p>
              <a:r>
                <a:rPr lang="en-GB" sz="1400" dirty="0"/>
                <a:t>bias</a:t>
              </a:r>
            </a:p>
          </p:txBody>
        </p:sp>
      </p:grpSp>
    </p:spTree>
    <p:extLst>
      <p:ext uri="{BB962C8B-B14F-4D97-AF65-F5344CB8AC3E}">
        <p14:creationId xmlns:p14="http://schemas.microsoft.com/office/powerpoint/2010/main" val="3812364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EDBA1119-BD1C-4099-B6BE-856D250C2EB6}"/>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t="33582" r="47198" b="8286"/>
          <a:stretch/>
        </p:blipFill>
        <p:spPr>
          <a:xfrm>
            <a:off x="810211" y="2440706"/>
            <a:ext cx="2081296" cy="1976587"/>
          </a:xfrm>
          <a:prstGeom prst="rect">
            <a:avLst/>
          </a:prstGeom>
        </p:spPr>
      </p:pic>
      <p:sp>
        <p:nvSpPr>
          <p:cNvPr id="2" name="Title 1">
            <a:extLst>
              <a:ext uri="{FF2B5EF4-FFF2-40B4-BE49-F238E27FC236}">
                <a16:creationId xmlns:a16="http://schemas.microsoft.com/office/drawing/2014/main" id="{46C48C70-111E-407E-A213-A928CBFF340A}"/>
              </a:ext>
            </a:extLst>
          </p:cNvPr>
          <p:cNvSpPr>
            <a:spLocks noGrp="1"/>
          </p:cNvSpPr>
          <p:nvPr>
            <p:ph type="title"/>
          </p:nvPr>
        </p:nvSpPr>
        <p:spPr/>
        <p:txBody>
          <a:bodyPr/>
          <a:lstStyle/>
          <a:p>
            <a:pPr algn="ctr"/>
            <a:r>
              <a:rPr lang="en-GB" b="1" dirty="0"/>
              <a:t>Assimilation results</a:t>
            </a:r>
          </a:p>
        </p:txBody>
      </p:sp>
      <p:sp>
        <p:nvSpPr>
          <p:cNvPr id="4" name="Slide Number Placeholder 3">
            <a:extLst>
              <a:ext uri="{FF2B5EF4-FFF2-40B4-BE49-F238E27FC236}">
                <a16:creationId xmlns:a16="http://schemas.microsoft.com/office/drawing/2014/main" id="{6BDD429D-079D-4CF6-8E69-C49762D759FD}"/>
              </a:ext>
            </a:extLst>
          </p:cNvPr>
          <p:cNvSpPr>
            <a:spLocks noGrp="1"/>
          </p:cNvSpPr>
          <p:nvPr>
            <p:ph type="sldNum" sz="quarter" idx="10"/>
          </p:nvPr>
        </p:nvSpPr>
        <p:spPr/>
        <p:txBody>
          <a:bodyPr/>
          <a:lstStyle/>
          <a:p>
            <a:fld id="{E4AB80EA-DB86-D849-B86F-15DAF31F0474}" type="slidenum">
              <a:rPr lang="en-US" smtClean="0"/>
              <a:pPr/>
              <a:t>12</a:t>
            </a:fld>
            <a:endParaRPr lang="en-US" dirty="0"/>
          </a:p>
        </p:txBody>
      </p:sp>
      <p:sp>
        <p:nvSpPr>
          <p:cNvPr id="3" name="TextBox 2">
            <a:extLst>
              <a:ext uri="{FF2B5EF4-FFF2-40B4-BE49-F238E27FC236}">
                <a16:creationId xmlns:a16="http://schemas.microsoft.com/office/drawing/2014/main" id="{FD4BBF36-48BB-485C-8E98-28B4EE7A55B3}"/>
              </a:ext>
            </a:extLst>
          </p:cNvPr>
          <p:cNvSpPr txBox="1"/>
          <p:nvPr/>
        </p:nvSpPr>
        <p:spPr>
          <a:xfrm>
            <a:off x="3928276" y="1120675"/>
            <a:ext cx="4819484" cy="4616648"/>
          </a:xfrm>
          <a:prstGeom prst="rect">
            <a:avLst/>
          </a:prstGeom>
          <a:noFill/>
        </p:spPr>
        <p:txBody>
          <a:bodyPr wrap="square" rtlCol="0">
            <a:spAutoFit/>
          </a:bodyPr>
          <a:lstStyle/>
          <a:p>
            <a:r>
              <a:rPr lang="en-GB" dirty="0"/>
              <a:t>The assimilation shows:</a:t>
            </a:r>
          </a:p>
          <a:p>
            <a:pPr marL="285750" indent="-285750">
              <a:buFontTx/>
              <a:buChar char="-"/>
            </a:pPr>
            <a:r>
              <a:rPr lang="en-GB" dirty="0"/>
              <a:t>Elimination of major artefact for AEOLUS L2A</a:t>
            </a:r>
          </a:p>
          <a:p>
            <a:pPr marL="285750" indent="-285750">
              <a:buFontTx/>
              <a:buChar char="-"/>
            </a:pPr>
            <a:r>
              <a:rPr lang="en-GB" dirty="0"/>
              <a:t>Decrease of 50% of data for AEOLUS L2A</a:t>
            </a:r>
          </a:p>
          <a:p>
            <a:pPr marL="285750" indent="-285750">
              <a:buFontTx/>
              <a:buChar char="-"/>
            </a:pPr>
            <a:r>
              <a:rPr lang="en-GB" dirty="0"/>
              <a:t>Decrease of the bias between the observation and the model but still a bias left after assimilation.</a:t>
            </a:r>
          </a:p>
          <a:p>
            <a:pPr marL="285750" indent="-285750">
              <a:buFontTx/>
              <a:buChar char="-"/>
            </a:pPr>
            <a:r>
              <a:rPr lang="en-GB" dirty="0"/>
              <a:t>Positive impact of the assimilation as it is bringing the model closer to the observation</a:t>
            </a:r>
          </a:p>
          <a:p>
            <a:pPr marL="285750" indent="-285750">
              <a:buFontTx/>
              <a:buChar char="-"/>
            </a:pPr>
            <a:endParaRPr lang="en-GB" dirty="0"/>
          </a:p>
          <a:p>
            <a:r>
              <a:rPr lang="en-GB" sz="2400" b="1" dirty="0"/>
              <a:t>Will a cloud screening based on the model be able to remove the residual bias for AEOLUS L2A?</a:t>
            </a:r>
          </a:p>
        </p:txBody>
      </p:sp>
    </p:spTree>
    <p:extLst>
      <p:ext uri="{BB962C8B-B14F-4D97-AF65-F5344CB8AC3E}">
        <p14:creationId xmlns:p14="http://schemas.microsoft.com/office/powerpoint/2010/main" val="987484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5024537-4C26-44A5-BF6C-5E21C27765ED}"/>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596881" y="747162"/>
            <a:ext cx="7084080" cy="6110838"/>
          </a:xfrm>
          <a:prstGeom prst="rect">
            <a:avLst/>
          </a:prstGeom>
        </p:spPr>
      </p:pic>
      <p:pic>
        <p:nvPicPr>
          <p:cNvPr id="7" name="Picture 6" descr="A picture containing text, electronics, picture frame&#10;&#10;Description automatically generated">
            <a:extLst>
              <a:ext uri="{FF2B5EF4-FFF2-40B4-BE49-F238E27FC236}">
                <a16:creationId xmlns:a16="http://schemas.microsoft.com/office/drawing/2014/main" id="{3AC8A159-C85A-4350-BA7C-1D7AE96D3F59}"/>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3965160" y="747162"/>
            <a:ext cx="4790000" cy="3285000"/>
          </a:xfrm>
          <a:prstGeom prst="rect">
            <a:avLst/>
          </a:prstGeom>
        </p:spPr>
      </p:pic>
      <p:sp>
        <p:nvSpPr>
          <p:cNvPr id="2" name="Title 1">
            <a:extLst>
              <a:ext uri="{FF2B5EF4-FFF2-40B4-BE49-F238E27FC236}">
                <a16:creationId xmlns:a16="http://schemas.microsoft.com/office/drawing/2014/main" id="{022A2828-E601-4533-BA38-EF6AFE9AB70B}"/>
              </a:ext>
            </a:extLst>
          </p:cNvPr>
          <p:cNvSpPr>
            <a:spLocks noGrp="1"/>
          </p:cNvSpPr>
          <p:nvPr>
            <p:ph type="title"/>
          </p:nvPr>
        </p:nvSpPr>
        <p:spPr>
          <a:xfrm>
            <a:off x="3876170" y="887416"/>
            <a:ext cx="4670949" cy="2541584"/>
          </a:xfrm>
        </p:spPr>
        <p:txBody>
          <a:bodyPr/>
          <a:lstStyle/>
          <a:p>
            <a:pPr algn="ctr">
              <a:lnSpc>
                <a:spcPct val="100000"/>
              </a:lnSpc>
            </a:pPr>
            <a:r>
              <a:rPr lang="en-GB" sz="5400" dirty="0">
                <a:solidFill>
                  <a:schemeClr val="bg1"/>
                </a:solidFill>
              </a:rPr>
              <a:t>Third step: Cloud screening</a:t>
            </a:r>
          </a:p>
        </p:txBody>
      </p:sp>
      <p:sp>
        <p:nvSpPr>
          <p:cNvPr id="4" name="Slide Number Placeholder 3">
            <a:extLst>
              <a:ext uri="{FF2B5EF4-FFF2-40B4-BE49-F238E27FC236}">
                <a16:creationId xmlns:a16="http://schemas.microsoft.com/office/drawing/2014/main" id="{1F82D134-02A2-4D3F-86B2-D05BF42AE5EA}"/>
              </a:ext>
            </a:extLst>
          </p:cNvPr>
          <p:cNvSpPr>
            <a:spLocks noGrp="1"/>
          </p:cNvSpPr>
          <p:nvPr>
            <p:ph type="sldNum" sz="quarter" idx="10"/>
          </p:nvPr>
        </p:nvSpPr>
        <p:spPr/>
        <p:txBody>
          <a:bodyPr/>
          <a:lstStyle/>
          <a:p>
            <a:fld id="{6B3B0B0F-E794-1244-9699-107C60B9C23A}" type="slidenum">
              <a:rPr lang="en-US" smtClean="0"/>
              <a:pPr/>
              <a:t>13</a:t>
            </a:fld>
            <a:endParaRPr lang="en-US" dirty="0"/>
          </a:p>
        </p:txBody>
      </p:sp>
    </p:spTree>
    <p:extLst>
      <p:ext uri="{BB962C8B-B14F-4D97-AF65-F5344CB8AC3E}">
        <p14:creationId xmlns:p14="http://schemas.microsoft.com/office/powerpoint/2010/main" val="2705559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48C70-111E-407E-A213-A928CBFF340A}"/>
              </a:ext>
            </a:extLst>
          </p:cNvPr>
          <p:cNvSpPr>
            <a:spLocks noGrp="1"/>
          </p:cNvSpPr>
          <p:nvPr>
            <p:ph type="title"/>
          </p:nvPr>
        </p:nvSpPr>
        <p:spPr/>
        <p:txBody>
          <a:bodyPr/>
          <a:lstStyle/>
          <a:p>
            <a:pPr algn="ctr"/>
            <a:r>
              <a:rPr lang="en-GB" b="1" dirty="0"/>
              <a:t>Assimilation with cloud screening for October 2019</a:t>
            </a:r>
          </a:p>
        </p:txBody>
      </p:sp>
      <p:sp>
        <p:nvSpPr>
          <p:cNvPr id="4" name="Slide Number Placeholder 3">
            <a:extLst>
              <a:ext uri="{FF2B5EF4-FFF2-40B4-BE49-F238E27FC236}">
                <a16:creationId xmlns:a16="http://schemas.microsoft.com/office/drawing/2014/main" id="{6BDD429D-079D-4CF6-8E69-C49762D759FD}"/>
              </a:ext>
            </a:extLst>
          </p:cNvPr>
          <p:cNvSpPr>
            <a:spLocks noGrp="1"/>
          </p:cNvSpPr>
          <p:nvPr>
            <p:ph type="sldNum" sz="quarter" idx="10"/>
          </p:nvPr>
        </p:nvSpPr>
        <p:spPr/>
        <p:txBody>
          <a:bodyPr/>
          <a:lstStyle/>
          <a:p>
            <a:fld id="{E4AB80EA-DB86-D849-B86F-15DAF31F0474}" type="slidenum">
              <a:rPr lang="en-US" smtClean="0"/>
              <a:pPr/>
              <a:t>14</a:t>
            </a:fld>
            <a:endParaRPr lang="en-US" dirty="0"/>
          </a:p>
        </p:txBody>
      </p:sp>
      <p:pic>
        <p:nvPicPr>
          <p:cNvPr id="5" name="Picture 4" descr="Diagram, engineering drawing&#10;&#10;Description automatically generated">
            <a:extLst>
              <a:ext uri="{FF2B5EF4-FFF2-40B4-BE49-F238E27FC236}">
                <a16:creationId xmlns:a16="http://schemas.microsoft.com/office/drawing/2014/main" id="{054CBE7F-F734-4F27-A078-C9159D856E79}"/>
              </a:ext>
            </a:extLst>
          </p:cNvPr>
          <p:cNvPicPr>
            <a:picLocks noChangeAspect="1"/>
          </p:cNvPicPr>
          <p:nvPr/>
        </p:nvPicPr>
        <p:blipFill rotWithShape="1">
          <a:blip r:embed="rId2"/>
          <a:srcRect b="32444"/>
          <a:stretch/>
        </p:blipFill>
        <p:spPr>
          <a:xfrm>
            <a:off x="203180" y="1276281"/>
            <a:ext cx="4500000" cy="4305438"/>
          </a:xfrm>
          <a:prstGeom prst="rect">
            <a:avLst/>
          </a:prstGeom>
        </p:spPr>
      </p:pic>
      <p:pic>
        <p:nvPicPr>
          <p:cNvPr id="9" name="Picture 8" descr="Chart&#10;&#10;Description automatically generated">
            <a:extLst>
              <a:ext uri="{FF2B5EF4-FFF2-40B4-BE49-F238E27FC236}">
                <a16:creationId xmlns:a16="http://schemas.microsoft.com/office/drawing/2014/main" id="{9B626E89-3AA1-45A2-A415-A00AF566E134}"/>
              </a:ext>
            </a:extLst>
          </p:cNvPr>
          <p:cNvPicPr>
            <a:picLocks noChangeAspect="1"/>
          </p:cNvPicPr>
          <p:nvPr/>
        </p:nvPicPr>
        <p:blipFill>
          <a:blip r:embed="rId3"/>
          <a:stretch>
            <a:fillRect/>
          </a:stretch>
        </p:blipFill>
        <p:spPr>
          <a:xfrm>
            <a:off x="4572000" y="729332"/>
            <a:ext cx="4207289" cy="5940000"/>
          </a:xfrm>
          <a:prstGeom prst="rect">
            <a:avLst/>
          </a:prstGeom>
        </p:spPr>
      </p:pic>
      <p:grpSp>
        <p:nvGrpSpPr>
          <p:cNvPr id="7" name="Group 6">
            <a:extLst>
              <a:ext uri="{FF2B5EF4-FFF2-40B4-BE49-F238E27FC236}">
                <a16:creationId xmlns:a16="http://schemas.microsoft.com/office/drawing/2014/main" id="{FC051462-CE88-454F-9586-44459B9214F2}"/>
              </a:ext>
            </a:extLst>
          </p:cNvPr>
          <p:cNvGrpSpPr/>
          <p:nvPr/>
        </p:nvGrpSpPr>
        <p:grpSpPr>
          <a:xfrm>
            <a:off x="8263455" y="2095510"/>
            <a:ext cx="974742" cy="523220"/>
            <a:chOff x="8263455" y="2095510"/>
            <a:chExt cx="974742" cy="523220"/>
          </a:xfrm>
        </p:grpSpPr>
        <p:sp>
          <p:nvSpPr>
            <p:cNvPr id="3" name="Right Brace 2">
              <a:extLst>
                <a:ext uri="{FF2B5EF4-FFF2-40B4-BE49-F238E27FC236}">
                  <a16:creationId xmlns:a16="http://schemas.microsoft.com/office/drawing/2014/main" id="{8FCEBAA1-7911-472A-B859-0CEC4CCDFCA3}"/>
                </a:ext>
              </a:extLst>
            </p:cNvPr>
            <p:cNvSpPr/>
            <p:nvPr/>
          </p:nvSpPr>
          <p:spPr>
            <a:xfrm>
              <a:off x="8263455" y="2123440"/>
              <a:ext cx="101189" cy="467360"/>
            </a:xfrm>
            <a:prstGeom prst="rightBrace">
              <a:avLst>
                <a:gd name="adj1" fmla="val 8333"/>
                <a:gd name="adj2" fmla="val 54348"/>
              </a:avLst>
            </a:pr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6" name="TextBox 5">
              <a:extLst>
                <a:ext uri="{FF2B5EF4-FFF2-40B4-BE49-F238E27FC236}">
                  <a16:creationId xmlns:a16="http://schemas.microsoft.com/office/drawing/2014/main" id="{EBC79835-CBD2-49A7-9885-82A661E8B5E9}"/>
                </a:ext>
              </a:extLst>
            </p:cNvPr>
            <p:cNvSpPr txBox="1"/>
            <p:nvPr/>
          </p:nvSpPr>
          <p:spPr>
            <a:xfrm>
              <a:off x="8314049" y="2095510"/>
              <a:ext cx="924148" cy="523220"/>
            </a:xfrm>
            <a:prstGeom prst="rect">
              <a:avLst/>
            </a:prstGeom>
            <a:noFill/>
          </p:spPr>
          <p:txBody>
            <a:bodyPr wrap="square" rtlCol="0">
              <a:spAutoFit/>
            </a:bodyPr>
            <a:lstStyle/>
            <a:p>
              <a:r>
                <a:rPr lang="en-GB" sz="1400" dirty="0"/>
                <a:t>Bias reduction</a:t>
              </a:r>
            </a:p>
          </p:txBody>
        </p:sp>
      </p:grpSp>
    </p:spTree>
    <p:extLst>
      <p:ext uri="{BB962C8B-B14F-4D97-AF65-F5344CB8AC3E}">
        <p14:creationId xmlns:p14="http://schemas.microsoft.com/office/powerpoint/2010/main" val="2414607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48C70-111E-407E-A213-A928CBFF340A}"/>
              </a:ext>
            </a:extLst>
          </p:cNvPr>
          <p:cNvSpPr>
            <a:spLocks noGrp="1"/>
          </p:cNvSpPr>
          <p:nvPr>
            <p:ph type="title"/>
          </p:nvPr>
        </p:nvSpPr>
        <p:spPr/>
        <p:txBody>
          <a:bodyPr/>
          <a:lstStyle/>
          <a:p>
            <a:pPr algn="ctr"/>
            <a:r>
              <a:rPr lang="en-GB" b="1" dirty="0"/>
              <a:t>Assimilation with cloud screening for April 2020</a:t>
            </a:r>
          </a:p>
        </p:txBody>
      </p:sp>
      <p:sp>
        <p:nvSpPr>
          <p:cNvPr id="4" name="Slide Number Placeholder 3">
            <a:extLst>
              <a:ext uri="{FF2B5EF4-FFF2-40B4-BE49-F238E27FC236}">
                <a16:creationId xmlns:a16="http://schemas.microsoft.com/office/drawing/2014/main" id="{6BDD429D-079D-4CF6-8E69-C49762D759FD}"/>
              </a:ext>
            </a:extLst>
          </p:cNvPr>
          <p:cNvSpPr>
            <a:spLocks noGrp="1"/>
          </p:cNvSpPr>
          <p:nvPr>
            <p:ph type="sldNum" sz="quarter" idx="10"/>
          </p:nvPr>
        </p:nvSpPr>
        <p:spPr/>
        <p:txBody>
          <a:bodyPr/>
          <a:lstStyle/>
          <a:p>
            <a:fld id="{E4AB80EA-DB86-D849-B86F-15DAF31F0474}" type="slidenum">
              <a:rPr lang="en-US" smtClean="0"/>
              <a:pPr/>
              <a:t>15</a:t>
            </a:fld>
            <a:endParaRPr lang="en-US" dirty="0"/>
          </a:p>
        </p:txBody>
      </p:sp>
      <p:pic>
        <p:nvPicPr>
          <p:cNvPr id="6" name="Picture 5" descr="Chart&#10;&#10;Description automatically generated">
            <a:extLst>
              <a:ext uri="{FF2B5EF4-FFF2-40B4-BE49-F238E27FC236}">
                <a16:creationId xmlns:a16="http://schemas.microsoft.com/office/drawing/2014/main" id="{81C2EFBC-C111-484E-A9A1-F8131F15242E}"/>
              </a:ext>
            </a:extLst>
          </p:cNvPr>
          <p:cNvPicPr>
            <a:picLocks noChangeAspect="1"/>
          </p:cNvPicPr>
          <p:nvPr/>
        </p:nvPicPr>
        <p:blipFill>
          <a:blip r:embed="rId2"/>
          <a:stretch>
            <a:fillRect/>
          </a:stretch>
        </p:blipFill>
        <p:spPr>
          <a:xfrm>
            <a:off x="4429248" y="729332"/>
            <a:ext cx="4207289" cy="5940000"/>
          </a:xfrm>
          <a:prstGeom prst="rect">
            <a:avLst/>
          </a:prstGeom>
        </p:spPr>
      </p:pic>
      <p:pic>
        <p:nvPicPr>
          <p:cNvPr id="8" name="Picture 7" descr="Diagram&#10;&#10;Description automatically generated">
            <a:extLst>
              <a:ext uri="{FF2B5EF4-FFF2-40B4-BE49-F238E27FC236}">
                <a16:creationId xmlns:a16="http://schemas.microsoft.com/office/drawing/2014/main" id="{1D3DE462-57BD-441D-BF89-AAF19D473960}"/>
              </a:ext>
            </a:extLst>
          </p:cNvPr>
          <p:cNvPicPr>
            <a:picLocks noChangeAspect="1"/>
          </p:cNvPicPr>
          <p:nvPr/>
        </p:nvPicPr>
        <p:blipFill rotWithShape="1">
          <a:blip r:embed="rId3"/>
          <a:srcRect b="32444"/>
          <a:stretch/>
        </p:blipFill>
        <p:spPr>
          <a:xfrm>
            <a:off x="250918" y="1546613"/>
            <a:ext cx="4500000" cy="4305438"/>
          </a:xfrm>
          <a:prstGeom prst="rect">
            <a:avLst/>
          </a:prstGeom>
        </p:spPr>
      </p:pic>
      <p:grpSp>
        <p:nvGrpSpPr>
          <p:cNvPr id="7" name="Group 6">
            <a:extLst>
              <a:ext uri="{FF2B5EF4-FFF2-40B4-BE49-F238E27FC236}">
                <a16:creationId xmlns:a16="http://schemas.microsoft.com/office/drawing/2014/main" id="{318C59C9-3068-4756-9DE0-AAFA6B0B3334}"/>
              </a:ext>
            </a:extLst>
          </p:cNvPr>
          <p:cNvGrpSpPr/>
          <p:nvPr/>
        </p:nvGrpSpPr>
        <p:grpSpPr>
          <a:xfrm>
            <a:off x="8149166" y="2067580"/>
            <a:ext cx="974742" cy="523220"/>
            <a:chOff x="8263455" y="2095510"/>
            <a:chExt cx="974742" cy="523220"/>
          </a:xfrm>
        </p:grpSpPr>
        <p:sp>
          <p:nvSpPr>
            <p:cNvPr id="9" name="Right Brace 8">
              <a:extLst>
                <a:ext uri="{FF2B5EF4-FFF2-40B4-BE49-F238E27FC236}">
                  <a16:creationId xmlns:a16="http://schemas.microsoft.com/office/drawing/2014/main" id="{B278DE3E-11F4-41A3-8D4D-B81E6FA77466}"/>
                </a:ext>
              </a:extLst>
            </p:cNvPr>
            <p:cNvSpPr/>
            <p:nvPr/>
          </p:nvSpPr>
          <p:spPr>
            <a:xfrm>
              <a:off x="8263455" y="2123440"/>
              <a:ext cx="101189" cy="467360"/>
            </a:xfrm>
            <a:prstGeom prst="rightBrace">
              <a:avLst>
                <a:gd name="adj1" fmla="val 8333"/>
                <a:gd name="adj2" fmla="val 54348"/>
              </a:avLst>
            </a:pr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0" name="TextBox 9">
              <a:extLst>
                <a:ext uri="{FF2B5EF4-FFF2-40B4-BE49-F238E27FC236}">
                  <a16:creationId xmlns:a16="http://schemas.microsoft.com/office/drawing/2014/main" id="{E647153A-AFD0-4011-9CDD-C4C7E4C13D64}"/>
                </a:ext>
              </a:extLst>
            </p:cNvPr>
            <p:cNvSpPr txBox="1"/>
            <p:nvPr/>
          </p:nvSpPr>
          <p:spPr>
            <a:xfrm>
              <a:off x="8314049" y="2095510"/>
              <a:ext cx="924148" cy="523220"/>
            </a:xfrm>
            <a:prstGeom prst="rect">
              <a:avLst/>
            </a:prstGeom>
            <a:noFill/>
          </p:spPr>
          <p:txBody>
            <a:bodyPr wrap="square" rtlCol="0">
              <a:spAutoFit/>
            </a:bodyPr>
            <a:lstStyle/>
            <a:p>
              <a:r>
                <a:rPr lang="en-GB" sz="1400" dirty="0"/>
                <a:t>Bias reduction</a:t>
              </a:r>
            </a:p>
          </p:txBody>
        </p:sp>
      </p:grpSp>
      <p:grpSp>
        <p:nvGrpSpPr>
          <p:cNvPr id="11" name="Group 10">
            <a:extLst>
              <a:ext uri="{FF2B5EF4-FFF2-40B4-BE49-F238E27FC236}">
                <a16:creationId xmlns:a16="http://schemas.microsoft.com/office/drawing/2014/main" id="{E9EC1712-52ED-4C1E-8B48-83D036863C5E}"/>
              </a:ext>
            </a:extLst>
          </p:cNvPr>
          <p:cNvGrpSpPr/>
          <p:nvPr/>
        </p:nvGrpSpPr>
        <p:grpSpPr>
          <a:xfrm>
            <a:off x="944880" y="5732277"/>
            <a:ext cx="3626109" cy="471945"/>
            <a:chOff x="944880" y="5732277"/>
            <a:chExt cx="3626109" cy="471945"/>
          </a:xfrm>
        </p:grpSpPr>
        <p:sp>
          <p:nvSpPr>
            <p:cNvPr id="13" name="TextBox 12">
              <a:extLst>
                <a:ext uri="{FF2B5EF4-FFF2-40B4-BE49-F238E27FC236}">
                  <a16:creationId xmlns:a16="http://schemas.microsoft.com/office/drawing/2014/main" id="{10E16D3B-2CDB-434F-839B-D9F85E904E20}"/>
                </a:ext>
              </a:extLst>
            </p:cNvPr>
            <p:cNvSpPr txBox="1"/>
            <p:nvPr/>
          </p:nvSpPr>
          <p:spPr>
            <a:xfrm>
              <a:off x="944880" y="5896445"/>
              <a:ext cx="3626109" cy="307777"/>
            </a:xfrm>
            <a:prstGeom prst="rect">
              <a:avLst/>
            </a:prstGeom>
            <a:noFill/>
          </p:spPr>
          <p:txBody>
            <a:bodyPr wrap="square" rtlCol="0">
              <a:spAutoFit/>
            </a:bodyPr>
            <a:lstStyle/>
            <a:p>
              <a:r>
                <a:rPr lang="en-GB" sz="1400" dirty="0"/>
                <a:t>The assimilation is reaching the no bias</a:t>
              </a:r>
            </a:p>
          </p:txBody>
        </p:sp>
        <p:sp>
          <p:nvSpPr>
            <p:cNvPr id="14" name="Left Brace 13">
              <a:extLst>
                <a:ext uri="{FF2B5EF4-FFF2-40B4-BE49-F238E27FC236}">
                  <a16:creationId xmlns:a16="http://schemas.microsoft.com/office/drawing/2014/main" id="{044BC301-AA49-460F-BCFE-F6856A587F19}"/>
                </a:ext>
              </a:extLst>
            </p:cNvPr>
            <p:cNvSpPr/>
            <p:nvPr/>
          </p:nvSpPr>
          <p:spPr>
            <a:xfrm rot="16200000">
              <a:off x="3612649" y="5360038"/>
              <a:ext cx="164168" cy="908646"/>
            </a:xfrm>
            <a:prstGeom prst="leftBrace">
              <a:avLst/>
            </a:pr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dirty="0"/>
            </a:p>
          </p:txBody>
        </p:sp>
      </p:grpSp>
    </p:spTree>
    <p:extLst>
      <p:ext uri="{BB962C8B-B14F-4D97-AF65-F5344CB8AC3E}">
        <p14:creationId xmlns:p14="http://schemas.microsoft.com/office/powerpoint/2010/main" val="3531038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EDBA1119-BD1C-4099-B6BE-856D250C2EB6}"/>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t="33582" r="47198" b="8286"/>
          <a:stretch/>
        </p:blipFill>
        <p:spPr>
          <a:xfrm>
            <a:off x="810211" y="2440706"/>
            <a:ext cx="2081296" cy="1976587"/>
          </a:xfrm>
          <a:prstGeom prst="rect">
            <a:avLst/>
          </a:prstGeom>
        </p:spPr>
      </p:pic>
      <p:sp>
        <p:nvSpPr>
          <p:cNvPr id="2" name="Title 1">
            <a:extLst>
              <a:ext uri="{FF2B5EF4-FFF2-40B4-BE49-F238E27FC236}">
                <a16:creationId xmlns:a16="http://schemas.microsoft.com/office/drawing/2014/main" id="{46C48C70-111E-407E-A213-A928CBFF340A}"/>
              </a:ext>
            </a:extLst>
          </p:cNvPr>
          <p:cNvSpPr>
            <a:spLocks noGrp="1"/>
          </p:cNvSpPr>
          <p:nvPr>
            <p:ph type="title"/>
          </p:nvPr>
        </p:nvSpPr>
        <p:spPr/>
        <p:txBody>
          <a:bodyPr/>
          <a:lstStyle/>
          <a:p>
            <a:pPr algn="ctr"/>
            <a:r>
              <a:rPr lang="en-GB" b="1" dirty="0"/>
              <a:t>Assimilation with cloud screening results</a:t>
            </a:r>
          </a:p>
        </p:txBody>
      </p:sp>
      <p:sp>
        <p:nvSpPr>
          <p:cNvPr id="4" name="Slide Number Placeholder 3">
            <a:extLst>
              <a:ext uri="{FF2B5EF4-FFF2-40B4-BE49-F238E27FC236}">
                <a16:creationId xmlns:a16="http://schemas.microsoft.com/office/drawing/2014/main" id="{6BDD429D-079D-4CF6-8E69-C49762D759FD}"/>
              </a:ext>
            </a:extLst>
          </p:cNvPr>
          <p:cNvSpPr>
            <a:spLocks noGrp="1"/>
          </p:cNvSpPr>
          <p:nvPr>
            <p:ph type="sldNum" sz="quarter" idx="10"/>
          </p:nvPr>
        </p:nvSpPr>
        <p:spPr/>
        <p:txBody>
          <a:bodyPr/>
          <a:lstStyle/>
          <a:p>
            <a:fld id="{E4AB80EA-DB86-D849-B86F-15DAF31F0474}" type="slidenum">
              <a:rPr lang="en-US" smtClean="0"/>
              <a:pPr/>
              <a:t>16</a:t>
            </a:fld>
            <a:endParaRPr lang="en-US" dirty="0"/>
          </a:p>
        </p:txBody>
      </p:sp>
      <p:sp>
        <p:nvSpPr>
          <p:cNvPr id="3" name="TextBox 2">
            <a:extLst>
              <a:ext uri="{FF2B5EF4-FFF2-40B4-BE49-F238E27FC236}">
                <a16:creationId xmlns:a16="http://schemas.microsoft.com/office/drawing/2014/main" id="{FD4BBF36-48BB-485C-8E98-28B4EE7A55B3}"/>
              </a:ext>
            </a:extLst>
          </p:cNvPr>
          <p:cNvSpPr txBox="1"/>
          <p:nvPr/>
        </p:nvSpPr>
        <p:spPr>
          <a:xfrm>
            <a:off x="3928276" y="1720839"/>
            <a:ext cx="4819484" cy="3508653"/>
          </a:xfrm>
          <a:prstGeom prst="rect">
            <a:avLst/>
          </a:prstGeom>
          <a:noFill/>
        </p:spPr>
        <p:txBody>
          <a:bodyPr wrap="square" rtlCol="0">
            <a:spAutoFit/>
          </a:bodyPr>
          <a:lstStyle/>
          <a:p>
            <a:r>
              <a:rPr lang="en-GB" dirty="0"/>
              <a:t>The cloud screening shows:</a:t>
            </a:r>
          </a:p>
          <a:p>
            <a:pPr marL="285750" indent="-285750">
              <a:buFontTx/>
              <a:buChar char="-"/>
            </a:pPr>
            <a:r>
              <a:rPr lang="en-GB" dirty="0"/>
              <a:t>Elimination of the residual bias</a:t>
            </a:r>
          </a:p>
          <a:p>
            <a:pPr marL="285750" indent="-285750">
              <a:buFontTx/>
              <a:buChar char="-"/>
            </a:pPr>
            <a:r>
              <a:rPr lang="en-GB" dirty="0"/>
              <a:t>Decrease of 75% of data</a:t>
            </a:r>
          </a:p>
          <a:p>
            <a:pPr marL="285750" indent="-285750">
              <a:buFontTx/>
              <a:buChar char="-"/>
            </a:pPr>
            <a:r>
              <a:rPr lang="en-GB" dirty="0"/>
              <a:t>Positive impact of the assimilation as it is bringing the model even closer to the observation</a:t>
            </a:r>
          </a:p>
          <a:p>
            <a:pPr marL="285750" indent="-285750">
              <a:buFontTx/>
              <a:buChar char="-"/>
            </a:pPr>
            <a:endParaRPr lang="en-GB" dirty="0"/>
          </a:p>
          <a:p>
            <a:r>
              <a:rPr lang="en-GB" sz="2400" b="1" dirty="0"/>
              <a:t>Will the comparison with independent data be improved by the backscatter profile assimilation?</a:t>
            </a:r>
          </a:p>
        </p:txBody>
      </p:sp>
    </p:spTree>
    <p:extLst>
      <p:ext uri="{BB962C8B-B14F-4D97-AF65-F5344CB8AC3E}">
        <p14:creationId xmlns:p14="http://schemas.microsoft.com/office/powerpoint/2010/main" val="36197931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5024537-4C26-44A5-BF6C-5E21C27765ED}"/>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596881" y="747162"/>
            <a:ext cx="7084080" cy="6110838"/>
          </a:xfrm>
          <a:prstGeom prst="rect">
            <a:avLst/>
          </a:prstGeom>
        </p:spPr>
      </p:pic>
      <p:pic>
        <p:nvPicPr>
          <p:cNvPr id="7" name="Picture 6" descr="A picture containing text, electronics, picture frame&#10;&#10;Description automatically generated">
            <a:extLst>
              <a:ext uri="{FF2B5EF4-FFF2-40B4-BE49-F238E27FC236}">
                <a16:creationId xmlns:a16="http://schemas.microsoft.com/office/drawing/2014/main" id="{3AC8A159-C85A-4350-BA7C-1D7AE96D3F59}"/>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3965160" y="747162"/>
            <a:ext cx="4790000" cy="3285000"/>
          </a:xfrm>
          <a:prstGeom prst="rect">
            <a:avLst/>
          </a:prstGeom>
        </p:spPr>
      </p:pic>
      <p:sp>
        <p:nvSpPr>
          <p:cNvPr id="2" name="Title 1">
            <a:extLst>
              <a:ext uri="{FF2B5EF4-FFF2-40B4-BE49-F238E27FC236}">
                <a16:creationId xmlns:a16="http://schemas.microsoft.com/office/drawing/2014/main" id="{022A2828-E601-4533-BA38-EF6AFE9AB70B}"/>
              </a:ext>
            </a:extLst>
          </p:cNvPr>
          <p:cNvSpPr>
            <a:spLocks noGrp="1"/>
          </p:cNvSpPr>
          <p:nvPr>
            <p:ph type="title"/>
          </p:nvPr>
        </p:nvSpPr>
        <p:spPr>
          <a:xfrm>
            <a:off x="4124961" y="1016000"/>
            <a:ext cx="4236720" cy="2413000"/>
          </a:xfrm>
        </p:spPr>
        <p:txBody>
          <a:bodyPr/>
          <a:lstStyle/>
          <a:p>
            <a:pPr algn="ctr">
              <a:lnSpc>
                <a:spcPct val="100000"/>
              </a:lnSpc>
            </a:pPr>
            <a:r>
              <a:rPr lang="en-GB" sz="4800" dirty="0">
                <a:solidFill>
                  <a:schemeClr val="bg1"/>
                </a:solidFill>
              </a:rPr>
              <a:t>Forth step: Comparison with AERONET</a:t>
            </a:r>
          </a:p>
        </p:txBody>
      </p:sp>
      <p:sp>
        <p:nvSpPr>
          <p:cNvPr id="4" name="Slide Number Placeholder 3">
            <a:extLst>
              <a:ext uri="{FF2B5EF4-FFF2-40B4-BE49-F238E27FC236}">
                <a16:creationId xmlns:a16="http://schemas.microsoft.com/office/drawing/2014/main" id="{1F82D134-02A2-4D3F-86B2-D05BF42AE5EA}"/>
              </a:ext>
            </a:extLst>
          </p:cNvPr>
          <p:cNvSpPr>
            <a:spLocks noGrp="1"/>
          </p:cNvSpPr>
          <p:nvPr>
            <p:ph type="sldNum" sz="quarter" idx="10"/>
          </p:nvPr>
        </p:nvSpPr>
        <p:spPr/>
        <p:txBody>
          <a:bodyPr/>
          <a:lstStyle/>
          <a:p>
            <a:fld id="{6B3B0B0F-E794-1244-9699-107C60B9C23A}" type="slidenum">
              <a:rPr lang="en-US" smtClean="0"/>
              <a:pPr/>
              <a:t>17</a:t>
            </a:fld>
            <a:endParaRPr lang="en-US" dirty="0"/>
          </a:p>
        </p:txBody>
      </p:sp>
    </p:spTree>
    <p:extLst>
      <p:ext uri="{BB962C8B-B14F-4D97-AF65-F5344CB8AC3E}">
        <p14:creationId xmlns:p14="http://schemas.microsoft.com/office/powerpoint/2010/main" val="2293038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8F28C-85CF-4A5B-9032-1D4DDE069D9B}"/>
              </a:ext>
            </a:extLst>
          </p:cNvPr>
          <p:cNvSpPr>
            <a:spLocks noGrp="1"/>
          </p:cNvSpPr>
          <p:nvPr>
            <p:ph type="title"/>
          </p:nvPr>
        </p:nvSpPr>
        <p:spPr/>
        <p:txBody>
          <a:bodyPr/>
          <a:lstStyle/>
          <a:p>
            <a:pPr algn="ctr"/>
            <a:r>
              <a:rPr lang="en-GB" dirty="0"/>
              <a:t>October 2019 AEOLUS</a:t>
            </a:r>
          </a:p>
        </p:txBody>
      </p:sp>
      <p:sp>
        <p:nvSpPr>
          <p:cNvPr id="4" name="Slide Number Placeholder 3">
            <a:extLst>
              <a:ext uri="{FF2B5EF4-FFF2-40B4-BE49-F238E27FC236}">
                <a16:creationId xmlns:a16="http://schemas.microsoft.com/office/drawing/2014/main" id="{9D152756-4D52-4640-B717-910F45C6E2B1}"/>
              </a:ext>
            </a:extLst>
          </p:cNvPr>
          <p:cNvSpPr>
            <a:spLocks noGrp="1"/>
          </p:cNvSpPr>
          <p:nvPr>
            <p:ph type="sldNum" sz="quarter" idx="10"/>
          </p:nvPr>
        </p:nvSpPr>
        <p:spPr/>
        <p:txBody>
          <a:bodyPr/>
          <a:lstStyle/>
          <a:p>
            <a:fld id="{6B3B0B0F-E794-1244-9699-107C60B9C23A}" type="slidenum">
              <a:rPr lang="en-US" smtClean="0"/>
              <a:pPr/>
              <a:t>18</a:t>
            </a:fld>
            <a:endParaRPr lang="en-US" dirty="0"/>
          </a:p>
        </p:txBody>
      </p:sp>
      <p:pic>
        <p:nvPicPr>
          <p:cNvPr id="8" name="Picture 7" descr="Chart, line chart&#10;&#10;Description automatically generated">
            <a:extLst>
              <a:ext uri="{FF2B5EF4-FFF2-40B4-BE49-F238E27FC236}">
                <a16:creationId xmlns:a16="http://schemas.microsoft.com/office/drawing/2014/main" id="{37D01060-72B8-4A2A-A347-3C8D9A98B7B0}"/>
              </a:ext>
            </a:extLst>
          </p:cNvPr>
          <p:cNvPicPr>
            <a:picLocks noChangeAspect="1"/>
          </p:cNvPicPr>
          <p:nvPr/>
        </p:nvPicPr>
        <p:blipFill>
          <a:blip r:embed="rId2"/>
          <a:stretch>
            <a:fillRect/>
          </a:stretch>
        </p:blipFill>
        <p:spPr>
          <a:xfrm>
            <a:off x="636995" y="895350"/>
            <a:ext cx="3935005" cy="2533650"/>
          </a:xfrm>
          <a:prstGeom prst="rect">
            <a:avLst/>
          </a:prstGeom>
        </p:spPr>
      </p:pic>
      <p:pic>
        <p:nvPicPr>
          <p:cNvPr id="10" name="Picture 9" descr="Chart&#10;&#10;Description automatically generated">
            <a:extLst>
              <a:ext uri="{FF2B5EF4-FFF2-40B4-BE49-F238E27FC236}">
                <a16:creationId xmlns:a16="http://schemas.microsoft.com/office/drawing/2014/main" id="{54BB66ED-DD65-4657-BA96-7C5700E1A364}"/>
              </a:ext>
            </a:extLst>
          </p:cNvPr>
          <p:cNvPicPr>
            <a:picLocks noChangeAspect="1"/>
          </p:cNvPicPr>
          <p:nvPr/>
        </p:nvPicPr>
        <p:blipFill>
          <a:blip r:embed="rId3"/>
          <a:stretch>
            <a:fillRect/>
          </a:stretch>
        </p:blipFill>
        <p:spPr>
          <a:xfrm>
            <a:off x="4775835" y="895350"/>
            <a:ext cx="4019678" cy="2533650"/>
          </a:xfrm>
          <a:prstGeom prst="rect">
            <a:avLst/>
          </a:prstGeom>
        </p:spPr>
      </p:pic>
      <p:pic>
        <p:nvPicPr>
          <p:cNvPr id="12" name="Picture 11" descr="Chart, histogram&#10;&#10;Description automatically generated">
            <a:extLst>
              <a:ext uri="{FF2B5EF4-FFF2-40B4-BE49-F238E27FC236}">
                <a16:creationId xmlns:a16="http://schemas.microsoft.com/office/drawing/2014/main" id="{DD741D42-B493-49C2-AB00-E009DDCF38D2}"/>
              </a:ext>
            </a:extLst>
          </p:cNvPr>
          <p:cNvPicPr>
            <a:picLocks noChangeAspect="1"/>
          </p:cNvPicPr>
          <p:nvPr/>
        </p:nvPicPr>
        <p:blipFill>
          <a:blip r:embed="rId4"/>
          <a:stretch>
            <a:fillRect/>
          </a:stretch>
        </p:blipFill>
        <p:spPr>
          <a:xfrm>
            <a:off x="235561" y="3749205"/>
            <a:ext cx="4454219" cy="2533650"/>
          </a:xfrm>
          <a:prstGeom prst="rect">
            <a:avLst/>
          </a:prstGeom>
        </p:spPr>
      </p:pic>
      <p:pic>
        <p:nvPicPr>
          <p:cNvPr id="14" name="Picture 13" descr="Chart, line chart&#10;&#10;Description automatically generated">
            <a:extLst>
              <a:ext uri="{FF2B5EF4-FFF2-40B4-BE49-F238E27FC236}">
                <a16:creationId xmlns:a16="http://schemas.microsoft.com/office/drawing/2014/main" id="{9F2C8A6A-7272-4B8B-931D-D532625EC757}"/>
              </a:ext>
            </a:extLst>
          </p:cNvPr>
          <p:cNvPicPr>
            <a:picLocks noChangeAspect="1"/>
          </p:cNvPicPr>
          <p:nvPr/>
        </p:nvPicPr>
        <p:blipFill>
          <a:blip r:embed="rId5"/>
          <a:stretch>
            <a:fillRect/>
          </a:stretch>
        </p:blipFill>
        <p:spPr>
          <a:xfrm>
            <a:off x="4689780" y="3749205"/>
            <a:ext cx="4454219" cy="2533650"/>
          </a:xfrm>
          <a:prstGeom prst="rect">
            <a:avLst/>
          </a:prstGeom>
        </p:spPr>
      </p:pic>
    </p:spTree>
    <p:extLst>
      <p:ext uri="{BB962C8B-B14F-4D97-AF65-F5344CB8AC3E}">
        <p14:creationId xmlns:p14="http://schemas.microsoft.com/office/powerpoint/2010/main" val="12637052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8F28C-85CF-4A5B-9032-1D4DDE069D9B}"/>
              </a:ext>
            </a:extLst>
          </p:cNvPr>
          <p:cNvSpPr>
            <a:spLocks noGrp="1"/>
          </p:cNvSpPr>
          <p:nvPr>
            <p:ph type="title"/>
          </p:nvPr>
        </p:nvSpPr>
        <p:spPr/>
        <p:txBody>
          <a:bodyPr/>
          <a:lstStyle/>
          <a:p>
            <a:pPr algn="ctr"/>
            <a:r>
              <a:rPr lang="en-GB" dirty="0"/>
              <a:t>April 2020 AEOLUS</a:t>
            </a:r>
          </a:p>
        </p:txBody>
      </p:sp>
      <p:sp>
        <p:nvSpPr>
          <p:cNvPr id="4" name="Slide Number Placeholder 3">
            <a:extLst>
              <a:ext uri="{FF2B5EF4-FFF2-40B4-BE49-F238E27FC236}">
                <a16:creationId xmlns:a16="http://schemas.microsoft.com/office/drawing/2014/main" id="{9D152756-4D52-4640-B717-910F45C6E2B1}"/>
              </a:ext>
            </a:extLst>
          </p:cNvPr>
          <p:cNvSpPr>
            <a:spLocks noGrp="1"/>
          </p:cNvSpPr>
          <p:nvPr>
            <p:ph type="sldNum" sz="quarter" idx="10"/>
          </p:nvPr>
        </p:nvSpPr>
        <p:spPr/>
        <p:txBody>
          <a:bodyPr/>
          <a:lstStyle/>
          <a:p>
            <a:fld id="{6B3B0B0F-E794-1244-9699-107C60B9C23A}" type="slidenum">
              <a:rPr lang="en-US" smtClean="0"/>
              <a:pPr/>
              <a:t>19</a:t>
            </a:fld>
            <a:endParaRPr lang="en-US" dirty="0"/>
          </a:p>
        </p:txBody>
      </p:sp>
      <p:pic>
        <p:nvPicPr>
          <p:cNvPr id="9" name="Picture 8" descr="Chart, line chart&#10;&#10;Description automatically generated">
            <a:extLst>
              <a:ext uri="{FF2B5EF4-FFF2-40B4-BE49-F238E27FC236}">
                <a16:creationId xmlns:a16="http://schemas.microsoft.com/office/drawing/2014/main" id="{610BE592-54FE-41F1-B77F-A7127F45421B}"/>
              </a:ext>
            </a:extLst>
          </p:cNvPr>
          <p:cNvPicPr>
            <a:picLocks noChangeAspect="1"/>
          </p:cNvPicPr>
          <p:nvPr/>
        </p:nvPicPr>
        <p:blipFill>
          <a:blip r:embed="rId2"/>
          <a:stretch>
            <a:fillRect/>
          </a:stretch>
        </p:blipFill>
        <p:spPr>
          <a:xfrm>
            <a:off x="386430" y="901759"/>
            <a:ext cx="3936169" cy="2534400"/>
          </a:xfrm>
          <a:prstGeom prst="rect">
            <a:avLst/>
          </a:prstGeom>
        </p:spPr>
      </p:pic>
      <p:pic>
        <p:nvPicPr>
          <p:cNvPr id="11" name="Picture 10" descr="Chart, bar chart&#10;&#10;Description automatically generated">
            <a:extLst>
              <a:ext uri="{FF2B5EF4-FFF2-40B4-BE49-F238E27FC236}">
                <a16:creationId xmlns:a16="http://schemas.microsoft.com/office/drawing/2014/main" id="{2EE36CBF-DDAE-4D4C-8ABF-DBAD107F1302}"/>
              </a:ext>
            </a:extLst>
          </p:cNvPr>
          <p:cNvPicPr>
            <a:picLocks noChangeAspect="1"/>
          </p:cNvPicPr>
          <p:nvPr/>
        </p:nvPicPr>
        <p:blipFill>
          <a:blip r:embed="rId3"/>
          <a:stretch>
            <a:fillRect/>
          </a:stretch>
        </p:blipFill>
        <p:spPr>
          <a:xfrm>
            <a:off x="4821402" y="894600"/>
            <a:ext cx="3934840" cy="2534400"/>
          </a:xfrm>
          <a:prstGeom prst="rect">
            <a:avLst/>
          </a:prstGeom>
        </p:spPr>
      </p:pic>
      <p:pic>
        <p:nvPicPr>
          <p:cNvPr id="13" name="Picture 12" descr="Chart, histogram&#10;&#10;Description automatically generated">
            <a:extLst>
              <a:ext uri="{FF2B5EF4-FFF2-40B4-BE49-F238E27FC236}">
                <a16:creationId xmlns:a16="http://schemas.microsoft.com/office/drawing/2014/main" id="{F27874A2-24FE-4CE3-AD98-5484D4D1FCCF}"/>
              </a:ext>
            </a:extLst>
          </p:cNvPr>
          <p:cNvPicPr>
            <a:picLocks noChangeAspect="1"/>
          </p:cNvPicPr>
          <p:nvPr/>
        </p:nvPicPr>
        <p:blipFill>
          <a:blip r:embed="rId4"/>
          <a:stretch>
            <a:fillRect/>
          </a:stretch>
        </p:blipFill>
        <p:spPr>
          <a:xfrm>
            <a:off x="138356" y="3608587"/>
            <a:ext cx="4433644" cy="2534400"/>
          </a:xfrm>
          <a:prstGeom prst="rect">
            <a:avLst/>
          </a:prstGeom>
        </p:spPr>
      </p:pic>
      <p:pic>
        <p:nvPicPr>
          <p:cNvPr id="15" name="Picture 14" descr="Chart, line chart, histogram&#10;&#10;Description automatically generated">
            <a:extLst>
              <a:ext uri="{FF2B5EF4-FFF2-40B4-BE49-F238E27FC236}">
                <a16:creationId xmlns:a16="http://schemas.microsoft.com/office/drawing/2014/main" id="{E4CF09B6-0E18-4996-972F-F10DFEAA238E}"/>
              </a:ext>
            </a:extLst>
          </p:cNvPr>
          <p:cNvPicPr>
            <a:picLocks noChangeAspect="1"/>
          </p:cNvPicPr>
          <p:nvPr/>
        </p:nvPicPr>
        <p:blipFill>
          <a:blip r:embed="rId5"/>
          <a:stretch>
            <a:fillRect/>
          </a:stretch>
        </p:blipFill>
        <p:spPr>
          <a:xfrm>
            <a:off x="4572000" y="3608587"/>
            <a:ext cx="4433644" cy="2534400"/>
          </a:xfrm>
          <a:prstGeom prst="rect">
            <a:avLst/>
          </a:prstGeom>
        </p:spPr>
      </p:pic>
    </p:spTree>
    <p:extLst>
      <p:ext uri="{BB962C8B-B14F-4D97-AF65-F5344CB8AC3E}">
        <p14:creationId xmlns:p14="http://schemas.microsoft.com/office/powerpoint/2010/main" val="659004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5024537-4C26-44A5-BF6C-5E21C27765ED}"/>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596881" y="747162"/>
            <a:ext cx="7084080" cy="6110838"/>
          </a:xfrm>
          <a:prstGeom prst="rect">
            <a:avLst/>
          </a:prstGeom>
        </p:spPr>
      </p:pic>
      <p:pic>
        <p:nvPicPr>
          <p:cNvPr id="7" name="Picture 6" descr="A picture containing text, electronics, picture frame&#10;&#10;Description automatically generated">
            <a:extLst>
              <a:ext uri="{FF2B5EF4-FFF2-40B4-BE49-F238E27FC236}">
                <a16:creationId xmlns:a16="http://schemas.microsoft.com/office/drawing/2014/main" id="{3AC8A159-C85A-4350-BA7C-1D7AE96D3F59}"/>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3965160" y="747162"/>
            <a:ext cx="4790000" cy="3285000"/>
          </a:xfrm>
          <a:prstGeom prst="rect">
            <a:avLst/>
          </a:prstGeom>
        </p:spPr>
      </p:pic>
      <p:sp>
        <p:nvSpPr>
          <p:cNvPr id="6" name="TextBox 5">
            <a:extLst>
              <a:ext uri="{FF2B5EF4-FFF2-40B4-BE49-F238E27FC236}">
                <a16:creationId xmlns:a16="http://schemas.microsoft.com/office/drawing/2014/main" id="{96CD2AC6-7134-4EC8-B3EF-7A6DB3C149A3}"/>
              </a:ext>
            </a:extLst>
          </p:cNvPr>
          <p:cNvSpPr txBox="1"/>
          <p:nvPr/>
        </p:nvSpPr>
        <p:spPr>
          <a:xfrm>
            <a:off x="596881" y="6970508"/>
            <a:ext cx="7084080" cy="230832"/>
          </a:xfrm>
          <a:prstGeom prst="rect">
            <a:avLst/>
          </a:prstGeom>
          <a:noFill/>
        </p:spPr>
        <p:txBody>
          <a:bodyPr wrap="square" rtlCol="0">
            <a:spAutoFit/>
          </a:bodyPr>
          <a:lstStyle/>
          <a:p>
            <a:r>
              <a:rPr lang="en-GB" sz="900">
                <a:hlinkClick r:id="rId3" tooltip="http://www.elizabethhogsten.com/teaching-moments-girl-doesnt-talk/"/>
              </a:rPr>
              <a:t>This Photo</a:t>
            </a:r>
            <a:r>
              <a:rPr lang="en-GB" sz="900"/>
              <a:t> by Unknown Author is licensed under </a:t>
            </a:r>
            <a:r>
              <a:rPr lang="en-GB" sz="900">
                <a:hlinkClick r:id="rId6" tooltip="https://creativecommons.org/licenses/by-nc/3.0/"/>
              </a:rPr>
              <a:t>CC BY-NC</a:t>
            </a:r>
            <a:endParaRPr lang="en-GB" sz="900"/>
          </a:p>
        </p:txBody>
      </p:sp>
      <p:sp>
        <p:nvSpPr>
          <p:cNvPr id="2" name="Title 1">
            <a:extLst>
              <a:ext uri="{FF2B5EF4-FFF2-40B4-BE49-F238E27FC236}">
                <a16:creationId xmlns:a16="http://schemas.microsoft.com/office/drawing/2014/main" id="{022A2828-E601-4533-BA38-EF6AFE9AB70B}"/>
              </a:ext>
            </a:extLst>
          </p:cNvPr>
          <p:cNvSpPr>
            <a:spLocks noGrp="1"/>
          </p:cNvSpPr>
          <p:nvPr>
            <p:ph type="title"/>
          </p:nvPr>
        </p:nvSpPr>
        <p:spPr>
          <a:xfrm>
            <a:off x="4135121" y="1768015"/>
            <a:ext cx="4226560" cy="752190"/>
          </a:xfrm>
        </p:spPr>
        <p:txBody>
          <a:bodyPr/>
          <a:lstStyle/>
          <a:p>
            <a:pPr algn="ctr">
              <a:lnSpc>
                <a:spcPct val="100000"/>
              </a:lnSpc>
            </a:pPr>
            <a:r>
              <a:rPr lang="en-GB" sz="4800" dirty="0">
                <a:solidFill>
                  <a:schemeClr val="bg1"/>
                </a:solidFill>
              </a:rPr>
              <a:t>Objectives</a:t>
            </a:r>
          </a:p>
        </p:txBody>
      </p:sp>
      <p:sp>
        <p:nvSpPr>
          <p:cNvPr id="4" name="Slide Number Placeholder 3">
            <a:extLst>
              <a:ext uri="{FF2B5EF4-FFF2-40B4-BE49-F238E27FC236}">
                <a16:creationId xmlns:a16="http://schemas.microsoft.com/office/drawing/2014/main" id="{1F82D134-02A2-4D3F-86B2-D05BF42AE5EA}"/>
              </a:ext>
            </a:extLst>
          </p:cNvPr>
          <p:cNvSpPr>
            <a:spLocks noGrp="1"/>
          </p:cNvSpPr>
          <p:nvPr>
            <p:ph type="sldNum" sz="quarter" idx="10"/>
          </p:nvPr>
        </p:nvSpPr>
        <p:spPr/>
        <p:txBody>
          <a:bodyPr/>
          <a:lstStyle/>
          <a:p>
            <a:fld id="{6B3B0B0F-E794-1244-9699-107C60B9C23A}" type="slidenum">
              <a:rPr lang="en-US" smtClean="0"/>
              <a:pPr/>
              <a:t>2</a:t>
            </a:fld>
            <a:endParaRPr lang="en-US" dirty="0"/>
          </a:p>
        </p:txBody>
      </p:sp>
    </p:spTree>
    <p:extLst>
      <p:ext uri="{BB962C8B-B14F-4D97-AF65-F5344CB8AC3E}">
        <p14:creationId xmlns:p14="http://schemas.microsoft.com/office/powerpoint/2010/main" val="16148982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8F28C-85CF-4A5B-9032-1D4DDE069D9B}"/>
              </a:ext>
            </a:extLst>
          </p:cNvPr>
          <p:cNvSpPr>
            <a:spLocks noGrp="1"/>
          </p:cNvSpPr>
          <p:nvPr>
            <p:ph type="title"/>
          </p:nvPr>
        </p:nvSpPr>
        <p:spPr/>
        <p:txBody>
          <a:bodyPr/>
          <a:lstStyle/>
          <a:p>
            <a:pPr algn="ctr"/>
            <a:r>
              <a:rPr lang="en-GB" dirty="0"/>
              <a:t>Taylor diagrams AEOLUS</a:t>
            </a:r>
          </a:p>
        </p:txBody>
      </p:sp>
      <p:sp>
        <p:nvSpPr>
          <p:cNvPr id="4" name="Slide Number Placeholder 3">
            <a:extLst>
              <a:ext uri="{FF2B5EF4-FFF2-40B4-BE49-F238E27FC236}">
                <a16:creationId xmlns:a16="http://schemas.microsoft.com/office/drawing/2014/main" id="{9D152756-4D52-4640-B717-910F45C6E2B1}"/>
              </a:ext>
            </a:extLst>
          </p:cNvPr>
          <p:cNvSpPr>
            <a:spLocks noGrp="1"/>
          </p:cNvSpPr>
          <p:nvPr>
            <p:ph type="sldNum" sz="quarter" idx="10"/>
          </p:nvPr>
        </p:nvSpPr>
        <p:spPr/>
        <p:txBody>
          <a:bodyPr/>
          <a:lstStyle/>
          <a:p>
            <a:fld id="{6B3B0B0F-E794-1244-9699-107C60B9C23A}" type="slidenum">
              <a:rPr lang="en-US" smtClean="0"/>
              <a:pPr/>
              <a:t>20</a:t>
            </a:fld>
            <a:endParaRPr lang="en-US" dirty="0"/>
          </a:p>
        </p:txBody>
      </p:sp>
      <p:pic>
        <p:nvPicPr>
          <p:cNvPr id="11" name="Picture 10" descr="Chart, radar chart&#10;&#10;Description automatically generated">
            <a:extLst>
              <a:ext uri="{FF2B5EF4-FFF2-40B4-BE49-F238E27FC236}">
                <a16:creationId xmlns:a16="http://schemas.microsoft.com/office/drawing/2014/main" id="{F0F3783A-7F91-4CC8-B2D9-4F5E5AFCFA22}"/>
              </a:ext>
            </a:extLst>
          </p:cNvPr>
          <p:cNvPicPr>
            <a:picLocks noChangeAspect="1"/>
          </p:cNvPicPr>
          <p:nvPr/>
        </p:nvPicPr>
        <p:blipFill>
          <a:blip r:embed="rId2"/>
          <a:stretch>
            <a:fillRect/>
          </a:stretch>
        </p:blipFill>
        <p:spPr>
          <a:xfrm>
            <a:off x="614362" y="1490953"/>
            <a:ext cx="5143903" cy="3600000"/>
          </a:xfrm>
          <a:prstGeom prst="rect">
            <a:avLst/>
          </a:prstGeom>
        </p:spPr>
      </p:pic>
      <p:sp>
        <p:nvSpPr>
          <p:cNvPr id="12" name="TextBox 11">
            <a:extLst>
              <a:ext uri="{FF2B5EF4-FFF2-40B4-BE49-F238E27FC236}">
                <a16:creationId xmlns:a16="http://schemas.microsoft.com/office/drawing/2014/main" id="{F37591DE-2880-44B0-9A11-476650D736F1}"/>
              </a:ext>
            </a:extLst>
          </p:cNvPr>
          <p:cNvSpPr txBox="1"/>
          <p:nvPr/>
        </p:nvSpPr>
        <p:spPr>
          <a:xfrm>
            <a:off x="6253655" y="2275290"/>
            <a:ext cx="2406869" cy="2031325"/>
          </a:xfrm>
          <a:prstGeom prst="rect">
            <a:avLst/>
          </a:prstGeom>
          <a:noFill/>
        </p:spPr>
        <p:txBody>
          <a:bodyPr wrap="square" rtlCol="0">
            <a:spAutoFit/>
          </a:bodyPr>
          <a:lstStyle/>
          <a:p>
            <a:r>
              <a:rPr lang="en-GB" dirty="0"/>
              <a:t>The best results are given by the assimilation of AOD and AEOLUS.</a:t>
            </a:r>
            <a:br>
              <a:rPr lang="en-GB" dirty="0"/>
            </a:br>
            <a:r>
              <a:rPr lang="en-GB" dirty="0"/>
              <a:t>The assimilation of AEOLUS only shows a positive bias</a:t>
            </a:r>
          </a:p>
        </p:txBody>
      </p:sp>
    </p:spTree>
    <p:extLst>
      <p:ext uri="{BB962C8B-B14F-4D97-AF65-F5344CB8AC3E}">
        <p14:creationId xmlns:p14="http://schemas.microsoft.com/office/powerpoint/2010/main" val="9539362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EDBA1119-BD1C-4099-B6BE-856D250C2EB6}"/>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t="33582" r="47198" b="8286"/>
          <a:stretch/>
        </p:blipFill>
        <p:spPr>
          <a:xfrm>
            <a:off x="810211" y="2440706"/>
            <a:ext cx="2081296" cy="1976587"/>
          </a:xfrm>
          <a:prstGeom prst="rect">
            <a:avLst/>
          </a:prstGeom>
        </p:spPr>
      </p:pic>
      <p:sp>
        <p:nvSpPr>
          <p:cNvPr id="2" name="Title 1">
            <a:extLst>
              <a:ext uri="{FF2B5EF4-FFF2-40B4-BE49-F238E27FC236}">
                <a16:creationId xmlns:a16="http://schemas.microsoft.com/office/drawing/2014/main" id="{46C48C70-111E-407E-A213-A928CBFF340A}"/>
              </a:ext>
            </a:extLst>
          </p:cNvPr>
          <p:cNvSpPr>
            <a:spLocks noGrp="1"/>
          </p:cNvSpPr>
          <p:nvPr>
            <p:ph type="title"/>
          </p:nvPr>
        </p:nvSpPr>
        <p:spPr/>
        <p:txBody>
          <a:bodyPr/>
          <a:lstStyle/>
          <a:p>
            <a:pPr algn="ctr"/>
            <a:r>
              <a:rPr lang="en-GB" b="1" dirty="0"/>
              <a:t>Assimilation with cloud screening results</a:t>
            </a:r>
          </a:p>
        </p:txBody>
      </p:sp>
      <p:sp>
        <p:nvSpPr>
          <p:cNvPr id="4" name="Slide Number Placeholder 3">
            <a:extLst>
              <a:ext uri="{FF2B5EF4-FFF2-40B4-BE49-F238E27FC236}">
                <a16:creationId xmlns:a16="http://schemas.microsoft.com/office/drawing/2014/main" id="{6BDD429D-079D-4CF6-8E69-C49762D759FD}"/>
              </a:ext>
            </a:extLst>
          </p:cNvPr>
          <p:cNvSpPr>
            <a:spLocks noGrp="1"/>
          </p:cNvSpPr>
          <p:nvPr>
            <p:ph type="sldNum" sz="quarter" idx="10"/>
          </p:nvPr>
        </p:nvSpPr>
        <p:spPr/>
        <p:txBody>
          <a:bodyPr/>
          <a:lstStyle/>
          <a:p>
            <a:fld id="{E4AB80EA-DB86-D849-B86F-15DAF31F0474}" type="slidenum">
              <a:rPr lang="en-US" smtClean="0"/>
              <a:pPr/>
              <a:t>21</a:t>
            </a:fld>
            <a:endParaRPr lang="en-US" dirty="0"/>
          </a:p>
        </p:txBody>
      </p:sp>
      <p:sp>
        <p:nvSpPr>
          <p:cNvPr id="3" name="TextBox 2">
            <a:extLst>
              <a:ext uri="{FF2B5EF4-FFF2-40B4-BE49-F238E27FC236}">
                <a16:creationId xmlns:a16="http://schemas.microsoft.com/office/drawing/2014/main" id="{FD4BBF36-48BB-485C-8E98-28B4EE7A55B3}"/>
              </a:ext>
            </a:extLst>
          </p:cNvPr>
          <p:cNvSpPr txBox="1"/>
          <p:nvPr/>
        </p:nvSpPr>
        <p:spPr>
          <a:xfrm>
            <a:off x="3928276" y="1351507"/>
            <a:ext cx="4819484" cy="2031325"/>
          </a:xfrm>
          <a:prstGeom prst="rect">
            <a:avLst/>
          </a:prstGeom>
          <a:noFill/>
        </p:spPr>
        <p:txBody>
          <a:bodyPr wrap="square" rtlCol="0">
            <a:spAutoFit/>
          </a:bodyPr>
          <a:lstStyle/>
          <a:p>
            <a:r>
              <a:rPr lang="en-GB" dirty="0"/>
              <a:t>The comparison with AERONET shows that the assimilation of AEOLUS on top of the AOD is improving the AOD estimate by the model.</a:t>
            </a:r>
          </a:p>
          <a:p>
            <a:r>
              <a:rPr lang="en-GB" dirty="0"/>
              <a:t>The improvement done by the cloud screening on the observation assimilation is not perceptible here.</a:t>
            </a:r>
          </a:p>
        </p:txBody>
      </p:sp>
    </p:spTree>
    <p:extLst>
      <p:ext uri="{BB962C8B-B14F-4D97-AF65-F5344CB8AC3E}">
        <p14:creationId xmlns:p14="http://schemas.microsoft.com/office/powerpoint/2010/main" val="32293564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5024537-4C26-44A5-BF6C-5E21C27765ED}"/>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596881" y="747162"/>
            <a:ext cx="7084080" cy="6110838"/>
          </a:xfrm>
          <a:prstGeom prst="rect">
            <a:avLst/>
          </a:prstGeom>
        </p:spPr>
      </p:pic>
      <p:pic>
        <p:nvPicPr>
          <p:cNvPr id="7" name="Picture 6" descr="A picture containing text, electronics, picture frame&#10;&#10;Description automatically generated">
            <a:extLst>
              <a:ext uri="{FF2B5EF4-FFF2-40B4-BE49-F238E27FC236}">
                <a16:creationId xmlns:a16="http://schemas.microsoft.com/office/drawing/2014/main" id="{3AC8A159-C85A-4350-BA7C-1D7AE96D3F59}"/>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3965160" y="747162"/>
            <a:ext cx="4790000" cy="3285000"/>
          </a:xfrm>
          <a:prstGeom prst="rect">
            <a:avLst/>
          </a:prstGeom>
        </p:spPr>
      </p:pic>
      <p:sp>
        <p:nvSpPr>
          <p:cNvPr id="2" name="Title 1">
            <a:extLst>
              <a:ext uri="{FF2B5EF4-FFF2-40B4-BE49-F238E27FC236}">
                <a16:creationId xmlns:a16="http://schemas.microsoft.com/office/drawing/2014/main" id="{022A2828-E601-4533-BA38-EF6AFE9AB70B}"/>
              </a:ext>
            </a:extLst>
          </p:cNvPr>
          <p:cNvSpPr>
            <a:spLocks noGrp="1"/>
          </p:cNvSpPr>
          <p:nvPr>
            <p:ph type="title"/>
          </p:nvPr>
        </p:nvSpPr>
        <p:spPr>
          <a:xfrm>
            <a:off x="4138921" y="1883804"/>
            <a:ext cx="4236720" cy="691230"/>
          </a:xfrm>
        </p:spPr>
        <p:txBody>
          <a:bodyPr/>
          <a:lstStyle/>
          <a:p>
            <a:pPr algn="ctr">
              <a:lnSpc>
                <a:spcPct val="100000"/>
              </a:lnSpc>
            </a:pPr>
            <a:r>
              <a:rPr lang="en-GB" sz="4800" dirty="0">
                <a:solidFill>
                  <a:schemeClr val="bg1"/>
                </a:solidFill>
              </a:rPr>
              <a:t>Conclusion</a:t>
            </a:r>
          </a:p>
        </p:txBody>
      </p:sp>
      <p:sp>
        <p:nvSpPr>
          <p:cNvPr id="4" name="Slide Number Placeholder 3">
            <a:extLst>
              <a:ext uri="{FF2B5EF4-FFF2-40B4-BE49-F238E27FC236}">
                <a16:creationId xmlns:a16="http://schemas.microsoft.com/office/drawing/2014/main" id="{1F82D134-02A2-4D3F-86B2-D05BF42AE5EA}"/>
              </a:ext>
            </a:extLst>
          </p:cNvPr>
          <p:cNvSpPr>
            <a:spLocks noGrp="1"/>
          </p:cNvSpPr>
          <p:nvPr>
            <p:ph type="sldNum" sz="quarter" idx="10"/>
          </p:nvPr>
        </p:nvSpPr>
        <p:spPr/>
        <p:txBody>
          <a:bodyPr/>
          <a:lstStyle/>
          <a:p>
            <a:fld id="{6B3B0B0F-E794-1244-9699-107C60B9C23A}" type="slidenum">
              <a:rPr lang="en-US" smtClean="0"/>
              <a:pPr/>
              <a:t>22</a:t>
            </a:fld>
            <a:endParaRPr lang="en-US" dirty="0"/>
          </a:p>
        </p:txBody>
      </p:sp>
    </p:spTree>
    <p:extLst>
      <p:ext uri="{BB962C8B-B14F-4D97-AF65-F5344CB8AC3E}">
        <p14:creationId xmlns:p14="http://schemas.microsoft.com/office/powerpoint/2010/main" val="18069324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EDBA1119-BD1C-4099-B6BE-856D250C2EB6}"/>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t="33582" r="47198" b="8286"/>
          <a:stretch/>
        </p:blipFill>
        <p:spPr>
          <a:xfrm>
            <a:off x="810211" y="2440706"/>
            <a:ext cx="2081296" cy="1976587"/>
          </a:xfrm>
          <a:prstGeom prst="rect">
            <a:avLst/>
          </a:prstGeom>
        </p:spPr>
      </p:pic>
      <p:sp>
        <p:nvSpPr>
          <p:cNvPr id="4" name="Slide Number Placeholder 3">
            <a:extLst>
              <a:ext uri="{FF2B5EF4-FFF2-40B4-BE49-F238E27FC236}">
                <a16:creationId xmlns:a16="http://schemas.microsoft.com/office/drawing/2014/main" id="{6BDD429D-079D-4CF6-8E69-C49762D759FD}"/>
              </a:ext>
            </a:extLst>
          </p:cNvPr>
          <p:cNvSpPr>
            <a:spLocks noGrp="1"/>
          </p:cNvSpPr>
          <p:nvPr>
            <p:ph type="sldNum" sz="quarter" idx="10"/>
          </p:nvPr>
        </p:nvSpPr>
        <p:spPr/>
        <p:txBody>
          <a:bodyPr/>
          <a:lstStyle/>
          <a:p>
            <a:fld id="{E4AB80EA-DB86-D849-B86F-15DAF31F0474}" type="slidenum">
              <a:rPr lang="en-US" smtClean="0"/>
              <a:pPr/>
              <a:t>23</a:t>
            </a:fld>
            <a:endParaRPr lang="en-US" dirty="0"/>
          </a:p>
        </p:txBody>
      </p:sp>
      <p:sp>
        <p:nvSpPr>
          <p:cNvPr id="3" name="TextBox 2">
            <a:extLst>
              <a:ext uri="{FF2B5EF4-FFF2-40B4-BE49-F238E27FC236}">
                <a16:creationId xmlns:a16="http://schemas.microsoft.com/office/drawing/2014/main" id="{FD4BBF36-48BB-485C-8E98-28B4EE7A55B3}"/>
              </a:ext>
            </a:extLst>
          </p:cNvPr>
          <p:cNvSpPr txBox="1"/>
          <p:nvPr/>
        </p:nvSpPr>
        <p:spPr>
          <a:xfrm>
            <a:off x="3751313" y="1720839"/>
            <a:ext cx="4819484" cy="3693319"/>
          </a:xfrm>
          <a:prstGeom prst="rect">
            <a:avLst/>
          </a:prstGeom>
          <a:noFill/>
        </p:spPr>
        <p:txBody>
          <a:bodyPr wrap="square" rtlCol="0">
            <a:spAutoFit/>
          </a:bodyPr>
          <a:lstStyle/>
          <a:p>
            <a:r>
              <a:rPr lang="en-GB" dirty="0"/>
              <a:t>During the first part of the project, Aeolus L2A data have been used to demonstrate the positive impact that the assimilation of aerosol backscatter can have on COMPO-IFS.</a:t>
            </a:r>
          </a:p>
          <a:p>
            <a:r>
              <a:rPr lang="en-GB" dirty="0"/>
              <a:t>The impact and necessity of monitoring has also been demonstrated.</a:t>
            </a:r>
          </a:p>
          <a:p>
            <a:r>
              <a:rPr lang="en-GB" dirty="0"/>
              <a:t>A cloud screening based on the model using internal or AUX files can improve the quality of data.</a:t>
            </a:r>
          </a:p>
          <a:p>
            <a:r>
              <a:rPr lang="en-GB" dirty="0"/>
              <a:t>AEOLUS was not dedicated to aerosol but the scientific teams have managed to extract a product of good quality from the data.</a:t>
            </a:r>
          </a:p>
        </p:txBody>
      </p:sp>
      <p:sp>
        <p:nvSpPr>
          <p:cNvPr id="8" name="Title 1">
            <a:extLst>
              <a:ext uri="{FF2B5EF4-FFF2-40B4-BE49-F238E27FC236}">
                <a16:creationId xmlns:a16="http://schemas.microsoft.com/office/drawing/2014/main" id="{C59482B3-171C-4401-9755-2148A09421F9}"/>
              </a:ext>
            </a:extLst>
          </p:cNvPr>
          <p:cNvSpPr>
            <a:spLocks noGrp="1"/>
          </p:cNvSpPr>
          <p:nvPr>
            <p:ph type="title"/>
          </p:nvPr>
        </p:nvSpPr>
        <p:spPr>
          <a:xfrm>
            <a:off x="810211" y="360000"/>
            <a:ext cx="7524159" cy="369332"/>
          </a:xfrm>
        </p:spPr>
        <p:txBody>
          <a:bodyPr/>
          <a:lstStyle/>
          <a:p>
            <a:pPr algn="ctr"/>
            <a:r>
              <a:rPr lang="en-GB" b="1" dirty="0"/>
              <a:t>Conclusion</a:t>
            </a:r>
          </a:p>
        </p:txBody>
      </p:sp>
    </p:spTree>
    <p:extLst>
      <p:ext uri="{BB962C8B-B14F-4D97-AF65-F5344CB8AC3E}">
        <p14:creationId xmlns:p14="http://schemas.microsoft.com/office/powerpoint/2010/main" val="555221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B1FC677-8B76-4E6C-86C6-39542822A499}"/>
              </a:ext>
            </a:extLst>
          </p:cNvPr>
          <p:cNvSpPr txBox="1"/>
          <p:nvPr/>
        </p:nvSpPr>
        <p:spPr>
          <a:xfrm>
            <a:off x="178904" y="269337"/>
            <a:ext cx="8965096" cy="400110"/>
          </a:xfrm>
          <a:prstGeom prst="rect">
            <a:avLst/>
          </a:prstGeom>
          <a:noFill/>
        </p:spPr>
        <p:txBody>
          <a:bodyPr wrap="square" rtlCol="0">
            <a:spAutoFit/>
          </a:bodyPr>
          <a:lstStyle/>
          <a:p>
            <a:pPr algn="ctr"/>
            <a:r>
              <a:rPr lang="en-GB" sz="2000" dirty="0">
                <a:solidFill>
                  <a:srgbClr val="064E83"/>
                </a:solidFill>
              </a:rPr>
              <a:t>Why do we want to assimilate lidar backscatter profile in COMPO-IFS?</a:t>
            </a:r>
          </a:p>
        </p:txBody>
      </p:sp>
      <p:sp>
        <p:nvSpPr>
          <p:cNvPr id="3" name="TextBox 2">
            <a:extLst>
              <a:ext uri="{FF2B5EF4-FFF2-40B4-BE49-F238E27FC236}">
                <a16:creationId xmlns:a16="http://schemas.microsoft.com/office/drawing/2014/main" id="{A6354409-B9E1-4058-AD4D-E3B47F81D855}"/>
              </a:ext>
            </a:extLst>
          </p:cNvPr>
          <p:cNvSpPr txBox="1"/>
          <p:nvPr/>
        </p:nvSpPr>
        <p:spPr>
          <a:xfrm>
            <a:off x="903890" y="2070538"/>
            <a:ext cx="7336220" cy="2308324"/>
          </a:xfrm>
          <a:prstGeom prst="rect">
            <a:avLst/>
          </a:prstGeom>
          <a:noFill/>
        </p:spPr>
        <p:txBody>
          <a:bodyPr wrap="square" rtlCol="0">
            <a:spAutoFit/>
          </a:bodyPr>
          <a:lstStyle/>
          <a:p>
            <a:r>
              <a:rPr lang="en-GB" dirty="0"/>
              <a:t>COMPO-IFS is doing a good job already having a strong model for aerosol and a beneficial assimilation of AOD coming from MODIS (AQUA and TERRA) and </a:t>
            </a:r>
            <a:r>
              <a:rPr lang="en-GB" dirty="0" err="1"/>
              <a:t>PMAp</a:t>
            </a:r>
            <a:r>
              <a:rPr lang="en-GB" dirty="0"/>
              <a:t>.</a:t>
            </a:r>
          </a:p>
          <a:p>
            <a:r>
              <a:rPr lang="en-GB" dirty="0"/>
              <a:t>The problem is the AOD is an column integrated data, no vertical distribution information is available.</a:t>
            </a:r>
          </a:p>
          <a:p>
            <a:r>
              <a:rPr lang="en-GB" dirty="0"/>
              <a:t>Attributing the plume to an altitude can have a detrimental effect.</a:t>
            </a:r>
          </a:p>
          <a:p>
            <a:r>
              <a:rPr lang="en-GB" dirty="0"/>
              <a:t>The backscatter profile is providing a key information that can only have positive effect in the system assimilation.</a:t>
            </a:r>
          </a:p>
        </p:txBody>
      </p:sp>
    </p:spTree>
    <p:extLst>
      <p:ext uri="{BB962C8B-B14F-4D97-AF65-F5344CB8AC3E}">
        <p14:creationId xmlns:p14="http://schemas.microsoft.com/office/powerpoint/2010/main" val="1188237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5024537-4C26-44A5-BF6C-5E21C27765ED}"/>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596881" y="747162"/>
            <a:ext cx="7084080" cy="6110838"/>
          </a:xfrm>
          <a:prstGeom prst="rect">
            <a:avLst/>
          </a:prstGeom>
        </p:spPr>
      </p:pic>
      <p:pic>
        <p:nvPicPr>
          <p:cNvPr id="7" name="Picture 6" descr="A picture containing text, electronics, picture frame&#10;&#10;Description automatically generated">
            <a:extLst>
              <a:ext uri="{FF2B5EF4-FFF2-40B4-BE49-F238E27FC236}">
                <a16:creationId xmlns:a16="http://schemas.microsoft.com/office/drawing/2014/main" id="{3AC8A159-C85A-4350-BA7C-1D7AE96D3F59}"/>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3965160" y="747162"/>
            <a:ext cx="4790000" cy="3285000"/>
          </a:xfrm>
          <a:prstGeom prst="rect">
            <a:avLst/>
          </a:prstGeom>
        </p:spPr>
      </p:pic>
      <p:sp>
        <p:nvSpPr>
          <p:cNvPr id="2" name="Title 1">
            <a:extLst>
              <a:ext uri="{FF2B5EF4-FFF2-40B4-BE49-F238E27FC236}">
                <a16:creationId xmlns:a16="http://schemas.microsoft.com/office/drawing/2014/main" id="{022A2828-E601-4533-BA38-EF6AFE9AB70B}"/>
              </a:ext>
            </a:extLst>
          </p:cNvPr>
          <p:cNvSpPr>
            <a:spLocks noGrp="1"/>
          </p:cNvSpPr>
          <p:nvPr>
            <p:ph type="title"/>
          </p:nvPr>
        </p:nvSpPr>
        <p:spPr>
          <a:xfrm>
            <a:off x="3876170" y="1391920"/>
            <a:ext cx="4670949" cy="2037080"/>
          </a:xfrm>
        </p:spPr>
        <p:txBody>
          <a:bodyPr/>
          <a:lstStyle/>
          <a:p>
            <a:pPr algn="ctr">
              <a:lnSpc>
                <a:spcPct val="100000"/>
              </a:lnSpc>
            </a:pPr>
            <a:r>
              <a:rPr lang="en-GB" sz="5400" dirty="0">
                <a:solidFill>
                  <a:schemeClr val="bg1"/>
                </a:solidFill>
              </a:rPr>
              <a:t>First step: Monitoring</a:t>
            </a:r>
          </a:p>
        </p:txBody>
      </p:sp>
      <p:sp>
        <p:nvSpPr>
          <p:cNvPr id="4" name="Slide Number Placeholder 3">
            <a:extLst>
              <a:ext uri="{FF2B5EF4-FFF2-40B4-BE49-F238E27FC236}">
                <a16:creationId xmlns:a16="http://schemas.microsoft.com/office/drawing/2014/main" id="{1F82D134-02A2-4D3F-86B2-D05BF42AE5EA}"/>
              </a:ext>
            </a:extLst>
          </p:cNvPr>
          <p:cNvSpPr>
            <a:spLocks noGrp="1"/>
          </p:cNvSpPr>
          <p:nvPr>
            <p:ph type="sldNum" sz="quarter" idx="10"/>
          </p:nvPr>
        </p:nvSpPr>
        <p:spPr/>
        <p:txBody>
          <a:bodyPr/>
          <a:lstStyle/>
          <a:p>
            <a:fld id="{6B3B0B0F-E794-1244-9699-107C60B9C23A}" type="slidenum">
              <a:rPr lang="en-US" smtClean="0"/>
              <a:pPr/>
              <a:t>4</a:t>
            </a:fld>
            <a:endParaRPr lang="en-US" dirty="0"/>
          </a:p>
        </p:txBody>
      </p:sp>
    </p:spTree>
    <p:extLst>
      <p:ext uri="{BB962C8B-B14F-4D97-AF65-F5344CB8AC3E}">
        <p14:creationId xmlns:p14="http://schemas.microsoft.com/office/powerpoint/2010/main" val="1631203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95DD6-DA60-4B9A-AF4D-E12D449D909B}"/>
              </a:ext>
            </a:extLst>
          </p:cNvPr>
          <p:cNvSpPr>
            <a:spLocks noGrp="1"/>
          </p:cNvSpPr>
          <p:nvPr>
            <p:ph type="title"/>
          </p:nvPr>
        </p:nvSpPr>
        <p:spPr/>
        <p:txBody>
          <a:bodyPr/>
          <a:lstStyle/>
          <a:p>
            <a:pPr algn="ctr"/>
            <a:r>
              <a:rPr lang="en-GB" b="1" dirty="0"/>
              <a:t>Importance to monitor the instrument</a:t>
            </a:r>
          </a:p>
        </p:txBody>
      </p:sp>
      <p:sp>
        <p:nvSpPr>
          <p:cNvPr id="3" name="Content Placeholder 2">
            <a:extLst>
              <a:ext uri="{FF2B5EF4-FFF2-40B4-BE49-F238E27FC236}">
                <a16:creationId xmlns:a16="http://schemas.microsoft.com/office/drawing/2014/main" id="{0CF22E8A-5242-4629-A554-A0579214126C}"/>
              </a:ext>
            </a:extLst>
          </p:cNvPr>
          <p:cNvSpPr>
            <a:spLocks noGrp="1"/>
          </p:cNvSpPr>
          <p:nvPr>
            <p:ph sz="quarter" idx="14"/>
          </p:nvPr>
        </p:nvSpPr>
        <p:spPr>
          <a:xfrm>
            <a:off x="1620131" y="2132804"/>
            <a:ext cx="5903738" cy="2592391"/>
          </a:xfrm>
        </p:spPr>
        <p:txBody>
          <a:bodyPr/>
          <a:lstStyle/>
          <a:p>
            <a:r>
              <a:rPr lang="en-GB" dirty="0"/>
              <a:t>The benefits to monitor an instrument are:</a:t>
            </a:r>
          </a:p>
          <a:p>
            <a:pPr lvl="1"/>
            <a:r>
              <a:rPr lang="en-GB" dirty="0"/>
              <a:t>Observe any deviation of the instrument</a:t>
            </a:r>
          </a:p>
          <a:p>
            <a:pPr lvl="1"/>
            <a:r>
              <a:rPr lang="en-GB" dirty="0"/>
              <a:t>Validate the quality of data</a:t>
            </a:r>
          </a:p>
          <a:p>
            <a:pPr lvl="1"/>
            <a:r>
              <a:rPr lang="en-GB" dirty="0"/>
              <a:t>Notice any degradation</a:t>
            </a:r>
          </a:p>
          <a:p>
            <a:pPr lvl="1"/>
            <a:r>
              <a:rPr lang="en-GB" dirty="0"/>
              <a:t>Recognise any artefacts introduce by the algorithm</a:t>
            </a:r>
          </a:p>
          <a:p>
            <a:pPr lvl="1"/>
            <a:r>
              <a:rPr lang="en-GB" dirty="0"/>
              <a:t>….</a:t>
            </a:r>
          </a:p>
          <a:p>
            <a:pPr marL="360000" lvl="1" indent="0">
              <a:buNone/>
            </a:pPr>
            <a:endParaRPr lang="en-GB" dirty="0"/>
          </a:p>
        </p:txBody>
      </p:sp>
      <p:sp>
        <p:nvSpPr>
          <p:cNvPr id="4" name="Slide Number Placeholder 3">
            <a:extLst>
              <a:ext uri="{FF2B5EF4-FFF2-40B4-BE49-F238E27FC236}">
                <a16:creationId xmlns:a16="http://schemas.microsoft.com/office/drawing/2014/main" id="{AC1413D0-4A04-4FD8-9D83-B86D9D613945}"/>
              </a:ext>
            </a:extLst>
          </p:cNvPr>
          <p:cNvSpPr>
            <a:spLocks noGrp="1"/>
          </p:cNvSpPr>
          <p:nvPr>
            <p:ph type="sldNum" sz="quarter" idx="10"/>
          </p:nvPr>
        </p:nvSpPr>
        <p:spPr/>
        <p:txBody>
          <a:bodyPr/>
          <a:lstStyle/>
          <a:p>
            <a:fld id="{6B3B0B0F-E794-1244-9699-107C60B9C23A}" type="slidenum">
              <a:rPr lang="en-US" smtClean="0"/>
              <a:pPr/>
              <a:t>5</a:t>
            </a:fld>
            <a:endParaRPr lang="en-US" dirty="0"/>
          </a:p>
        </p:txBody>
      </p:sp>
    </p:spTree>
    <p:extLst>
      <p:ext uri="{BB962C8B-B14F-4D97-AF65-F5344CB8AC3E}">
        <p14:creationId xmlns:p14="http://schemas.microsoft.com/office/powerpoint/2010/main" val="971835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FBD3B-B47F-4F57-9333-A85919A3DA42}"/>
              </a:ext>
            </a:extLst>
          </p:cNvPr>
          <p:cNvSpPr>
            <a:spLocks noGrp="1"/>
          </p:cNvSpPr>
          <p:nvPr>
            <p:ph type="title"/>
          </p:nvPr>
        </p:nvSpPr>
        <p:spPr>
          <a:xfrm>
            <a:off x="464426" y="360000"/>
            <a:ext cx="8426491" cy="369332"/>
          </a:xfrm>
        </p:spPr>
        <p:txBody>
          <a:bodyPr>
            <a:normAutofit fontScale="90000"/>
          </a:bodyPr>
          <a:lstStyle/>
          <a:p>
            <a:pPr algn="ctr"/>
            <a:r>
              <a:rPr lang="en-GB" b="1" dirty="0"/>
              <a:t>Monitoring of AEOLUS L2A for October 2019 and April 2020</a:t>
            </a:r>
          </a:p>
        </p:txBody>
      </p:sp>
      <p:sp>
        <p:nvSpPr>
          <p:cNvPr id="4" name="Slide Number Placeholder 3">
            <a:extLst>
              <a:ext uri="{FF2B5EF4-FFF2-40B4-BE49-F238E27FC236}">
                <a16:creationId xmlns:a16="http://schemas.microsoft.com/office/drawing/2014/main" id="{23B6A01B-EE0D-4996-A9D7-D10E5900603B}"/>
              </a:ext>
            </a:extLst>
          </p:cNvPr>
          <p:cNvSpPr>
            <a:spLocks noGrp="1"/>
          </p:cNvSpPr>
          <p:nvPr>
            <p:ph type="sldNum" sz="quarter" idx="10"/>
          </p:nvPr>
        </p:nvSpPr>
        <p:spPr>
          <a:xfrm>
            <a:off x="7524159" y="6308255"/>
            <a:ext cx="1619840" cy="216000"/>
          </a:xfrm>
        </p:spPr>
        <p:txBody>
          <a:bodyPr anchor="b">
            <a:normAutofit/>
          </a:bodyPr>
          <a:lstStyle/>
          <a:p>
            <a:pPr>
              <a:spcAft>
                <a:spcPts val="600"/>
              </a:spcAft>
            </a:pPr>
            <a:fld id="{6B3B0B0F-E794-1244-9699-107C60B9C23A}" type="slidenum">
              <a:rPr lang="en-US" smtClean="0"/>
              <a:pPr>
                <a:spcAft>
                  <a:spcPts val="600"/>
                </a:spcAft>
              </a:pPr>
              <a:t>6</a:t>
            </a:fld>
            <a:endParaRPr lang="en-US"/>
          </a:p>
        </p:txBody>
      </p:sp>
      <p:pic>
        <p:nvPicPr>
          <p:cNvPr id="13" name="Picture 12" descr="Diagram&#10;&#10;Description automatically generated">
            <a:extLst>
              <a:ext uri="{FF2B5EF4-FFF2-40B4-BE49-F238E27FC236}">
                <a16:creationId xmlns:a16="http://schemas.microsoft.com/office/drawing/2014/main" id="{6B470615-3375-43E1-963C-333B4B41DC99}"/>
              </a:ext>
            </a:extLst>
          </p:cNvPr>
          <p:cNvPicPr>
            <a:picLocks noChangeAspect="1"/>
          </p:cNvPicPr>
          <p:nvPr/>
        </p:nvPicPr>
        <p:blipFill rotWithShape="1">
          <a:blip r:embed="rId2"/>
          <a:srcRect b="65149"/>
          <a:stretch/>
        </p:blipFill>
        <p:spPr>
          <a:xfrm>
            <a:off x="250917" y="729332"/>
            <a:ext cx="5760000" cy="2843026"/>
          </a:xfrm>
          <a:prstGeom prst="rect">
            <a:avLst/>
          </a:prstGeom>
        </p:spPr>
      </p:pic>
      <p:pic>
        <p:nvPicPr>
          <p:cNvPr id="5" name="Picture 4" descr="Diagram&#10;&#10;Description automatically generated">
            <a:extLst>
              <a:ext uri="{FF2B5EF4-FFF2-40B4-BE49-F238E27FC236}">
                <a16:creationId xmlns:a16="http://schemas.microsoft.com/office/drawing/2014/main" id="{3F3D957A-FCD3-40D3-BA70-34919CD862A0}"/>
              </a:ext>
            </a:extLst>
          </p:cNvPr>
          <p:cNvPicPr>
            <a:picLocks noChangeAspect="1"/>
          </p:cNvPicPr>
          <p:nvPr/>
        </p:nvPicPr>
        <p:blipFill rotWithShape="1">
          <a:blip r:embed="rId3"/>
          <a:srcRect b="65037"/>
          <a:stretch/>
        </p:blipFill>
        <p:spPr>
          <a:xfrm>
            <a:off x="3130917" y="3564092"/>
            <a:ext cx="5760000" cy="2852163"/>
          </a:xfrm>
          <a:prstGeom prst="rect">
            <a:avLst/>
          </a:prstGeom>
        </p:spPr>
      </p:pic>
      <p:sp>
        <p:nvSpPr>
          <p:cNvPr id="3" name="Oval 2">
            <a:extLst>
              <a:ext uri="{FF2B5EF4-FFF2-40B4-BE49-F238E27FC236}">
                <a16:creationId xmlns:a16="http://schemas.microsoft.com/office/drawing/2014/main" id="{F5134774-B14C-45C7-81E1-057D7D6569BB}"/>
              </a:ext>
            </a:extLst>
          </p:cNvPr>
          <p:cNvSpPr/>
          <p:nvPr/>
        </p:nvSpPr>
        <p:spPr>
          <a:xfrm>
            <a:off x="1371600" y="3299791"/>
            <a:ext cx="556591" cy="264301"/>
          </a:xfrm>
          <a:prstGeom prst="ellipse">
            <a:avLst/>
          </a:prstGeom>
          <a:noFill/>
          <a:ln w="571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a16="http://schemas.microsoft.com/office/drawing/2014/main" id="{1ECDFC1B-9B86-4560-8FF8-966BF5E5AA01}"/>
              </a:ext>
            </a:extLst>
          </p:cNvPr>
          <p:cNvSpPr/>
          <p:nvPr/>
        </p:nvSpPr>
        <p:spPr>
          <a:xfrm>
            <a:off x="4293704" y="6142817"/>
            <a:ext cx="556591" cy="264301"/>
          </a:xfrm>
          <a:prstGeom prst="ellipse">
            <a:avLst/>
          </a:prstGeom>
          <a:noFill/>
          <a:ln w="571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7B450248-5A00-404D-BB28-3DB54A2B9FE3}"/>
              </a:ext>
            </a:extLst>
          </p:cNvPr>
          <p:cNvSpPr txBox="1"/>
          <p:nvPr/>
        </p:nvSpPr>
        <p:spPr>
          <a:xfrm>
            <a:off x="464426" y="4552122"/>
            <a:ext cx="2370939" cy="923330"/>
          </a:xfrm>
          <a:prstGeom prst="rect">
            <a:avLst/>
          </a:prstGeom>
          <a:noFill/>
          <a:ln>
            <a:solidFill>
              <a:srgbClr val="FF0000"/>
            </a:solidFill>
          </a:ln>
        </p:spPr>
        <p:txBody>
          <a:bodyPr wrap="square" rtlCol="0">
            <a:spAutoFit/>
          </a:bodyPr>
          <a:lstStyle/>
          <a:p>
            <a:r>
              <a:rPr lang="en-GB" dirty="0"/>
              <a:t>The standard deviation is out of range</a:t>
            </a:r>
          </a:p>
        </p:txBody>
      </p:sp>
      <p:cxnSp>
        <p:nvCxnSpPr>
          <p:cNvPr id="11" name="Straight Arrow Connector 10">
            <a:extLst>
              <a:ext uri="{FF2B5EF4-FFF2-40B4-BE49-F238E27FC236}">
                <a16:creationId xmlns:a16="http://schemas.microsoft.com/office/drawing/2014/main" id="{C302001C-CE32-450D-BE44-8D2F588D4C28}"/>
              </a:ext>
            </a:extLst>
          </p:cNvPr>
          <p:cNvCxnSpPr>
            <a:stCxn id="9" idx="0"/>
            <a:endCxn id="3" idx="4"/>
          </p:cNvCxnSpPr>
          <p:nvPr/>
        </p:nvCxnSpPr>
        <p:spPr>
          <a:xfrm flipV="1">
            <a:off x="1649896" y="3564092"/>
            <a:ext cx="0" cy="988030"/>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15" name="Straight Arrow Connector 14">
            <a:extLst>
              <a:ext uri="{FF2B5EF4-FFF2-40B4-BE49-F238E27FC236}">
                <a16:creationId xmlns:a16="http://schemas.microsoft.com/office/drawing/2014/main" id="{E56CAC15-AA45-493A-A3CB-8054645E73E6}"/>
              </a:ext>
            </a:extLst>
          </p:cNvPr>
          <p:cNvCxnSpPr>
            <a:endCxn id="7" idx="2"/>
          </p:cNvCxnSpPr>
          <p:nvPr/>
        </p:nvCxnSpPr>
        <p:spPr>
          <a:xfrm>
            <a:off x="2835365" y="5475452"/>
            <a:ext cx="1458339" cy="799516"/>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6" name="TextBox 15">
            <a:extLst>
              <a:ext uri="{FF2B5EF4-FFF2-40B4-BE49-F238E27FC236}">
                <a16:creationId xmlns:a16="http://schemas.microsoft.com/office/drawing/2014/main" id="{4F15AD81-1AA8-49FE-8100-7C30364C4E3D}"/>
              </a:ext>
            </a:extLst>
          </p:cNvPr>
          <p:cNvSpPr txBox="1"/>
          <p:nvPr/>
        </p:nvSpPr>
        <p:spPr>
          <a:xfrm>
            <a:off x="6122504" y="904461"/>
            <a:ext cx="2768413" cy="2308324"/>
          </a:xfrm>
          <a:prstGeom prst="rect">
            <a:avLst/>
          </a:prstGeom>
          <a:noFill/>
        </p:spPr>
        <p:txBody>
          <a:bodyPr wrap="square" rtlCol="0">
            <a:spAutoFit/>
          </a:bodyPr>
          <a:lstStyle/>
          <a:p>
            <a:r>
              <a:rPr lang="en-GB" dirty="0"/>
              <a:t>When looking at the first result comparing the observations with the first guess departure, it is clear that some artefact are left in the observations. It can be observed in both periods.</a:t>
            </a:r>
          </a:p>
        </p:txBody>
      </p:sp>
    </p:spTree>
    <p:extLst>
      <p:ext uri="{BB962C8B-B14F-4D97-AF65-F5344CB8AC3E}">
        <p14:creationId xmlns:p14="http://schemas.microsoft.com/office/powerpoint/2010/main" val="1958753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FBD3B-B47F-4F57-9333-A85919A3DA42}"/>
              </a:ext>
            </a:extLst>
          </p:cNvPr>
          <p:cNvSpPr>
            <a:spLocks noGrp="1"/>
          </p:cNvSpPr>
          <p:nvPr>
            <p:ph type="title"/>
          </p:nvPr>
        </p:nvSpPr>
        <p:spPr>
          <a:xfrm>
            <a:off x="810211" y="360000"/>
            <a:ext cx="7524159" cy="369332"/>
          </a:xfrm>
        </p:spPr>
        <p:txBody>
          <a:bodyPr>
            <a:normAutofit fontScale="90000"/>
          </a:bodyPr>
          <a:lstStyle/>
          <a:p>
            <a:r>
              <a:rPr lang="en-GB" dirty="0"/>
              <a:t>Monitoring of AEOLUS L2A for October 2019 and April 2019</a:t>
            </a:r>
          </a:p>
        </p:txBody>
      </p:sp>
      <p:sp>
        <p:nvSpPr>
          <p:cNvPr id="4" name="Slide Number Placeholder 3">
            <a:extLst>
              <a:ext uri="{FF2B5EF4-FFF2-40B4-BE49-F238E27FC236}">
                <a16:creationId xmlns:a16="http://schemas.microsoft.com/office/drawing/2014/main" id="{23B6A01B-EE0D-4996-A9D7-D10E5900603B}"/>
              </a:ext>
            </a:extLst>
          </p:cNvPr>
          <p:cNvSpPr>
            <a:spLocks noGrp="1"/>
          </p:cNvSpPr>
          <p:nvPr>
            <p:ph type="sldNum" sz="quarter" idx="10"/>
          </p:nvPr>
        </p:nvSpPr>
        <p:spPr>
          <a:xfrm>
            <a:off x="7524159" y="6308255"/>
            <a:ext cx="1619840" cy="216000"/>
          </a:xfrm>
        </p:spPr>
        <p:txBody>
          <a:bodyPr anchor="b">
            <a:normAutofit/>
          </a:bodyPr>
          <a:lstStyle/>
          <a:p>
            <a:pPr>
              <a:spcAft>
                <a:spcPts val="600"/>
              </a:spcAft>
            </a:pPr>
            <a:fld id="{6B3B0B0F-E794-1244-9699-107C60B9C23A}" type="slidenum">
              <a:rPr lang="en-US" smtClean="0"/>
              <a:pPr>
                <a:spcAft>
                  <a:spcPts val="600"/>
                </a:spcAft>
              </a:pPr>
              <a:t>7</a:t>
            </a:fld>
            <a:endParaRPr lang="en-US"/>
          </a:p>
        </p:txBody>
      </p:sp>
      <p:pic>
        <p:nvPicPr>
          <p:cNvPr id="6" name="Picture 5" descr="A picture containing chart&#10;&#10;Description automatically generated">
            <a:extLst>
              <a:ext uri="{FF2B5EF4-FFF2-40B4-BE49-F238E27FC236}">
                <a16:creationId xmlns:a16="http://schemas.microsoft.com/office/drawing/2014/main" id="{E21C831F-4661-4FCA-96E6-8BE67E6195F0}"/>
              </a:ext>
            </a:extLst>
          </p:cNvPr>
          <p:cNvPicPr>
            <a:picLocks noChangeAspect="1"/>
          </p:cNvPicPr>
          <p:nvPr/>
        </p:nvPicPr>
        <p:blipFill>
          <a:blip r:embed="rId2"/>
          <a:stretch>
            <a:fillRect/>
          </a:stretch>
        </p:blipFill>
        <p:spPr>
          <a:xfrm>
            <a:off x="151887" y="0"/>
            <a:ext cx="4857506" cy="6858000"/>
          </a:xfrm>
          <a:prstGeom prst="rect">
            <a:avLst/>
          </a:prstGeom>
        </p:spPr>
      </p:pic>
      <p:pic>
        <p:nvPicPr>
          <p:cNvPr id="8" name="Picture 7" descr="Chart&#10;&#10;Description automatically generated">
            <a:extLst>
              <a:ext uri="{FF2B5EF4-FFF2-40B4-BE49-F238E27FC236}">
                <a16:creationId xmlns:a16="http://schemas.microsoft.com/office/drawing/2014/main" id="{7549CF52-79C1-4AE6-9062-EC714A90BB58}"/>
              </a:ext>
            </a:extLst>
          </p:cNvPr>
          <p:cNvPicPr>
            <a:picLocks noChangeAspect="1"/>
          </p:cNvPicPr>
          <p:nvPr/>
        </p:nvPicPr>
        <p:blipFill rotWithShape="1">
          <a:blip r:embed="rId3"/>
          <a:srcRect r="10897"/>
          <a:stretch/>
        </p:blipFill>
        <p:spPr>
          <a:xfrm>
            <a:off x="4663953" y="0"/>
            <a:ext cx="4328160" cy="6858000"/>
          </a:xfrm>
          <a:prstGeom prst="rect">
            <a:avLst/>
          </a:prstGeom>
        </p:spPr>
      </p:pic>
      <p:sp>
        <p:nvSpPr>
          <p:cNvPr id="9" name="Oval 8">
            <a:extLst>
              <a:ext uri="{FF2B5EF4-FFF2-40B4-BE49-F238E27FC236}">
                <a16:creationId xmlns:a16="http://schemas.microsoft.com/office/drawing/2014/main" id="{C17DA859-4F24-46FD-A308-3FB47729BD15}"/>
              </a:ext>
            </a:extLst>
          </p:cNvPr>
          <p:cNvSpPr/>
          <p:nvPr/>
        </p:nvSpPr>
        <p:spPr>
          <a:xfrm>
            <a:off x="3393440" y="1361440"/>
            <a:ext cx="223520" cy="802640"/>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DF93A70C-2304-4693-9D6B-F3BC4514B2E1}"/>
              </a:ext>
            </a:extLst>
          </p:cNvPr>
          <p:cNvSpPr/>
          <p:nvPr/>
        </p:nvSpPr>
        <p:spPr>
          <a:xfrm>
            <a:off x="7300638" y="1696720"/>
            <a:ext cx="357275" cy="467360"/>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53A3B934-A100-480D-8AE6-E5220A6C973F}"/>
              </a:ext>
            </a:extLst>
          </p:cNvPr>
          <p:cNvSpPr/>
          <p:nvPr/>
        </p:nvSpPr>
        <p:spPr>
          <a:xfrm>
            <a:off x="6539801" y="1361440"/>
            <a:ext cx="223520" cy="802640"/>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6082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FBD3B-B47F-4F57-9333-A85919A3DA42}"/>
              </a:ext>
            </a:extLst>
          </p:cNvPr>
          <p:cNvSpPr>
            <a:spLocks noGrp="1"/>
          </p:cNvSpPr>
          <p:nvPr>
            <p:ph type="title"/>
          </p:nvPr>
        </p:nvSpPr>
        <p:spPr>
          <a:xfrm>
            <a:off x="487680" y="360000"/>
            <a:ext cx="8341359" cy="369332"/>
          </a:xfrm>
        </p:spPr>
        <p:txBody>
          <a:bodyPr>
            <a:normAutofit/>
          </a:bodyPr>
          <a:lstStyle/>
          <a:p>
            <a:pPr algn="ctr"/>
            <a:r>
              <a:rPr lang="en-GB" b="1" dirty="0"/>
              <a:t>Monitoring of AEOLUS L2A</a:t>
            </a:r>
          </a:p>
        </p:txBody>
      </p:sp>
      <p:sp>
        <p:nvSpPr>
          <p:cNvPr id="4" name="Slide Number Placeholder 3">
            <a:extLst>
              <a:ext uri="{FF2B5EF4-FFF2-40B4-BE49-F238E27FC236}">
                <a16:creationId xmlns:a16="http://schemas.microsoft.com/office/drawing/2014/main" id="{23B6A01B-EE0D-4996-A9D7-D10E5900603B}"/>
              </a:ext>
            </a:extLst>
          </p:cNvPr>
          <p:cNvSpPr>
            <a:spLocks noGrp="1"/>
          </p:cNvSpPr>
          <p:nvPr>
            <p:ph type="sldNum" sz="quarter" idx="10"/>
          </p:nvPr>
        </p:nvSpPr>
        <p:spPr>
          <a:xfrm>
            <a:off x="7524159" y="6308255"/>
            <a:ext cx="1619840" cy="216000"/>
          </a:xfrm>
        </p:spPr>
        <p:txBody>
          <a:bodyPr anchor="b">
            <a:normAutofit/>
          </a:bodyPr>
          <a:lstStyle/>
          <a:p>
            <a:pPr>
              <a:spcAft>
                <a:spcPts val="600"/>
              </a:spcAft>
            </a:pPr>
            <a:fld id="{6B3B0B0F-E794-1244-9699-107C60B9C23A}" type="slidenum">
              <a:rPr lang="en-US" smtClean="0"/>
              <a:pPr>
                <a:spcAft>
                  <a:spcPts val="600"/>
                </a:spcAft>
              </a:pPr>
              <a:t>8</a:t>
            </a:fld>
            <a:endParaRPr lang="en-US"/>
          </a:p>
        </p:txBody>
      </p:sp>
      <p:sp>
        <p:nvSpPr>
          <p:cNvPr id="6" name="TextBox 5">
            <a:extLst>
              <a:ext uri="{FF2B5EF4-FFF2-40B4-BE49-F238E27FC236}">
                <a16:creationId xmlns:a16="http://schemas.microsoft.com/office/drawing/2014/main" id="{35DD5D91-5910-488B-8EAD-38CA8776A04B}"/>
              </a:ext>
            </a:extLst>
          </p:cNvPr>
          <p:cNvSpPr txBox="1"/>
          <p:nvPr/>
        </p:nvSpPr>
        <p:spPr>
          <a:xfrm>
            <a:off x="3972560" y="1720839"/>
            <a:ext cx="3999254" cy="2862322"/>
          </a:xfrm>
          <a:prstGeom prst="rect">
            <a:avLst/>
          </a:prstGeom>
          <a:noFill/>
        </p:spPr>
        <p:txBody>
          <a:bodyPr wrap="square" rtlCol="0">
            <a:spAutoFit/>
          </a:bodyPr>
          <a:lstStyle/>
          <a:p>
            <a:r>
              <a:rPr lang="en-GB" dirty="0"/>
              <a:t>The monitoring shows:</a:t>
            </a:r>
          </a:p>
          <a:p>
            <a:pPr marL="285750" indent="-285750">
              <a:buFontTx/>
              <a:buChar char="-"/>
            </a:pPr>
            <a:r>
              <a:rPr lang="en-GB" dirty="0"/>
              <a:t>Some artefacts are present for some days for AEOLUS.</a:t>
            </a:r>
          </a:p>
          <a:p>
            <a:pPr marL="285750" indent="-285750">
              <a:buFontTx/>
              <a:buChar char="-"/>
            </a:pPr>
            <a:r>
              <a:rPr lang="en-GB" dirty="0"/>
              <a:t>No link can be done with the AEOLUS time line status</a:t>
            </a:r>
          </a:p>
          <a:p>
            <a:endParaRPr lang="en-GB" dirty="0"/>
          </a:p>
          <a:p>
            <a:r>
              <a:rPr lang="en-GB" sz="2400" b="1" dirty="0"/>
              <a:t>Will the assimilation be able to remove these artefacts?</a:t>
            </a:r>
          </a:p>
        </p:txBody>
      </p:sp>
      <p:pic>
        <p:nvPicPr>
          <p:cNvPr id="14" name="Picture 13">
            <a:extLst>
              <a:ext uri="{FF2B5EF4-FFF2-40B4-BE49-F238E27FC236}">
                <a16:creationId xmlns:a16="http://schemas.microsoft.com/office/drawing/2014/main" id="{09CC0F5F-EC13-4298-9D45-B95063B0B63A}"/>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t="33582" r="47198" b="8286"/>
          <a:stretch/>
        </p:blipFill>
        <p:spPr>
          <a:xfrm>
            <a:off x="810211" y="2440706"/>
            <a:ext cx="2081296" cy="1976587"/>
          </a:xfrm>
          <a:prstGeom prst="rect">
            <a:avLst/>
          </a:prstGeom>
        </p:spPr>
      </p:pic>
    </p:spTree>
    <p:extLst>
      <p:ext uri="{BB962C8B-B14F-4D97-AF65-F5344CB8AC3E}">
        <p14:creationId xmlns:p14="http://schemas.microsoft.com/office/powerpoint/2010/main" val="3236235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5024537-4C26-44A5-BF6C-5E21C27765ED}"/>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596881" y="747162"/>
            <a:ext cx="7084080" cy="6110838"/>
          </a:xfrm>
          <a:prstGeom prst="rect">
            <a:avLst/>
          </a:prstGeom>
        </p:spPr>
      </p:pic>
      <p:pic>
        <p:nvPicPr>
          <p:cNvPr id="7" name="Picture 6" descr="A picture containing text, electronics, picture frame&#10;&#10;Description automatically generated">
            <a:extLst>
              <a:ext uri="{FF2B5EF4-FFF2-40B4-BE49-F238E27FC236}">
                <a16:creationId xmlns:a16="http://schemas.microsoft.com/office/drawing/2014/main" id="{3AC8A159-C85A-4350-BA7C-1D7AE96D3F59}"/>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3965160" y="747162"/>
            <a:ext cx="4790000" cy="3285000"/>
          </a:xfrm>
          <a:prstGeom prst="rect">
            <a:avLst/>
          </a:prstGeom>
        </p:spPr>
      </p:pic>
      <p:sp>
        <p:nvSpPr>
          <p:cNvPr id="2" name="Title 1">
            <a:extLst>
              <a:ext uri="{FF2B5EF4-FFF2-40B4-BE49-F238E27FC236}">
                <a16:creationId xmlns:a16="http://schemas.microsoft.com/office/drawing/2014/main" id="{022A2828-E601-4533-BA38-EF6AFE9AB70B}"/>
              </a:ext>
            </a:extLst>
          </p:cNvPr>
          <p:cNvSpPr>
            <a:spLocks noGrp="1"/>
          </p:cNvSpPr>
          <p:nvPr>
            <p:ph type="title"/>
          </p:nvPr>
        </p:nvSpPr>
        <p:spPr>
          <a:xfrm>
            <a:off x="3876170" y="1391920"/>
            <a:ext cx="4670949" cy="2037080"/>
          </a:xfrm>
        </p:spPr>
        <p:txBody>
          <a:bodyPr/>
          <a:lstStyle/>
          <a:p>
            <a:pPr algn="ctr">
              <a:lnSpc>
                <a:spcPct val="100000"/>
              </a:lnSpc>
            </a:pPr>
            <a:r>
              <a:rPr lang="en-GB" sz="5400" dirty="0">
                <a:solidFill>
                  <a:schemeClr val="bg1"/>
                </a:solidFill>
              </a:rPr>
              <a:t>Second step: Assimilation</a:t>
            </a:r>
          </a:p>
        </p:txBody>
      </p:sp>
      <p:sp>
        <p:nvSpPr>
          <p:cNvPr id="4" name="Slide Number Placeholder 3">
            <a:extLst>
              <a:ext uri="{FF2B5EF4-FFF2-40B4-BE49-F238E27FC236}">
                <a16:creationId xmlns:a16="http://schemas.microsoft.com/office/drawing/2014/main" id="{1F82D134-02A2-4D3F-86B2-D05BF42AE5EA}"/>
              </a:ext>
            </a:extLst>
          </p:cNvPr>
          <p:cNvSpPr>
            <a:spLocks noGrp="1"/>
          </p:cNvSpPr>
          <p:nvPr>
            <p:ph type="sldNum" sz="quarter" idx="10"/>
          </p:nvPr>
        </p:nvSpPr>
        <p:spPr/>
        <p:txBody>
          <a:bodyPr/>
          <a:lstStyle/>
          <a:p>
            <a:fld id="{6B3B0B0F-E794-1244-9699-107C60B9C23A}" type="slidenum">
              <a:rPr lang="en-US" smtClean="0"/>
              <a:pPr/>
              <a:t>9</a:t>
            </a:fld>
            <a:endParaRPr lang="en-US" dirty="0"/>
          </a:p>
        </p:txBody>
      </p:sp>
    </p:spTree>
    <p:extLst>
      <p:ext uri="{BB962C8B-B14F-4D97-AF65-F5344CB8AC3E}">
        <p14:creationId xmlns:p14="http://schemas.microsoft.com/office/powerpoint/2010/main" val="332698078"/>
      </p:ext>
    </p:extLst>
  </p:cSld>
  <p:clrMapOvr>
    <a:masterClrMapping/>
  </p:clrMapOvr>
</p:sld>
</file>

<file path=ppt/theme/theme1.xml><?xml version="1.0" encoding="utf-8"?>
<a:theme xmlns:a="http://schemas.openxmlformats.org/drawingml/2006/main" name="ECMWF Light 4:3 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ECMWF_4.3_light_blue.potx" id="{5DF975CC-1A98-4276-8049-E01E3834041B}" vid="{AE17BB0E-D833-477C-9F37-6C929F84899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4948</TotalTime>
  <Words>669</Words>
  <Application>Microsoft Office PowerPoint</Application>
  <PresentationFormat>On-screen Show (4:3)</PresentationFormat>
  <Paragraphs>92</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ECMWF Light 4:3 blue</vt:lpstr>
      <vt:lpstr>PowerPoint Presentation</vt:lpstr>
      <vt:lpstr>Objectives</vt:lpstr>
      <vt:lpstr>PowerPoint Presentation</vt:lpstr>
      <vt:lpstr>First step: Monitoring</vt:lpstr>
      <vt:lpstr>Importance to monitor the instrument</vt:lpstr>
      <vt:lpstr>Monitoring of AEOLUS L2A for October 2019 and April 2020</vt:lpstr>
      <vt:lpstr>Monitoring of AEOLUS L2A for October 2019 and April 2019</vt:lpstr>
      <vt:lpstr>Monitoring of AEOLUS L2A</vt:lpstr>
      <vt:lpstr>Second step: Assimilation</vt:lpstr>
      <vt:lpstr>Assimilation of AEOLUS L2A for October 2019</vt:lpstr>
      <vt:lpstr>Assimilation of AEOLUS L2A for April 2020</vt:lpstr>
      <vt:lpstr>Assimilation results</vt:lpstr>
      <vt:lpstr>Third step: Cloud screening</vt:lpstr>
      <vt:lpstr>Assimilation with cloud screening for October 2019</vt:lpstr>
      <vt:lpstr>Assimilation with cloud screening for April 2020</vt:lpstr>
      <vt:lpstr>Assimilation with cloud screening results</vt:lpstr>
      <vt:lpstr>Forth step: Comparison with AERONET</vt:lpstr>
      <vt:lpstr>October 2019 AEOLUS</vt:lpstr>
      <vt:lpstr>April 2020 AEOLUS</vt:lpstr>
      <vt:lpstr>Taylor diagrams AEOLUS</vt:lpstr>
      <vt:lpstr>Assimilation with cloud screening results</vt:lpstr>
      <vt:lpstr>Conclusion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Letertre-Danczak</dc:creator>
  <cp:lastModifiedBy>Julie Letertre-Danczak</cp:lastModifiedBy>
  <cp:revision>52</cp:revision>
  <dcterms:created xsi:type="dcterms:W3CDTF">2021-01-21T11:04:31Z</dcterms:created>
  <dcterms:modified xsi:type="dcterms:W3CDTF">2021-11-18T10:27:54Z</dcterms:modified>
</cp:coreProperties>
</file>