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11095" y="-68366"/>
            <a:ext cx="12303019" cy="6927892"/>
            <a:chOff x="-840" y="0"/>
            <a:chExt cx="12193604" cy="6858000"/>
          </a:xfrm>
        </p:grpSpPr>
        <p:grpSp>
          <p:nvGrpSpPr>
            <p:cNvPr id="7" name="Group 6"/>
            <p:cNvGrpSpPr/>
            <p:nvPr/>
          </p:nvGrpSpPr>
          <p:grpSpPr>
            <a:xfrm>
              <a:off x="-840" y="0"/>
              <a:ext cx="12192840" cy="6858000"/>
              <a:chOff x="-840" y="0"/>
              <a:chExt cx="12192840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40" y="0"/>
                <a:ext cx="12192840" cy="6858000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804" y="2294452"/>
                <a:ext cx="3202687" cy="562973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23" y="3478"/>
              <a:ext cx="1761641" cy="95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45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-107996"/>
            <a:ext cx="12306300" cy="6965996"/>
            <a:chOff x="-150654" y="-367151"/>
            <a:chExt cx="12354222" cy="724420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654" y="-254842"/>
              <a:ext cx="12250189" cy="713189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049" y="-367151"/>
              <a:ext cx="1734519" cy="96588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85800" y="5966734"/>
            <a:ext cx="4248000" cy="16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10800" bIns="0" rtlCol="0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sym typeface="Wingdings" panose="05000000000000000000" pitchFamily="2" charset="2"/>
              </a:rPr>
              <a:t> ATMOS 2021 - ESA ATMOSPHERIC SCIENCE CONFERENCE</a:t>
            </a:r>
            <a:endParaRPr lang="en-GB" sz="1000" b="1" dirty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0756C-33DC-45D1-8CE9-A603DFA7D1E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FE10E-A1C0-4FD9-B2B3-2739E751F516}" type="datetimeFigureOut">
              <a:rPr lang="en-GB" smtClean="0"/>
              <a:pPr/>
              <a:t>22/11/2021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28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728"/>
            <a:ext cx="12204000" cy="1011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800" y="5966734"/>
            <a:ext cx="4248000" cy="16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10800" bIns="0" rtlCol="0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sym typeface="Wingdings" panose="05000000000000000000" pitchFamily="2" charset="2"/>
              </a:rPr>
              <a:t> ATMOS 2021 - ESA ATMOSPHERIC SCIENCE CONFERENCE</a:t>
            </a:r>
            <a:endParaRPr lang="en-GB" sz="1000" b="1" dirty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FE10E-A1C0-4FD9-B2B3-2739E751F516}" type="datetimeFigureOut">
              <a:rPr lang="en-GB" smtClean="0"/>
              <a:pPr/>
              <a:t>22/11/2021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0756C-33DC-45D1-8CE9-A603DFA7D1E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FE10E-A1C0-4FD9-B2B3-2739E751F516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0756C-33DC-45D1-8CE9-A603DFA7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7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5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 txBox="1">
            <a:spLocks/>
          </p:cNvSpPr>
          <p:nvPr/>
        </p:nvSpPr>
        <p:spPr>
          <a:xfrm>
            <a:off x="216425" y="3509439"/>
            <a:ext cx="11741010" cy="563779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P1.3.5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TROPOMI Aerosol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Index:  Overview &amp; Outlook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 txBox="1">
            <a:spLocks/>
          </p:cNvSpPr>
          <p:nvPr/>
        </p:nvSpPr>
        <p:spPr bwMode="auto">
          <a:xfrm>
            <a:off x="9365005" y="5091757"/>
            <a:ext cx="2594803" cy="131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342900" indent="-34290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20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Deborah Stein Zweers, ESA Atmos</a:t>
            </a:r>
          </a:p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KNMI – The Netherlands?</a:t>
            </a:r>
          </a:p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Verdana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23 November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2021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A9C4-5DB8-434D-BF42-CF6C8675D441}"/>
              </a:ext>
            </a:extLst>
          </p:cNvPr>
          <p:cNvSpPr txBox="1"/>
          <p:nvPr/>
        </p:nvSpPr>
        <p:spPr>
          <a:xfrm>
            <a:off x="261257" y="261257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0" dirty="0">
                <a:solidFill>
                  <a:srgbClr val="FEFFFF"/>
                </a:solidFill>
                <a:latin typeface="Arial" charset="0"/>
                <a:ea typeface="MS PGothic" pitchFamily="34" charset="-128"/>
                <a:cs typeface="Arial" charset="0"/>
              </a:rPr>
              <a:t>OVERVIEW:  TROPOMI Aerosol Index [AER_AI]</a:t>
            </a:r>
            <a:endParaRPr lang="nl-NL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5AB461-D40A-45E5-8A80-0E21442A671F}"/>
              </a:ext>
            </a:extLst>
          </p:cNvPr>
          <p:cNvGrpSpPr/>
          <p:nvPr/>
        </p:nvGrpSpPr>
        <p:grpSpPr>
          <a:xfrm>
            <a:off x="-14518" y="925285"/>
            <a:ext cx="8490860" cy="5007429"/>
            <a:chOff x="136180" y="1396740"/>
            <a:chExt cx="7242668" cy="4064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EBA70A-5DCE-4763-97BC-41B7DE668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/>
          </p:blipFill>
          <p:spPr>
            <a:xfrm>
              <a:off x="397423" y="1396740"/>
              <a:ext cx="6981425" cy="40645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DD472D-1513-4368-B9FB-E3EA7CC4F702}"/>
                </a:ext>
              </a:extLst>
            </p:cNvPr>
            <p:cNvSpPr txBox="1"/>
            <p:nvPr/>
          </p:nvSpPr>
          <p:spPr>
            <a:xfrm>
              <a:off x="136180" y="3059667"/>
              <a:ext cx="1503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Fresh Smoke</a:t>
              </a:r>
              <a:endParaRPr lang="nl-NL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2C856-84CA-4C8C-8C8E-4E3784F3BAC0}"/>
                </a:ext>
              </a:extLst>
            </p:cNvPr>
            <p:cNvSpPr txBox="1"/>
            <p:nvPr/>
          </p:nvSpPr>
          <p:spPr>
            <a:xfrm>
              <a:off x="2454015" y="2065439"/>
              <a:ext cx="2292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Transported Smoke</a:t>
              </a:r>
              <a:endParaRPr lang="nl-NL" dirty="0"/>
            </a:p>
          </p:txBody>
        </p:sp>
        <p:sp>
          <p:nvSpPr>
            <p:cNvPr id="8" name="Arrow: Curved Down 7">
              <a:extLst>
                <a:ext uri="{FF2B5EF4-FFF2-40B4-BE49-F238E27FC236}">
                  <a16:creationId xmlns:a16="http://schemas.microsoft.com/office/drawing/2014/main" id="{34DC5F18-064D-4691-A1B3-49269E804E94}"/>
                </a:ext>
              </a:extLst>
            </p:cNvPr>
            <p:cNvSpPr/>
            <p:nvPr/>
          </p:nvSpPr>
          <p:spPr>
            <a:xfrm rot="21067858">
              <a:off x="170680" y="1747081"/>
              <a:ext cx="3558054" cy="63671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39A9B8C1-6EFB-49CD-9A92-34804D067830}"/>
                </a:ext>
              </a:extLst>
            </p:cNvPr>
            <p:cNvSpPr/>
            <p:nvPr/>
          </p:nvSpPr>
          <p:spPr>
            <a:xfrm>
              <a:off x="2591350" y="3287542"/>
              <a:ext cx="2017485" cy="15965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B1340E-691D-4479-8593-7AAC104BBC45}"/>
                </a:ext>
              </a:extLst>
            </p:cNvPr>
            <p:cNvSpPr txBox="1"/>
            <p:nvPr/>
          </p:nvSpPr>
          <p:spPr>
            <a:xfrm>
              <a:off x="3462757" y="2958368"/>
              <a:ext cx="348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Saharan Dust Transport</a:t>
              </a:r>
              <a:endParaRPr lang="nl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96C3E6-60A4-497C-9E2F-9809BB53544D}"/>
                </a:ext>
              </a:extLst>
            </p:cNvPr>
            <p:cNvSpPr txBox="1"/>
            <p:nvPr/>
          </p:nvSpPr>
          <p:spPr>
            <a:xfrm>
              <a:off x="4863386" y="4519996"/>
              <a:ext cx="2088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Smoke Transport</a:t>
              </a:r>
              <a:endParaRPr lang="nl-NL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939C95-2E61-4BAD-A373-4DF415A6599B}"/>
                </a:ext>
              </a:extLst>
            </p:cNvPr>
            <p:cNvSpPr txBox="1"/>
            <p:nvPr/>
          </p:nvSpPr>
          <p:spPr>
            <a:xfrm>
              <a:off x="1181000" y="4566162"/>
              <a:ext cx="2088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Hotspots Amazon Basin Burning</a:t>
              </a:r>
              <a:endParaRPr lang="nl-NL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B929E8-A458-49AF-B8FC-AF811A7970AE}"/>
              </a:ext>
            </a:extLst>
          </p:cNvPr>
          <p:cNvSpPr txBox="1"/>
          <p:nvPr/>
        </p:nvSpPr>
        <p:spPr>
          <a:xfrm>
            <a:off x="5389953" y="1103416"/>
            <a:ext cx="204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Aerosol Index: </a:t>
            </a:r>
          </a:p>
          <a:p>
            <a:r>
              <a:rPr lang="en-US" b="1" dirty="0"/>
              <a:t>13 Aug 2021, OFFL</a:t>
            </a:r>
            <a:endParaRPr lang="nl-NL" b="1" dirty="0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DC173807-5602-4AD0-88F4-8681AEF6C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41" y="1209959"/>
            <a:ext cx="3897543" cy="29704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28BFB6-827D-4AEC-958A-DFB25682B637}"/>
              </a:ext>
            </a:extLst>
          </p:cNvPr>
          <p:cNvSpPr txBox="1"/>
          <p:nvPr/>
        </p:nvSpPr>
        <p:spPr>
          <a:xfrm>
            <a:off x="9489230" y="1209959"/>
            <a:ext cx="235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Ash Plume, La Palma</a:t>
            </a: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31 Oct 2021, OFFL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64D4C-E3BA-45CA-83A2-E2C0D85E3E0D}"/>
              </a:ext>
            </a:extLst>
          </p:cNvPr>
          <p:cNvSpPr txBox="1"/>
          <p:nvPr/>
        </p:nvSpPr>
        <p:spPr>
          <a:xfrm>
            <a:off x="8650514" y="4317907"/>
            <a:ext cx="3570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TROPOMI aerosol index good for large and small plumes of:</a:t>
            </a:r>
          </a:p>
          <a:p>
            <a:r>
              <a:rPr lang="en-US" dirty="0"/>
              <a:t>-- Volcanic </a:t>
            </a:r>
            <a:r>
              <a:rPr lang="en-US" b="1" dirty="0"/>
              <a:t>Ash</a:t>
            </a:r>
          </a:p>
          <a:p>
            <a:r>
              <a:rPr lang="en-US" dirty="0"/>
              <a:t>-- Desert </a:t>
            </a:r>
            <a:r>
              <a:rPr lang="en-US" b="1" dirty="0"/>
              <a:t>Dust</a:t>
            </a:r>
          </a:p>
          <a:p>
            <a:r>
              <a:rPr lang="en-US" dirty="0"/>
              <a:t>-- Biomass Burning </a:t>
            </a:r>
            <a:r>
              <a:rPr lang="en-US" b="1" dirty="0"/>
              <a:t>Smoke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8282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A9C4-5DB8-434D-BF42-CF6C8675D441}"/>
              </a:ext>
            </a:extLst>
          </p:cNvPr>
          <p:cNvSpPr txBox="1"/>
          <p:nvPr/>
        </p:nvSpPr>
        <p:spPr>
          <a:xfrm>
            <a:off x="261257" y="261257"/>
            <a:ext cx="843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0" dirty="0">
                <a:solidFill>
                  <a:srgbClr val="FEFFFF"/>
                </a:solidFill>
                <a:latin typeface="Arial" charset="0"/>
                <a:ea typeface="MS PGothic" pitchFamily="34" charset="-128"/>
                <a:cs typeface="Arial" charset="0"/>
              </a:rPr>
              <a:t>OUTLOOK:  future changes TROPOMI AER_AI</a:t>
            </a:r>
            <a:endParaRPr lang="nl-NL" sz="28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14B6724-C4E1-4FCF-A8B7-0A4439DBF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938787"/>
              </p:ext>
            </p:extLst>
          </p:nvPr>
        </p:nvGraphicFramePr>
        <p:xfrm>
          <a:off x="58056" y="1117599"/>
          <a:ext cx="10638972" cy="4892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373">
                  <a:extLst>
                    <a:ext uri="{9D8B030D-6E8A-4147-A177-3AD203B41FA5}">
                      <a16:colId xmlns:a16="http://schemas.microsoft.com/office/drawing/2014/main" val="3299024776"/>
                    </a:ext>
                  </a:extLst>
                </a:gridCol>
                <a:gridCol w="2569028">
                  <a:extLst>
                    <a:ext uri="{9D8B030D-6E8A-4147-A177-3AD203B41FA5}">
                      <a16:colId xmlns:a16="http://schemas.microsoft.com/office/drawing/2014/main" val="613161732"/>
                    </a:ext>
                  </a:extLst>
                </a:gridCol>
                <a:gridCol w="2670629">
                  <a:extLst>
                    <a:ext uri="{9D8B030D-6E8A-4147-A177-3AD203B41FA5}">
                      <a16:colId xmlns:a16="http://schemas.microsoft.com/office/drawing/2014/main" val="64101058"/>
                    </a:ext>
                  </a:extLst>
                </a:gridCol>
                <a:gridCol w="2989942">
                  <a:extLst>
                    <a:ext uri="{9D8B030D-6E8A-4147-A177-3AD203B41FA5}">
                      <a16:colId xmlns:a16="http://schemas.microsoft.com/office/drawing/2014/main" val="2978777465"/>
                    </a:ext>
                  </a:extLst>
                </a:gridCol>
              </a:tblGrid>
              <a:tr h="5080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ADVANTAGES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DISADVANTAGES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(Possible) </a:t>
                      </a:r>
                    </a:p>
                    <a:p>
                      <a:pPr algn="ctr"/>
                      <a:r>
                        <a:rPr lang="en-US" dirty="0"/>
                        <a:t>SOLUTION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633478"/>
                  </a:ext>
                </a:extLst>
              </a:tr>
              <a:tr h="994168">
                <a:tc>
                  <a:txBody>
                    <a:bodyPr/>
                    <a:lstStyle/>
                    <a:p>
                      <a:r>
                        <a:rPr lang="en-US" b="1" dirty="0"/>
                        <a:t>Small pixels</a:t>
                      </a:r>
                      <a:r>
                        <a:rPr lang="en-US" dirty="0"/>
                        <a:t>:  </a:t>
                      </a:r>
                    </a:p>
                    <a:p>
                      <a:r>
                        <a:rPr lang="en-US" dirty="0"/>
                        <a:t>as of Aug 2019</a:t>
                      </a:r>
                    </a:p>
                    <a:p>
                      <a:r>
                        <a:rPr lang="en-US" b="1" dirty="0"/>
                        <a:t>3.5 x 5.5 km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Breakdown Lambertian (LER) assumption </a:t>
                      </a:r>
                      <a:r>
                        <a:rPr lang="en-US" dirty="0"/>
                        <a:t>for some cloud types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 cloud features &amp; structures +AI values, </a:t>
                      </a:r>
                      <a:r>
                        <a:rPr lang="en-US" b="1" dirty="0"/>
                        <a:t>Cloud appears as aerosol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Application of </a:t>
                      </a:r>
                      <a:r>
                        <a:rPr lang="en-US" b="1" dirty="0"/>
                        <a:t>2 LER layer model </a:t>
                      </a:r>
                      <a:r>
                        <a:rPr lang="en-US" dirty="0"/>
                        <a:t> (1 for cloud) 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21091"/>
                  </a:ext>
                </a:extLst>
              </a:tr>
              <a:tr h="2212039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16425"/>
                  </a:ext>
                </a:extLst>
              </a:tr>
              <a:tr h="1045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Highly sensitive to any change in (</a:t>
                      </a:r>
                      <a:r>
                        <a:rPr lang="en-US" b="1" dirty="0" err="1"/>
                        <a:t>irr</a:t>
                      </a:r>
                      <a:r>
                        <a:rPr lang="en-US" b="1" dirty="0"/>
                        <a:t>)radiance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Highly sensitive to any change in (</a:t>
                      </a:r>
                      <a:r>
                        <a:rPr lang="en-US" dirty="0" err="1"/>
                        <a:t>irr</a:t>
                      </a:r>
                      <a:r>
                        <a:rPr lang="en-US" dirty="0"/>
                        <a:t>)radiance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Degradation</a:t>
                      </a:r>
                      <a:r>
                        <a:rPr lang="en-US" dirty="0"/>
                        <a:t> in both L1 irradiance &amp; radiance </a:t>
                      </a:r>
                      <a:r>
                        <a:rPr lang="en-US" b="1" dirty="0"/>
                        <a:t>results in biases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Corrected L1b data</a:t>
                      </a:r>
                      <a:r>
                        <a:rPr lang="en-US" dirty="0"/>
                        <a:t>; and application of offset factors to </a:t>
                      </a:r>
                      <a:r>
                        <a:rPr lang="en-US" b="1" dirty="0"/>
                        <a:t>resolve biases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017420"/>
                  </a:ext>
                </a:extLst>
              </a:tr>
            </a:tbl>
          </a:graphicData>
        </a:graphic>
      </p:graphicFrame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ED7050E-958B-4878-A182-44C128278C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1439" r="9365" b="8572"/>
          <a:stretch/>
        </p:blipFill>
        <p:spPr>
          <a:xfrm>
            <a:off x="8694057" y="2854762"/>
            <a:ext cx="3352906" cy="20946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1CF33B-EB74-45C3-A562-6E179772471C}"/>
              </a:ext>
            </a:extLst>
          </p:cNvPr>
          <p:cNvCxnSpPr>
            <a:cxnSpLocks/>
          </p:cNvCxnSpPr>
          <p:nvPr/>
        </p:nvCxnSpPr>
        <p:spPr>
          <a:xfrm flipV="1">
            <a:off x="9637486" y="3251197"/>
            <a:ext cx="1901371" cy="17997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37B4F6-DF01-48AA-9E48-63FD6F6DE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26365" r="7790"/>
          <a:stretch/>
        </p:blipFill>
        <p:spPr>
          <a:xfrm>
            <a:off x="4401339" y="2680592"/>
            <a:ext cx="2597042" cy="2045871"/>
          </a:xfrm>
          <a:prstGeom prst="rect">
            <a:avLst/>
          </a:prstGeom>
        </p:spPr>
      </p:pic>
      <p:pic>
        <p:nvPicPr>
          <p:cNvPr id="16" name="Picture 15" descr="A picture containing text, wave&#10;&#10;Description automatically generated">
            <a:extLst>
              <a:ext uri="{FF2B5EF4-FFF2-40B4-BE49-F238E27FC236}">
                <a16:creationId xmlns:a16="http://schemas.microsoft.com/office/drawing/2014/main" id="{3171A89B-B354-48EA-9BAD-8FA4710F9F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28027" r="8678"/>
          <a:stretch/>
        </p:blipFill>
        <p:spPr>
          <a:xfrm>
            <a:off x="1494972" y="2680592"/>
            <a:ext cx="2520723" cy="20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186</Words>
  <Application>Microsoft Office PowerPoint</Application>
  <PresentationFormat>Widescreen</PresentationFormat>
  <Paragraphs>35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Gasbarra</dc:creator>
  <cp:lastModifiedBy>Stein Zweers, Deborah (KNMI)</cp:lastModifiedBy>
  <cp:revision>27</cp:revision>
  <dcterms:created xsi:type="dcterms:W3CDTF">2021-11-10T13:54:30Z</dcterms:created>
  <dcterms:modified xsi:type="dcterms:W3CDTF">2021-11-22T15:50:11Z</dcterms:modified>
</cp:coreProperties>
</file>