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775" r:id="rId3"/>
    <p:sldId id="2962" r:id="rId4"/>
    <p:sldId id="2887" r:id="rId5"/>
    <p:sldId id="2884" r:id="rId6"/>
    <p:sldId id="2964" r:id="rId7"/>
    <p:sldId id="258" r:id="rId8"/>
    <p:sldId id="723" r:id="rId9"/>
    <p:sldId id="259" r:id="rId10"/>
    <p:sldId id="2886" r:id="rId11"/>
    <p:sldId id="719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游ゴシック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游ゴシック"/>
      </a:defRPr>
    </a:lvl1pPr>
    <a:lvl2pPr indent="228600" latinLnBrk="0">
      <a:defRPr sz="1200">
        <a:latin typeface="+mj-lt"/>
        <a:ea typeface="+mj-ea"/>
        <a:cs typeface="+mj-cs"/>
        <a:sym typeface="游ゴシック"/>
      </a:defRPr>
    </a:lvl2pPr>
    <a:lvl3pPr indent="457200" latinLnBrk="0">
      <a:defRPr sz="1200">
        <a:latin typeface="+mj-lt"/>
        <a:ea typeface="+mj-ea"/>
        <a:cs typeface="+mj-cs"/>
        <a:sym typeface="游ゴシック"/>
      </a:defRPr>
    </a:lvl3pPr>
    <a:lvl4pPr indent="685800" latinLnBrk="0">
      <a:defRPr sz="1200">
        <a:latin typeface="+mj-lt"/>
        <a:ea typeface="+mj-ea"/>
        <a:cs typeface="+mj-cs"/>
        <a:sym typeface="游ゴシック"/>
      </a:defRPr>
    </a:lvl4pPr>
    <a:lvl5pPr indent="914400" latinLnBrk="0">
      <a:defRPr sz="1200">
        <a:latin typeface="+mj-lt"/>
        <a:ea typeface="+mj-ea"/>
        <a:cs typeface="+mj-cs"/>
        <a:sym typeface="游ゴシック"/>
      </a:defRPr>
    </a:lvl5pPr>
    <a:lvl6pPr indent="1143000" latinLnBrk="0">
      <a:defRPr sz="1200">
        <a:latin typeface="+mj-lt"/>
        <a:ea typeface="+mj-ea"/>
        <a:cs typeface="+mj-cs"/>
        <a:sym typeface="游ゴシック"/>
      </a:defRPr>
    </a:lvl6pPr>
    <a:lvl7pPr indent="1371600" latinLnBrk="0">
      <a:defRPr sz="1200">
        <a:latin typeface="+mj-lt"/>
        <a:ea typeface="+mj-ea"/>
        <a:cs typeface="+mj-cs"/>
        <a:sym typeface="游ゴシック"/>
      </a:defRPr>
    </a:lvl7pPr>
    <a:lvl8pPr indent="1600200" latinLnBrk="0">
      <a:defRPr sz="1200">
        <a:latin typeface="+mj-lt"/>
        <a:ea typeface="+mj-ea"/>
        <a:cs typeface="+mj-cs"/>
        <a:sym typeface="游ゴシック"/>
      </a:defRPr>
    </a:lvl8pPr>
    <a:lvl9pPr indent="1828800" latinLnBrk="0">
      <a:defRPr sz="1200">
        <a:latin typeface="+mj-lt"/>
        <a:ea typeface="+mj-ea"/>
        <a:cs typeface="+mj-cs"/>
        <a:sym typeface="游ゴシック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979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1138" y="531813"/>
            <a:ext cx="4733925" cy="2663825"/>
          </a:xfrm>
          <a:ln/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1022741" y="3372025"/>
            <a:ext cx="8189138" cy="3194971"/>
          </a:xfrm>
          <a:noFill/>
          <a:ln w="9525"/>
        </p:spPr>
        <p:txBody>
          <a:bodyPr lIns="95433" tIns="47717" rIns="95433" bIns="47717"/>
          <a:lstStyle/>
          <a:p>
            <a:endParaRPr lang="en-US" altLang="ja-JP" dirty="0"/>
          </a:p>
        </p:txBody>
      </p:sp>
      <p:sp>
        <p:nvSpPr>
          <p:cNvPr id="43012" name="スライド番号プレースホルダ 3"/>
          <p:cNvSpPr txBox="1">
            <a:spLocks noGrp="1"/>
          </p:cNvSpPr>
          <p:nvPr/>
        </p:nvSpPr>
        <p:spPr bwMode="auto">
          <a:xfrm>
            <a:off x="5796318" y="6742907"/>
            <a:ext cx="4435882" cy="35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33" tIns="47717" rIns="95433" bIns="47717" anchor="b"/>
          <a:lstStyle/>
          <a:p>
            <a:pPr marL="0" marR="0" lvl="0" indent="0" algn="r" defTabSz="914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B8DB-0E1E-4667-BD95-C82F640C828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itchFamily="18" charset="0"/>
                <a:ea typeface="ＭＳ ゴシック" pitchFamily="49" charset="-128"/>
                <a:cs typeface="Arial Unicode MS" pitchFamily="50" charset="-128"/>
              </a:rPr>
              <a:pPr marL="0" marR="0" lvl="0" indent="0" algn="r" defTabSz="914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itchFamily="18" charset="0"/>
              <a:ea typeface="ＭＳ ゴシック" pitchFamily="49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627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60663" y="538163"/>
            <a:ext cx="4714875" cy="26527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97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A4A3F-B600-4CC1-A988-268D987005E9}" type="datetime1">
              <a:rPr lang="ja-JP" altLang="en-US" smtClean="0"/>
              <a:t>2021/10/23</a:t>
            </a:fld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546851"/>
            <a:ext cx="2540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386E-C2F9-4FDD-850A-759F4B31A3F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9108974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テキスト プレースホルダー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テキスト プレースホルダー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図プレースホルダー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9513" y="6371218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游ゴシック Light"/>
          <a:ea typeface="游ゴシック Light"/>
          <a:cs typeface="游ゴシック Light"/>
          <a:sym typeface="游ゴシック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Relationship Id="rId9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e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emf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54312C-9BB8-4474-8EF9-50E3632558DD}"/>
              </a:ext>
            </a:extLst>
          </p:cNvPr>
          <p:cNvSpPr txBox="1"/>
          <p:nvPr/>
        </p:nvSpPr>
        <p:spPr>
          <a:xfrm>
            <a:off x="579120" y="858614"/>
            <a:ext cx="10881360" cy="5610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2247900" algn="l"/>
              </a:tabLst>
            </a:pPr>
            <a:r>
              <a:rPr lang="en-US" altLang="ja-JP" sz="32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</a:t>
            </a:r>
            <a:r>
              <a:rPr lang="en-US" altLang="ja-JP" sz="3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JAXA trace gas products </a:t>
            </a:r>
          </a:p>
          <a:p>
            <a:pPr algn="ctr">
              <a:lnSpc>
                <a:spcPct val="150000"/>
              </a:lnSpc>
              <a:tabLst>
                <a:tab pos="2247900" algn="l"/>
              </a:tabLst>
            </a:pPr>
            <a:r>
              <a:rPr lang="en-US" altLang="ja-JP" sz="3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using GOSAT and Airborne spectrometers</a:t>
            </a:r>
            <a:endParaRPr lang="en-US" altLang="ja-JP" sz="3600" kern="100" dirty="0"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2247900" algn="l"/>
              </a:tabLst>
            </a:pPr>
            <a:endParaRPr lang="en-US" altLang="ja-JP" sz="2800" kern="100" dirty="0"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2247900" algn="l"/>
              </a:tabLst>
            </a:pPr>
            <a:endParaRPr lang="en-US" altLang="ja-JP" sz="2800" kern="100" dirty="0"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2247900" algn="l"/>
              </a:tabLst>
            </a:pPr>
            <a:endParaRPr lang="en-US" altLang="ja-JP" sz="2800" kern="100" dirty="0"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2247900" algn="l"/>
              </a:tabLst>
            </a:pPr>
            <a:r>
              <a:rPr lang="en-US" altLang="ja-JP" sz="2400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Nov. 22, </a:t>
            </a:r>
            <a:r>
              <a:rPr lang="en-US" altLang="ja-JP" sz="24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2021</a:t>
            </a:r>
          </a:p>
          <a:p>
            <a:pPr algn="ctr">
              <a:lnSpc>
                <a:spcPct val="150000"/>
              </a:lnSpc>
              <a:tabLst>
                <a:tab pos="2247900" algn="l"/>
              </a:tabLst>
            </a:pPr>
            <a:endParaRPr lang="en-US" altLang="ja-JP" sz="2400" kern="100" dirty="0"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tabLst>
                <a:tab pos="2247900" algn="l"/>
              </a:tabLst>
            </a:pPr>
            <a:r>
              <a:rPr lang="en-US" altLang="ja-JP" sz="3200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Akihiko KU</a:t>
            </a:r>
            <a:r>
              <a:rPr lang="en-US" altLang="ja-JP" sz="32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ZE</a:t>
            </a:r>
          </a:p>
        </p:txBody>
      </p:sp>
      <p:pic>
        <p:nvPicPr>
          <p:cNvPr id="5" name="図 7" descr="図 7">
            <a:extLst>
              <a:ext uri="{FF2B5EF4-FFF2-40B4-BE49-F238E27FC236}">
                <a16:creationId xmlns:a16="http://schemas.microsoft.com/office/drawing/2014/main" id="{E6D0798B-DB82-4D78-9004-37AA9F3AC1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27" t="17451"/>
          <a:stretch>
            <a:fillRect/>
          </a:stretch>
        </p:blipFill>
        <p:spPr>
          <a:xfrm>
            <a:off x="8465901" y="3007341"/>
            <a:ext cx="2557751" cy="202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1D5CCE-4E3C-4952-A2F1-20B4A6056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37" y="3137285"/>
            <a:ext cx="3185974" cy="189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6">
            <a:extLst>
              <a:ext uri="{FF2B5EF4-FFF2-40B4-BE49-F238E27FC236}">
                <a16:creationId xmlns:a16="http://schemas.microsoft.com/office/drawing/2014/main" id="{B7AB2613-FCC8-476D-86AF-EE1D50536730}"/>
              </a:ext>
            </a:extLst>
          </p:cNvPr>
          <p:cNvSpPr txBox="1">
            <a:spLocks/>
          </p:cNvSpPr>
          <p:nvPr/>
        </p:nvSpPr>
        <p:spPr>
          <a:xfrm>
            <a:off x="1336027" y="971169"/>
            <a:ext cx="9824746" cy="394719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Simultanious measurements of NO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SIF using passenger aircrafts collaborating with ANA.  Boeing 767 flight between Tokyo Haneda and Fukuoka-city </a:t>
            </a:r>
          </a:p>
          <a:p>
            <a:pPr algn="ctr">
              <a:lnSpc>
                <a:spcPct val="150000"/>
              </a:lnSpc>
            </a:pPr>
            <a:endParaRPr lang="en-US" altLang="ja-JP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EA7F16C4-21C9-4F1A-88AF-59C00B6CA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747" y="4551310"/>
            <a:ext cx="2259181" cy="169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4B06AD6-6901-4884-85B0-6C5899F5968A}"/>
              </a:ext>
            </a:extLst>
          </p:cNvPr>
          <p:cNvSpPr txBox="1"/>
          <p:nvPr/>
        </p:nvSpPr>
        <p:spPr>
          <a:xfrm>
            <a:off x="640080" y="4147951"/>
            <a:ext cx="11283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flight on Oct. 26 from Tokyo Haneda to Fukuoka flew over </a:t>
            </a:r>
            <a:r>
              <a:rPr lang="en-US" altLang="ja-JP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Tokyo Bay area, Nagoya , Osaka, Okayama, Hiroshima, Kita-Kyushu, and Fukuoka</a:t>
            </a:r>
          </a:p>
          <a:p>
            <a:pPr algn="l" defTabSz="914400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major mega cities in Japan were included. 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5278672-4E66-4A10-A4FB-00B3BB403828}"/>
              </a:ext>
            </a:extLst>
          </p:cNvPr>
          <p:cNvSpPr txBox="1"/>
          <p:nvPr/>
        </p:nvSpPr>
        <p:spPr>
          <a:xfrm>
            <a:off x="7404058" y="3761535"/>
            <a:ext cx="3989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 NO2, Oct. 26, 2020</a:t>
            </a:r>
            <a:endParaRPr lang="ja-JP" altLang="en-US" sz="16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1DEFBE6-CA52-47BA-919B-C822B98281E0}"/>
              </a:ext>
            </a:extLst>
          </p:cNvPr>
          <p:cNvSpPr txBox="1"/>
          <p:nvPr/>
        </p:nvSpPr>
        <p:spPr>
          <a:xfrm>
            <a:off x="5257042" y="6399250"/>
            <a:ext cx="45778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imaging spectrometers on cabin seats</a:t>
            </a:r>
            <a:endParaRPr lang="ja-JP" altLang="en-US" sz="1600" dirty="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873DF44D-BAFB-49D2-B627-CE5ACAA2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7" y="4697474"/>
            <a:ext cx="1117545" cy="1566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C5BB96F-5D85-4E92-AE49-167771B05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058" y="2132683"/>
            <a:ext cx="3989295" cy="1494437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8DA471E-582A-46B6-9755-8D7890234EF0}"/>
              </a:ext>
            </a:extLst>
          </p:cNvPr>
          <p:cNvSpPr txBox="1"/>
          <p:nvPr/>
        </p:nvSpPr>
        <p:spPr>
          <a:xfrm>
            <a:off x="1336026" y="271724"/>
            <a:ext cx="982474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3200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Identifying emission sources and polluted area </a:t>
            </a:r>
            <a:endParaRPr lang="ja-JP" altLang="en-US" sz="3200" dirty="0"/>
          </a:p>
        </p:txBody>
      </p:sp>
      <p:pic>
        <p:nvPicPr>
          <p:cNvPr id="39" name="図 2" descr="図 2">
            <a:extLst>
              <a:ext uri="{FF2B5EF4-FFF2-40B4-BE49-F238E27FC236}">
                <a16:creationId xmlns:a16="http://schemas.microsoft.com/office/drawing/2014/main" id="{61CDBD72-C1E9-4BE7-BFA7-F10568369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916" y="4613716"/>
            <a:ext cx="2320620" cy="174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図 7" descr="図 7">
            <a:extLst>
              <a:ext uri="{FF2B5EF4-FFF2-40B4-BE49-F238E27FC236}">
                <a16:creationId xmlns:a16="http://schemas.microsoft.com/office/drawing/2014/main" id="{1AA3D696-D770-46E1-8418-E4F66A28AE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627" t="17451"/>
          <a:stretch>
            <a:fillRect/>
          </a:stretch>
        </p:blipFill>
        <p:spPr>
          <a:xfrm>
            <a:off x="5809311" y="4625225"/>
            <a:ext cx="2002485" cy="158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E997FCB-F29E-41E1-9A33-6FD2E080174C}"/>
              </a:ext>
            </a:extLst>
          </p:cNvPr>
          <p:cNvSpPr txBox="1"/>
          <p:nvPr/>
        </p:nvSpPr>
        <p:spPr>
          <a:xfrm>
            <a:off x="267987" y="6368113"/>
            <a:ext cx="1525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Carry-on size</a:t>
            </a:r>
            <a:endParaRPr lang="ja-JP" altLang="en-US" sz="16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3D964F1-BF63-4249-8FFA-DA070DB9AA56}"/>
              </a:ext>
            </a:extLst>
          </p:cNvPr>
          <p:cNvSpPr txBox="1"/>
          <p:nvPr/>
        </p:nvSpPr>
        <p:spPr>
          <a:xfrm>
            <a:off x="2097463" y="6439187"/>
            <a:ext cx="2536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before boarding </a:t>
            </a:r>
            <a:endParaRPr lang="ja-JP" altLang="en-US" sz="1600" dirty="0"/>
          </a:p>
        </p:txBody>
      </p:sp>
      <p:pic>
        <p:nvPicPr>
          <p:cNvPr id="44" name="図 6" descr="図 6">
            <a:extLst>
              <a:ext uri="{FF2B5EF4-FFF2-40B4-BE49-F238E27FC236}">
                <a16:creationId xmlns:a16="http://schemas.microsoft.com/office/drawing/2014/main" id="{A2E74342-C333-4DEE-91CC-AC6AD3A00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959" y="4551310"/>
            <a:ext cx="1562961" cy="2082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39D2720-07B0-4F85-A99F-42BB473BB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290" y="4747398"/>
            <a:ext cx="2236692" cy="151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スライド番号プレースホルダー 21">
            <a:extLst>
              <a:ext uri="{FF2B5EF4-FFF2-40B4-BE49-F238E27FC236}">
                <a16:creationId xmlns:a16="http://schemas.microsoft.com/office/drawing/2014/main" id="{EDA9B2EA-303C-4251-8AAE-873B040B78D1}"/>
              </a:ext>
            </a:extLst>
          </p:cNvPr>
          <p:cNvSpPr txBox="1">
            <a:spLocks/>
          </p:cNvSpPr>
          <p:nvPr/>
        </p:nvSpPr>
        <p:spPr>
          <a:xfrm>
            <a:off x="9288075" y="6258009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pPr algn="r"/>
            <a:fld id="{A614DAEB-0F19-9F40-9405-20836250C6CE}" type="slidenum">
              <a:rPr kumimoji="1" lang="ja-JP" altLang="en-US" sz="280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kumimoji="1" lang="ja-JP" altLang="en-US" sz="2800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E0E1197-D15E-4A9B-9421-B3B59661D84F}"/>
              </a:ext>
            </a:extLst>
          </p:cNvPr>
          <p:cNvGrpSpPr/>
          <p:nvPr/>
        </p:nvGrpSpPr>
        <p:grpSpPr>
          <a:xfrm>
            <a:off x="522510" y="1932118"/>
            <a:ext cx="6446104" cy="2191902"/>
            <a:chOff x="522510" y="1932118"/>
            <a:chExt cx="6446104" cy="2191902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5CEB0856-09F9-4AB0-97F0-D22A17DF2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2510" y="1932118"/>
              <a:ext cx="6446104" cy="2191902"/>
            </a:xfrm>
            <a:prstGeom prst="rect">
              <a:avLst/>
            </a:prstGeom>
          </p:spPr>
        </p:pic>
        <p:sp>
          <p:nvSpPr>
            <p:cNvPr id="7" name="AutoShape 2" descr="202010_ANA">
              <a:extLst>
                <a:ext uri="{FF2B5EF4-FFF2-40B4-BE49-F238E27FC236}">
                  <a16:creationId xmlns:a16="http://schemas.microsoft.com/office/drawing/2014/main" id="{210707CE-29D3-4199-B495-D1E949FF86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B2841A1-1353-4C59-AD2F-6665CDF6F821}"/>
                </a:ext>
              </a:extLst>
            </p:cNvPr>
            <p:cNvSpPr txBox="1"/>
            <p:nvPr/>
          </p:nvSpPr>
          <p:spPr>
            <a:xfrm>
              <a:off x="1030745" y="2049272"/>
              <a:ext cx="957252" cy="36933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altLang="ja-JP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68D80EB-F615-44F5-883D-BC58A06E2BFB}"/>
                </a:ext>
              </a:extLst>
            </p:cNvPr>
            <p:cNvSpPr txBox="1"/>
            <p:nvPr/>
          </p:nvSpPr>
          <p:spPr>
            <a:xfrm rot="20732747">
              <a:off x="4305012" y="3316664"/>
              <a:ext cx="133882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  <a:endParaRPr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579F6E3E-AC5B-42F4-933E-EF86628FF2DB}"/>
                </a:ext>
              </a:extLst>
            </p:cNvPr>
            <p:cNvSpPr txBox="1"/>
            <p:nvPr/>
          </p:nvSpPr>
          <p:spPr>
            <a:xfrm>
              <a:off x="879219" y="2756790"/>
              <a:ext cx="696455" cy="246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Fukuoka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8641B1A-F9AF-48A5-BE6C-97CAB89F44BF}"/>
                </a:ext>
              </a:extLst>
            </p:cNvPr>
            <p:cNvSpPr txBox="1"/>
            <p:nvPr/>
          </p:nvSpPr>
          <p:spPr>
            <a:xfrm>
              <a:off x="5526385" y="2116239"/>
              <a:ext cx="696455" cy="246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Tokyo</a:t>
              </a: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D7EF1C71-4B18-4959-8B22-62BFD8A4B550}"/>
                </a:ext>
              </a:extLst>
            </p:cNvPr>
            <p:cNvSpPr txBox="1"/>
            <p:nvPr/>
          </p:nvSpPr>
          <p:spPr>
            <a:xfrm>
              <a:off x="5247145" y="2778283"/>
              <a:ext cx="696455" cy="246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Clouds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8523FAB1-BD8F-49EB-9F32-23C9BE2FEA3A}"/>
                </a:ext>
              </a:extLst>
            </p:cNvPr>
            <p:cNvSpPr txBox="1"/>
            <p:nvPr/>
          </p:nvSpPr>
          <p:spPr>
            <a:xfrm>
              <a:off x="3727374" y="2195269"/>
              <a:ext cx="696455" cy="246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Clouds</a:t>
              </a: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E5373415-536C-4898-999A-693FBAA7F3F8}"/>
                </a:ext>
              </a:extLst>
            </p:cNvPr>
            <p:cNvSpPr txBox="1"/>
            <p:nvPr/>
          </p:nvSpPr>
          <p:spPr>
            <a:xfrm>
              <a:off x="1575675" y="2582220"/>
              <a:ext cx="852706" cy="246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Fukuyama</a:t>
              </a: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2D838241-7579-4B3E-8D24-4CA77166C906}"/>
                </a:ext>
              </a:extLst>
            </p:cNvPr>
            <p:cNvSpPr txBox="1"/>
            <p:nvPr/>
          </p:nvSpPr>
          <p:spPr>
            <a:xfrm>
              <a:off x="2270252" y="2416607"/>
              <a:ext cx="770910" cy="246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Okayama</a:t>
              </a: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816C9249-46D4-40FD-9DC0-92093EE56A9E}"/>
                </a:ext>
              </a:extLst>
            </p:cNvPr>
            <p:cNvSpPr txBox="1"/>
            <p:nvPr/>
          </p:nvSpPr>
          <p:spPr>
            <a:xfrm>
              <a:off x="2981600" y="2342658"/>
              <a:ext cx="696455" cy="24622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ja-JP" sz="1000" dirty="0">
                  <a:latin typeface="Arial" panose="020B0604020202020204" pitchFamily="34" charset="0"/>
                  <a:cs typeface="Arial" panose="020B0604020202020204" pitchFamily="34" charset="0"/>
                </a:rPr>
                <a:t>Akashi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5910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>
            <a:extLst>
              <a:ext uri="{FF2B5EF4-FFF2-40B4-BE49-F238E27FC236}">
                <a16:creationId xmlns:a16="http://schemas.microsoft.com/office/drawing/2014/main" id="{E0F90FF0-376A-42F7-BD4C-D436912A6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354" y="4405189"/>
            <a:ext cx="1854393" cy="203538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040" y="1441719"/>
            <a:ext cx="2671066" cy="287916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73902" y="6424337"/>
            <a:ext cx="284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imaging spectrometers (1.6, 0.76 µm, wide U-V) CO</a:t>
            </a:r>
            <a:r>
              <a:rPr lang="en-US" altLang="ja-JP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en-US" altLang="ja-JP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altLang="ja-JP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ja-JP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21" y="3594806"/>
            <a:ext cx="1361357" cy="1812425"/>
          </a:xfrm>
          <a:prstGeom prst="rect">
            <a:avLst/>
          </a:prstGeom>
        </p:spPr>
      </p:pic>
      <p:pic>
        <p:nvPicPr>
          <p:cNvPr id="15" name="図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0" r="2074"/>
          <a:stretch/>
        </p:blipFill>
        <p:spPr>
          <a:xfrm>
            <a:off x="1691206" y="4860286"/>
            <a:ext cx="2054135" cy="1091259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586247" y="3032088"/>
            <a:ext cx="2640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2018 flight over greater Nagoya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83" y="1342767"/>
            <a:ext cx="2853446" cy="181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739" y="3629755"/>
            <a:ext cx="2054135" cy="109125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8309289" y="5902314"/>
            <a:ext cx="61587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971829" y="4315332"/>
            <a:ext cx="261548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wind direction and speed at the Nagoya Chubu Airport at noon were northwest and 3 m/s </a:t>
            </a:r>
            <a:endParaRPr lang="ja-JP" alt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356628" y="3317807"/>
            <a:ext cx="1975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cruising altitude of 2893 m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747D20D-BD58-40A8-ABB8-36B0E3EC9A8A}"/>
              </a:ext>
            </a:extLst>
          </p:cNvPr>
          <p:cNvSpPr txBox="1"/>
          <p:nvPr/>
        </p:nvSpPr>
        <p:spPr>
          <a:xfrm>
            <a:off x="7130457" y="6400368"/>
            <a:ext cx="212173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latinLnBrk="1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ja-JP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Fujinawa et al. 2019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 latinLnBrk="1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XCO</a:t>
            </a:r>
            <a:r>
              <a:rPr lang="en-US" altLang="ja-JP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Kawashima et al. 2019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0A89881-E5FA-411B-BDBC-56ACDB868F6C}"/>
              </a:ext>
            </a:extLst>
          </p:cNvPr>
          <p:cNvSpPr/>
          <p:nvPr/>
        </p:nvSpPr>
        <p:spPr>
          <a:xfrm>
            <a:off x="3928610" y="4848536"/>
            <a:ext cx="2883696" cy="16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GHG source sector location of greater Nagoya</a:t>
            </a:r>
          </a:p>
          <a:p>
            <a:pPr>
              <a:lnSpc>
                <a:spcPct val="150000"/>
              </a:lnSpc>
            </a:pP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Poser plant, traffic, industry</a:t>
            </a:r>
          </a:p>
          <a:p>
            <a:pPr>
              <a:lnSpc>
                <a:spcPct val="150000"/>
              </a:lnSpc>
            </a:pP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ja-JP" sz="14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Waste water, liver stock, Gas production 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BDFD41E-F4BE-4DAB-A6A3-13D820AB40B8}"/>
              </a:ext>
            </a:extLst>
          </p:cNvPr>
          <p:cNvSpPr txBox="1"/>
          <p:nvPr/>
        </p:nvSpPr>
        <p:spPr>
          <a:xfrm>
            <a:off x="2481197" y="682746"/>
            <a:ext cx="728859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confirmed coincident plume shape of CO</a:t>
            </a:r>
            <a:r>
              <a:rPr lang="en-US" altLang="ja-JP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NO</a:t>
            </a:r>
            <a:r>
              <a:rPr lang="en-US" altLang="ja-JP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NO</a:t>
            </a:r>
            <a:r>
              <a:rPr lang="en-US" altLang="ja-JP" sz="18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map constrain plume and wind (speed and direction)?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111B12D-F855-4D88-BD64-7D2549D030E6}"/>
              </a:ext>
            </a:extLst>
          </p:cNvPr>
          <p:cNvSpPr txBox="1"/>
          <p:nvPr/>
        </p:nvSpPr>
        <p:spPr>
          <a:xfrm>
            <a:off x="525622" y="137751"/>
            <a:ext cx="1073165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3200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Characterizing Plumes with fine scale CO</a:t>
            </a:r>
            <a:r>
              <a:rPr lang="en-US" altLang="ja-JP" sz="3200" kern="100" baseline="-250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3200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and NO</a:t>
            </a:r>
            <a:r>
              <a:rPr lang="en-US" altLang="ja-JP" sz="3200" kern="100" baseline="-250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3200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map </a:t>
            </a:r>
            <a:endParaRPr lang="ja-JP" altLang="en-US" sz="3200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17E5D19-8B83-438C-AE05-B4A78F5169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7808" r="2118" b="27687"/>
          <a:stretch/>
        </p:blipFill>
        <p:spPr>
          <a:xfrm>
            <a:off x="9754851" y="3279653"/>
            <a:ext cx="2161041" cy="2533022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E94CC26-694A-482E-904B-C8BB41A5D4F3}"/>
              </a:ext>
            </a:extLst>
          </p:cNvPr>
          <p:cNvSpPr/>
          <p:nvPr/>
        </p:nvSpPr>
        <p:spPr>
          <a:xfrm>
            <a:off x="10667021" y="1898426"/>
            <a:ext cx="1167554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l-GR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 for </a:t>
            </a: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ja-JP" sz="12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ja-JP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D49D00F-CF54-45E3-8D99-75BBC3835217}"/>
              </a:ext>
            </a:extLst>
          </p:cNvPr>
          <p:cNvSpPr/>
          <p:nvPr/>
        </p:nvSpPr>
        <p:spPr>
          <a:xfrm>
            <a:off x="9754851" y="1341452"/>
            <a:ext cx="187567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0.76μm for Surface pressure and SIF</a:t>
            </a:r>
            <a:endParaRPr lang="ja-JP" altLang="en-US" sz="1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8E4E510-4F9D-4569-B0D2-C05EC081BDEA}"/>
              </a:ext>
            </a:extLst>
          </p:cNvPr>
          <p:cNvSpPr/>
          <p:nvPr/>
        </p:nvSpPr>
        <p:spPr>
          <a:xfrm>
            <a:off x="10282766" y="2759068"/>
            <a:ext cx="1167554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l-GR" altLang="ja-JP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0.47μ</a:t>
            </a:r>
            <a:r>
              <a:rPr lang="en-US" altLang="ja-JP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for NO</a:t>
            </a:r>
            <a:r>
              <a:rPr lang="en-US" altLang="ja-JP" sz="12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D9CE85E7-E608-4710-B304-B1C8905487B8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09796" y="3123810"/>
            <a:ext cx="525575" cy="212607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48B4CC7-0C99-4C60-92BC-19FC23AF6BB1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0481" y="1803117"/>
            <a:ext cx="182508" cy="17254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A2A54E28-27AC-4B61-B906-314F75D16279}"/>
              </a:ext>
            </a:extLst>
          </p:cNvPr>
          <p:cNvCxnSpPr>
            <a:cxnSpLocks/>
          </p:cNvCxnSpPr>
          <p:nvPr/>
        </p:nvCxnSpPr>
        <p:spPr bwMode="auto">
          <a:xfrm>
            <a:off x="11257280" y="2252000"/>
            <a:ext cx="193040" cy="163378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683E02B-A2BC-48A5-ADC9-E98C5BBB8207}"/>
              </a:ext>
            </a:extLst>
          </p:cNvPr>
          <p:cNvSpPr txBox="1"/>
          <p:nvPr/>
        </p:nvSpPr>
        <p:spPr>
          <a:xfrm>
            <a:off x="9573975" y="5907838"/>
            <a:ext cx="22606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spectrometers waiting for a next flight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スライド番号プレースホルダー 21">
            <a:extLst>
              <a:ext uri="{FF2B5EF4-FFF2-40B4-BE49-F238E27FC236}">
                <a16:creationId xmlns:a16="http://schemas.microsoft.com/office/drawing/2014/main" id="{39B8B24A-847B-4F0E-9B57-80FA4DB63331}"/>
              </a:ext>
            </a:extLst>
          </p:cNvPr>
          <p:cNvSpPr txBox="1">
            <a:spLocks/>
          </p:cNvSpPr>
          <p:nvPr/>
        </p:nvSpPr>
        <p:spPr>
          <a:xfrm>
            <a:off x="9288075" y="6258009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游ゴシック"/>
              </a:defRPr>
            </a:lvl9pPr>
          </a:lstStyle>
          <a:p>
            <a:pPr algn="r"/>
            <a:fld id="{A614DAEB-0F19-9F40-9405-20836250C6CE}" type="slidenum">
              <a:rPr kumimoji="1" lang="ja-JP" altLang="en-US" sz="280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kumimoji="1" lang="ja-JP" altLang="en-US" sz="2800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22E200BE-34A4-4190-BC3B-70A3B4F605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11" t="6339" r="10282" b="5621"/>
          <a:stretch/>
        </p:blipFill>
        <p:spPr>
          <a:xfrm>
            <a:off x="6780685" y="1325202"/>
            <a:ext cx="2821278" cy="3090807"/>
          </a:xfrm>
          <a:prstGeom prst="rect">
            <a:avLst/>
          </a:prstGeom>
        </p:spPr>
      </p:pic>
      <p:sp>
        <p:nvSpPr>
          <p:cNvPr id="40" name="矢印: 右 39">
            <a:extLst>
              <a:ext uri="{FF2B5EF4-FFF2-40B4-BE49-F238E27FC236}">
                <a16:creationId xmlns:a16="http://schemas.microsoft.com/office/drawing/2014/main" id="{742287B5-D52B-4793-A33F-8AEF1436F62F}"/>
              </a:ext>
            </a:extLst>
          </p:cNvPr>
          <p:cNvSpPr/>
          <p:nvPr/>
        </p:nvSpPr>
        <p:spPr>
          <a:xfrm rot="1232377">
            <a:off x="7006679" y="2914554"/>
            <a:ext cx="476741" cy="155438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游ゴシック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989E16EB-D42C-4ABB-8C4E-B662E97381AB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5531743"/>
            <a:ext cx="1548137" cy="100354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329B169-8D18-430E-8555-05CA919E67BA}"/>
              </a:ext>
            </a:extLst>
          </p:cNvPr>
          <p:cNvSpPr/>
          <p:nvPr/>
        </p:nvSpPr>
        <p:spPr>
          <a:xfrm>
            <a:off x="8476873" y="1634502"/>
            <a:ext cx="61587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200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83501D7-2917-47BB-A836-0C6579FEF80F}"/>
              </a:ext>
            </a:extLst>
          </p:cNvPr>
          <p:cNvSpPr/>
          <p:nvPr/>
        </p:nvSpPr>
        <p:spPr>
          <a:xfrm>
            <a:off x="-16939" y="6289316"/>
            <a:ext cx="8520068" cy="52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000" dirty="0">
                <a:latin typeface="Arial" panose="020B0604020202020204" pitchFamily="34" charset="0"/>
                <a:cs typeface="Arial" panose="020B0604020202020204" pitchFamily="34" charset="0"/>
              </a:rPr>
              <a:t> has accumulated in the atmosphere since the Industrial Revolution.  We assume the average density of the upper troposphere is a background. </a:t>
            </a:r>
            <a:endParaRPr lang="en-US" altLang="ja-JP" sz="1000" dirty="0">
              <a:solidFill>
                <a:schemeClr val="tx1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XCO</a:t>
            </a:r>
            <a:r>
              <a:rPr lang="en-US" altLang="ja-JP" sz="1000" baseline="-25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anomaly: XCO</a:t>
            </a:r>
            <a:r>
              <a:rPr lang="en-US" altLang="ja-JP" sz="1000" baseline="-25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(LT)-XCO</a:t>
            </a:r>
            <a:r>
              <a:rPr lang="en-US" altLang="ja-JP" sz="1000" baseline="-25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</a:t>
            </a:r>
            <a:r>
              <a:rPr lang="en-US" altLang="ja-JP" sz="1000" dirty="0" err="1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UT</a:t>
            </a:r>
            <a:r>
              <a:rPr lang="en-US" altLang="ja-JP" sz="1000" baseline="-25000" dirty="0" err="1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average</a:t>
            </a:r>
            <a:r>
              <a:rPr lang="en-US" altLang="ja-JP" sz="1000" dirty="0">
                <a:solidFill>
                  <a:schemeClr val="tx1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), Partial column of lower troposphere (0-4 km)– Monthly-Area averaged upper troposphere (4-12 km)</a:t>
            </a:r>
            <a:endParaRPr lang="ja-JP" altLang="en-US" sz="1000" dirty="0">
              <a:solidFill>
                <a:schemeClr val="tx1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016244-6052-444F-A050-58E37AE6DE91}"/>
              </a:ext>
            </a:extLst>
          </p:cNvPr>
          <p:cNvSpPr/>
          <p:nvPr/>
        </p:nvSpPr>
        <p:spPr>
          <a:xfrm>
            <a:off x="1527515" y="679552"/>
            <a:ext cx="96544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Average monthly abundances of CO</a:t>
            </a:r>
            <a:r>
              <a:rPr lang="en-US" altLang="ja-JP" sz="2000" baseline="-25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in the lower troposphere for the past 4 years (upper, reference) and 2020 (lower) from GOSAT</a:t>
            </a:r>
            <a:endParaRPr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スライド番号プレースホルダー 21">
            <a:extLst>
              <a:ext uri="{FF2B5EF4-FFF2-40B4-BE49-F238E27FC236}">
                <a16:creationId xmlns:a16="http://schemas.microsoft.com/office/drawing/2014/main" id="{CCBD1B53-CB96-4068-8A5A-7B0D3FF2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655" y="6353102"/>
            <a:ext cx="2743200" cy="365125"/>
          </a:xfrm>
        </p:spPr>
        <p:txBody>
          <a:bodyPr/>
          <a:lstStyle/>
          <a:p>
            <a:fld id="{A614DAEB-0F19-9F40-9405-20836250C6CE}" type="slidenum">
              <a:rPr kumimoji="1" lang="ja-JP" altLang="en-US" sz="280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kumimoji="1" lang="ja-JP" altLang="en-US" sz="2800" dirty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2253F58-B40C-4EE1-B264-3CC4F2D47EBE}"/>
              </a:ext>
            </a:extLst>
          </p:cNvPr>
          <p:cNvGrpSpPr/>
          <p:nvPr/>
        </p:nvGrpSpPr>
        <p:grpSpPr>
          <a:xfrm>
            <a:off x="436009" y="1470985"/>
            <a:ext cx="7273017" cy="2504028"/>
            <a:chOff x="265785" y="1001620"/>
            <a:chExt cx="7273017" cy="2504028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408EB08C-7CF0-4530-A21C-CD0710FD1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85" y="1001620"/>
              <a:ext cx="7273017" cy="2362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A77FEB1-269F-4781-BBE2-DC9009C72234}"/>
                </a:ext>
              </a:extLst>
            </p:cNvPr>
            <p:cNvSpPr/>
            <p:nvPr/>
          </p:nvSpPr>
          <p:spPr>
            <a:xfrm>
              <a:off x="5662384" y="3290204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800" dirty="0">
                  <a:solidFill>
                    <a:srgbClr val="212529"/>
                  </a:solidFill>
                  <a:latin typeface="-apple-system"/>
                </a:rPr>
                <a:t>Analyzed by JAXA/EORC</a:t>
              </a:r>
              <a:endParaRPr lang="ja-JP" altLang="en-US" sz="800" dirty="0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1CD37C0-4D87-4FF3-B225-768E7A3C7D26}"/>
              </a:ext>
            </a:extLst>
          </p:cNvPr>
          <p:cNvGrpSpPr/>
          <p:nvPr/>
        </p:nvGrpSpPr>
        <p:grpSpPr>
          <a:xfrm>
            <a:off x="7899284" y="2443228"/>
            <a:ext cx="3660075" cy="2000990"/>
            <a:chOff x="7536245" y="1226786"/>
            <a:chExt cx="4574610" cy="239024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DD85907-7AB6-4EDB-9531-2D48A62D2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245" y="1226786"/>
              <a:ext cx="3983743" cy="23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51AA6652-B992-4E4F-8834-C5841206EC3D}"/>
                </a:ext>
              </a:extLst>
            </p:cNvPr>
            <p:cNvSpPr/>
            <p:nvPr/>
          </p:nvSpPr>
          <p:spPr>
            <a:xfrm>
              <a:off x="10929121" y="3296597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800" dirty="0">
                  <a:solidFill>
                    <a:srgbClr val="212529"/>
                  </a:solidFill>
                  <a:latin typeface="-apple-system"/>
                </a:rPr>
                <a:t>Analyzed by JAXA/EORC</a:t>
              </a:r>
              <a:endParaRPr lang="ja-JP" altLang="en-US" sz="800" dirty="0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0BDA855-A30B-4685-A064-8B1395AE7F94}"/>
              </a:ext>
            </a:extLst>
          </p:cNvPr>
          <p:cNvGrpSpPr/>
          <p:nvPr/>
        </p:nvGrpSpPr>
        <p:grpSpPr>
          <a:xfrm>
            <a:off x="8007874" y="4582664"/>
            <a:ext cx="3883494" cy="2063419"/>
            <a:chOff x="7686017" y="3476572"/>
            <a:chExt cx="4554891" cy="2464819"/>
          </a:xfrm>
        </p:grpSpPr>
        <p:pic>
          <p:nvPicPr>
            <p:cNvPr id="5" name="図 4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51F164CE-6BF2-4137-8AB8-EBB25719A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6017" y="3476572"/>
              <a:ext cx="3983743" cy="2390246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92B31C7-23C0-4E86-99DC-40F7EE0AC00E}"/>
                </a:ext>
              </a:extLst>
            </p:cNvPr>
            <p:cNvSpPr/>
            <p:nvPr/>
          </p:nvSpPr>
          <p:spPr>
            <a:xfrm>
              <a:off x="11059174" y="5725947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800" dirty="0">
                  <a:solidFill>
                    <a:srgbClr val="212529"/>
                  </a:solidFill>
                  <a:latin typeface="-apple-system"/>
                </a:rPr>
                <a:t>Analyzed by JAXA/EORC</a:t>
              </a:r>
              <a:endParaRPr lang="ja-JP" altLang="en-US" sz="800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FD84C41-D558-44BB-900B-45F48C35E076}"/>
              </a:ext>
            </a:extLst>
          </p:cNvPr>
          <p:cNvGrpSpPr/>
          <p:nvPr/>
        </p:nvGrpSpPr>
        <p:grpSpPr>
          <a:xfrm>
            <a:off x="287777" y="3833022"/>
            <a:ext cx="7270460" cy="2531624"/>
            <a:chOff x="265785" y="3617032"/>
            <a:chExt cx="7270460" cy="2531624"/>
          </a:xfrm>
        </p:grpSpPr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D74DF20F-9002-4F39-A7A0-8483309DE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85" y="3617032"/>
              <a:ext cx="7270460" cy="2361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CAA77F6-5243-485E-9D00-1468DC2A1141}"/>
                </a:ext>
              </a:extLst>
            </p:cNvPr>
            <p:cNvSpPr/>
            <p:nvPr/>
          </p:nvSpPr>
          <p:spPr>
            <a:xfrm>
              <a:off x="5741877" y="5933212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800" dirty="0">
                  <a:solidFill>
                    <a:srgbClr val="212529"/>
                  </a:solidFill>
                  <a:latin typeface="-apple-system"/>
                </a:rPr>
                <a:t>Analyzed by JAXA/EORC</a:t>
              </a:r>
              <a:endParaRPr lang="ja-JP" altLang="en-US" sz="800" dirty="0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2FEEF4D-08B8-4BCB-BAC1-AE40878CDE8C}"/>
              </a:ext>
            </a:extLst>
          </p:cNvPr>
          <p:cNvSpPr txBox="1"/>
          <p:nvPr/>
        </p:nvSpPr>
        <p:spPr>
          <a:xfrm>
            <a:off x="7558237" y="1563405"/>
            <a:ext cx="43331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The difference in CO</a:t>
            </a:r>
            <a:r>
              <a:rPr lang="en-US" altLang="ja-JP" sz="1200" b="1" baseline="-250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density in the upper and lower troposphere is </a:t>
            </a:r>
            <a:r>
              <a:rPr lang="en-US" altLang="ja-JP" sz="1200" b="1" dirty="0">
                <a:solidFill>
                  <a:srgbClr val="FF0000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smaller </a:t>
            </a: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in 2020 compared to 2016-2019 in Tokyo and Beijing.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94B9DF0-9A5A-48AD-A650-ACFE7264DDB8}"/>
              </a:ext>
            </a:extLst>
          </p:cNvPr>
          <p:cNvSpPr/>
          <p:nvPr/>
        </p:nvSpPr>
        <p:spPr>
          <a:xfrm>
            <a:off x="94963" y="900585"/>
            <a:ext cx="82586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205BBC4-67F2-4E84-9E40-C67CC04F5827}"/>
              </a:ext>
            </a:extLst>
          </p:cNvPr>
          <p:cNvSpPr/>
          <p:nvPr/>
        </p:nvSpPr>
        <p:spPr>
          <a:xfrm>
            <a:off x="94962" y="3375175"/>
            <a:ext cx="87716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959CE15-9078-4C77-AB06-4C305DC5B63F}"/>
              </a:ext>
            </a:extLst>
          </p:cNvPr>
          <p:cNvSpPr txBox="1"/>
          <p:nvPr/>
        </p:nvSpPr>
        <p:spPr>
          <a:xfrm>
            <a:off x="3279841" y="74022"/>
            <a:ext cx="6149788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tri-lateral EO-dashboard: COVID-19</a:t>
            </a:r>
            <a:endParaRPr lang="ja-JP" alt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99417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0DA5092-B861-4D59-A454-3CFAD197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33169" y="6382728"/>
            <a:ext cx="2540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52491B9E-DD64-4F4E-BF49-B719B0785475}" type="slidenum">
              <a:rPr lang="ja-JP" altLang="en-US" smtClean="0"/>
              <a:pPr/>
              <a:t>3</a:t>
            </a:fld>
            <a:endParaRPr kumimoji="1" lang="ja-JP" altLang="en-US" dirty="0"/>
          </a:p>
        </p:txBody>
      </p:sp>
      <p:sp>
        <p:nvSpPr>
          <p:cNvPr id="3" name="タイトル 6">
            <a:extLst>
              <a:ext uri="{FF2B5EF4-FFF2-40B4-BE49-F238E27FC236}">
                <a16:creationId xmlns:a16="http://schemas.microsoft.com/office/drawing/2014/main" id="{16C2BDE3-FE5C-49C5-94D6-A936D082E831}"/>
              </a:ext>
            </a:extLst>
          </p:cNvPr>
          <p:cNvSpPr txBox="1">
            <a:spLocks/>
          </p:cNvSpPr>
          <p:nvPr/>
        </p:nvSpPr>
        <p:spPr>
          <a:xfrm>
            <a:off x="1140876" y="6305600"/>
            <a:ext cx="6925246" cy="400476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 dashboard (AQ &amp; GHG) TROPOMI-OCO-3-GOSAT-GOSAT-2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C66B20-D7BB-406A-967B-9E244619B2F6}"/>
              </a:ext>
            </a:extLst>
          </p:cNvPr>
          <p:cNvSpPr txBox="1"/>
          <p:nvPr/>
        </p:nvSpPr>
        <p:spPr>
          <a:xfrm>
            <a:off x="572589" y="1293168"/>
            <a:ext cx="6109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Santiago 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2A2B23-9E5D-4CF8-89FB-C80FD0E3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90" y="2031646"/>
            <a:ext cx="7992816" cy="43688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FDD16D5-0AD8-472E-99B8-EB2E61B55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586" y="1375954"/>
            <a:ext cx="2391538" cy="304473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92D9FDC-DE1F-4DA8-9F56-DF35D25F8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608" y="4565717"/>
            <a:ext cx="2227516" cy="212950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847EDF-C4E3-4E5D-8111-9A2C837EE9A7}"/>
              </a:ext>
            </a:extLst>
          </p:cNvPr>
          <p:cNvSpPr txBox="1"/>
          <p:nvPr/>
        </p:nvSpPr>
        <p:spPr>
          <a:xfrm>
            <a:off x="2468525" y="206945"/>
            <a:ext cx="7468841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tri-lateral EO-dashboard: post COVID-19</a:t>
            </a:r>
            <a:endParaRPr lang="ja-JP" alt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862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6">
            <a:extLst>
              <a:ext uri="{FF2B5EF4-FFF2-40B4-BE49-F238E27FC236}">
                <a16:creationId xmlns:a16="http://schemas.microsoft.com/office/drawing/2014/main" id="{5012D93F-A54E-4B4B-9E4D-2E58E88DDF8B}"/>
              </a:ext>
            </a:extLst>
          </p:cNvPr>
          <p:cNvSpPr txBox="1">
            <a:spLocks/>
          </p:cNvSpPr>
          <p:nvPr/>
        </p:nvSpPr>
        <p:spPr>
          <a:xfrm>
            <a:off x="2674182" y="247720"/>
            <a:ext cx="7320757" cy="394719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GOSAT 12-year operation in space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F6A8EA-A621-46A9-AB9D-12C7688E3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3" t="6874" r="52232" b="62490"/>
          <a:stretch/>
        </p:blipFill>
        <p:spPr>
          <a:xfrm>
            <a:off x="361152" y="912674"/>
            <a:ext cx="6964969" cy="3771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F03954-59EB-40F6-8E67-DF0F9EEFD1C2}"/>
              </a:ext>
            </a:extLst>
          </p:cNvPr>
          <p:cNvSpPr/>
          <p:nvPr/>
        </p:nvSpPr>
        <p:spPr>
          <a:xfrm>
            <a:off x="361152" y="5131160"/>
            <a:ext cx="1124788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06939">
              <a:lnSpc>
                <a:spcPct val="150000"/>
              </a:lnSpc>
            </a:pPr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2015</a:t>
            </a:r>
          </a:p>
          <a:p>
            <a:pPr defTabSz="1106939">
              <a:lnSpc>
                <a:spcPct val="150000"/>
              </a:lnSpc>
            </a:pPr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 needs  for monitoring carbon emissions from intense localized sources, such as cities and power plants to contribute to the global stocktake of the Paris Agreement.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65FAA2-3EE0-4A89-9802-D15786F8DEA1}"/>
              </a:ext>
            </a:extLst>
          </p:cNvPr>
          <p:cNvSpPr/>
          <p:nvPr/>
        </p:nvSpPr>
        <p:spPr>
          <a:xfrm>
            <a:off x="7798272" y="933891"/>
            <a:ext cx="3810760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06939">
              <a:lnSpc>
                <a:spcPct val="150000"/>
              </a:lnSpc>
            </a:pP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&lt;Demonstrated in early years&gt;</a:t>
            </a:r>
          </a:p>
          <a:p>
            <a:pPr marL="342900" indent="-342900" defTabSz="11069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and precise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CO</a:t>
            </a:r>
            <a:r>
              <a:rPr lang="en-US" altLang="ja-JP" sz="2000" baseline="-250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(1.6  ppm (0.4 %)) CH</a:t>
            </a:r>
            <a:r>
              <a:rPr lang="en-US" altLang="ja-JP" sz="2000" baseline="-250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4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 (13 ppb (0.7 %))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measurements from space.</a:t>
            </a:r>
          </a:p>
          <a:p>
            <a:pPr marL="342900" indent="-342900" defTabSz="11069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 uncertainties in global and regional flux inverse estimates</a:t>
            </a:r>
          </a:p>
        </p:txBody>
      </p:sp>
      <p:sp>
        <p:nvSpPr>
          <p:cNvPr id="7" name="スライド番号プレースホルダ 1">
            <a:extLst>
              <a:ext uri="{FF2B5EF4-FFF2-40B4-BE49-F238E27FC236}">
                <a16:creationId xmlns:a16="http://schemas.microsoft.com/office/drawing/2014/main" id="{3EFBE6A5-07BD-468F-8F96-8D5C5976738B}"/>
              </a:ext>
            </a:extLst>
          </p:cNvPr>
          <p:cNvSpPr txBox="1">
            <a:spLocks noGrp="1"/>
          </p:cNvSpPr>
          <p:nvPr/>
        </p:nvSpPr>
        <p:spPr bwMode="auto">
          <a:xfrm>
            <a:off x="11352175" y="631395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8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pPr algn="r" eaLnBrk="1" hangingPunct="1"/>
              <a:t>4</a:t>
            </a:fld>
            <a:endParaRPr lang="en-US" altLang="ja-JP" sz="2800" dirty="0">
              <a:solidFill>
                <a:srgbClr val="008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128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6">
            <a:extLst>
              <a:ext uri="{FF2B5EF4-FFF2-40B4-BE49-F238E27FC236}">
                <a16:creationId xmlns:a16="http://schemas.microsoft.com/office/drawing/2014/main" id="{70837857-8E2F-4A5A-B08E-ADD64635D7A4}"/>
              </a:ext>
            </a:extLst>
          </p:cNvPr>
          <p:cNvSpPr txBox="1">
            <a:spLocks/>
          </p:cNvSpPr>
          <p:nvPr/>
        </p:nvSpPr>
        <p:spPr>
          <a:xfrm>
            <a:off x="2575556" y="247650"/>
            <a:ext cx="7320757" cy="394719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JAXA EORC Partial Column Products </a:t>
            </a:r>
          </a:p>
        </p:txBody>
      </p:sp>
      <p:sp>
        <p:nvSpPr>
          <p:cNvPr id="3" name="フローチャート: 磁気ディスク 2">
            <a:extLst>
              <a:ext uri="{FF2B5EF4-FFF2-40B4-BE49-F238E27FC236}">
                <a16:creationId xmlns:a16="http://schemas.microsoft.com/office/drawing/2014/main" id="{1AE32D82-B831-4CDF-B02E-99111485F81A}"/>
              </a:ext>
            </a:extLst>
          </p:cNvPr>
          <p:cNvSpPr/>
          <p:nvPr/>
        </p:nvSpPr>
        <p:spPr bwMode="auto">
          <a:xfrm>
            <a:off x="934550" y="3894328"/>
            <a:ext cx="906034" cy="653743"/>
          </a:xfrm>
          <a:prstGeom prst="flowChartMagneticDisk">
            <a:avLst/>
          </a:prstGeom>
          <a:solidFill>
            <a:srgbClr val="FFC000"/>
          </a:solidFill>
          <a:ln w="12700" cap="flat" cmpd="sng" algn="ctr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46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BD96D2-5362-467E-9438-BCEB91900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" t="13730" r="1441" b="19908"/>
          <a:stretch/>
        </p:blipFill>
        <p:spPr>
          <a:xfrm>
            <a:off x="2228632" y="4608539"/>
            <a:ext cx="2255664" cy="47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雲 4">
            <a:extLst>
              <a:ext uri="{FF2B5EF4-FFF2-40B4-BE49-F238E27FC236}">
                <a16:creationId xmlns:a16="http://schemas.microsoft.com/office/drawing/2014/main" id="{A3FBF2F2-AF3E-46CD-9012-B9FFD05D1DD9}"/>
              </a:ext>
            </a:extLst>
          </p:cNvPr>
          <p:cNvSpPr/>
          <p:nvPr/>
        </p:nvSpPr>
        <p:spPr bwMode="auto">
          <a:xfrm>
            <a:off x="1162619" y="4314982"/>
            <a:ext cx="357121" cy="250069"/>
          </a:xfrm>
          <a:prstGeom prst="cloud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7" rIns="51435" bIns="25717" numCol="1" rtlCol="0" anchor="t" anchorCtr="0" compatLnSpc="1">
            <a:prstTxWarp prst="textNoShape">
              <a:avLst/>
            </a:prstTxWarp>
          </a:bodyPr>
          <a:lstStyle/>
          <a:p>
            <a:pPr defTabSz="51437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675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8" descr="二酸化炭素">
            <a:extLst>
              <a:ext uri="{FF2B5EF4-FFF2-40B4-BE49-F238E27FC236}">
                <a16:creationId xmlns:a16="http://schemas.microsoft.com/office/drawing/2014/main" id="{18B903F5-11CB-4A58-B610-F6D833A3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3763436" y="3983559"/>
            <a:ext cx="260043" cy="2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二酸化炭素">
            <a:extLst>
              <a:ext uri="{FF2B5EF4-FFF2-40B4-BE49-F238E27FC236}">
                <a16:creationId xmlns:a16="http://schemas.microsoft.com/office/drawing/2014/main" id="{A12DB126-C90B-4F31-9DAB-AB75296C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4130476" y="4445991"/>
            <a:ext cx="253714" cy="2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63">
            <a:extLst>
              <a:ext uri="{FF2B5EF4-FFF2-40B4-BE49-F238E27FC236}">
                <a16:creationId xmlns:a16="http://schemas.microsoft.com/office/drawing/2014/main" id="{DA550D6D-82B9-4C90-AB0A-9ECB7AF37C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3806" y="2495954"/>
            <a:ext cx="5675" cy="143827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675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Line 63">
            <a:extLst>
              <a:ext uri="{FF2B5EF4-FFF2-40B4-BE49-F238E27FC236}">
                <a16:creationId xmlns:a16="http://schemas.microsoft.com/office/drawing/2014/main" id="{D5BEE09A-DD6E-4483-BEFD-65F5BA3EB6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152" y="2495954"/>
            <a:ext cx="42192" cy="1901761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675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フローチャート: 磁気ディスク 9">
            <a:extLst>
              <a:ext uri="{FF2B5EF4-FFF2-40B4-BE49-F238E27FC236}">
                <a16:creationId xmlns:a16="http://schemas.microsoft.com/office/drawing/2014/main" id="{AD355D7A-0ADA-4BEE-AC2A-69855D405902}"/>
              </a:ext>
            </a:extLst>
          </p:cNvPr>
          <p:cNvSpPr/>
          <p:nvPr/>
        </p:nvSpPr>
        <p:spPr bwMode="auto">
          <a:xfrm>
            <a:off x="948705" y="3543683"/>
            <a:ext cx="906034" cy="688196"/>
          </a:xfrm>
          <a:prstGeom prst="flowChartMagneticDisk">
            <a:avLst/>
          </a:prstGeom>
          <a:solidFill>
            <a:srgbClr val="CCFFFF"/>
          </a:solidFill>
          <a:ln w="12700" cap="flat" cmpd="sng" algn="ctr">
            <a:solidFill>
              <a:srgbClr val="33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4295" tIns="37148" rIns="74295" bIns="37148" numCol="1" rtlCol="0" anchor="t" anchorCtr="0" compatLnSpc="1">
            <a:prstTxWarp prst="textNoShape">
              <a:avLst/>
            </a:prstTxWarp>
          </a:bodyPr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46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E9A77F9-4355-4212-BAF8-F9BE4EB4B16C}"/>
              </a:ext>
            </a:extLst>
          </p:cNvPr>
          <p:cNvSpPr/>
          <p:nvPr/>
        </p:nvSpPr>
        <p:spPr>
          <a:xfrm>
            <a:off x="508800" y="3424862"/>
            <a:ext cx="626949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38" dirty="0">
                <a:solidFill>
                  <a:prstClr val="black"/>
                </a:solidFill>
                <a:cs typeface="Arial" panose="020B0604020202020204" pitchFamily="34" charset="0"/>
              </a:rPr>
              <a:t>12km</a:t>
            </a:r>
            <a:endParaRPr kumimoji="0" lang="ja-JP" altLang="en-US" sz="1138" baseline="-25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3E475BA-403D-4234-A66D-B8998739178A}"/>
              </a:ext>
            </a:extLst>
          </p:cNvPr>
          <p:cNvSpPr/>
          <p:nvPr/>
        </p:nvSpPr>
        <p:spPr>
          <a:xfrm>
            <a:off x="569134" y="3852063"/>
            <a:ext cx="626949" cy="26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38" dirty="0">
                <a:solidFill>
                  <a:prstClr val="black"/>
                </a:solidFill>
                <a:cs typeface="Arial" panose="020B0604020202020204" pitchFamily="34" charset="0"/>
              </a:rPr>
              <a:t>4km</a:t>
            </a:r>
            <a:endParaRPr kumimoji="0" lang="ja-JP" altLang="en-US" sz="1138" baseline="-25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AutoShape 62">
            <a:extLst>
              <a:ext uri="{FF2B5EF4-FFF2-40B4-BE49-F238E27FC236}">
                <a16:creationId xmlns:a16="http://schemas.microsoft.com/office/drawing/2014/main" id="{2E7A625E-E488-4649-92A6-14CF8FFBC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234" y="2562998"/>
            <a:ext cx="472797" cy="472154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675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A336BF7-3608-48F1-9974-C6B899B4A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521" y="2244213"/>
            <a:ext cx="1039067" cy="2299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894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©MOE/JAXA/NIES</a:t>
            </a:r>
          </a:p>
        </p:txBody>
      </p:sp>
      <p:pic>
        <p:nvPicPr>
          <p:cNvPr id="15" name="図 1" descr="リーフレット最終背景なし高.jpg">
            <a:extLst>
              <a:ext uri="{FF2B5EF4-FFF2-40B4-BE49-F238E27FC236}">
                <a16:creationId xmlns:a16="http://schemas.microsoft.com/office/drawing/2014/main" id="{007FDDDA-C661-430E-96D7-2D812CFE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8551" y="1028106"/>
            <a:ext cx="2352156" cy="13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7DA56EAA-B910-4DB9-AF16-9D7CD158F3E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171952" y="2131291"/>
            <a:ext cx="254213" cy="2547086"/>
          </a:xfrm>
          <a:prstGeom prst="downArrow">
            <a:avLst/>
          </a:prstGeom>
          <a:gradFill rotWithShape="0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lin ang="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371475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ja-JP" sz="1800" i="1" dirty="0">
              <a:solidFill>
                <a:prstClr val="black"/>
              </a:solidFill>
              <a:latin typeface="明朝" pitchFamily="17" charset="-128"/>
              <a:ea typeface="明朝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8B6A9F0-3E28-4555-88DC-C2993E68D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21086">
            <a:off x="2445540" y="2959712"/>
            <a:ext cx="260033" cy="1800518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ADAC547-95B7-4F64-B5BF-184B8DB74E2F}"/>
              </a:ext>
            </a:extLst>
          </p:cNvPr>
          <p:cNvSpPr/>
          <p:nvPr/>
        </p:nvSpPr>
        <p:spPr>
          <a:xfrm>
            <a:off x="511438" y="4698978"/>
            <a:ext cx="1700772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714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138" dirty="0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rPr>
              <a:t>Delta CO</a:t>
            </a:r>
            <a:r>
              <a:rPr kumimoji="0" lang="en-US" altLang="ja-JP" sz="1138" baseline="-25000" dirty="0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rPr>
              <a:t>2</a:t>
            </a:r>
            <a:r>
              <a:rPr kumimoji="0" lang="en-US" altLang="ja-JP" sz="1138" dirty="0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rPr>
              <a:t> = XCO2 (LT) –CO2(UT)</a:t>
            </a:r>
            <a:endParaRPr kumimoji="0" lang="ja-JP" altLang="en-US" sz="1138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9" name="タイトル 6">
            <a:extLst>
              <a:ext uri="{FF2B5EF4-FFF2-40B4-BE49-F238E27FC236}">
                <a16:creationId xmlns:a16="http://schemas.microsoft.com/office/drawing/2014/main" id="{FE137231-FBEB-401A-BC30-3A2A739E049C}"/>
              </a:ext>
            </a:extLst>
          </p:cNvPr>
          <p:cNvSpPr txBox="1">
            <a:spLocks/>
          </p:cNvSpPr>
          <p:nvPr/>
        </p:nvSpPr>
        <p:spPr>
          <a:xfrm>
            <a:off x="4484296" y="1062800"/>
            <a:ext cx="7732227" cy="394719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/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FTS multiplex advantage </a:t>
            </a:r>
          </a:p>
          <a:p>
            <a:pPr algn="l"/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SWIR constrains column density</a:t>
            </a:r>
          </a:p>
          <a:p>
            <a:pPr algn="l"/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Two independent linear polarization data remove aerosol contamination. </a:t>
            </a:r>
          </a:p>
          <a:p>
            <a:pPr algn="l"/>
            <a:r>
              <a:rPr lang="en-US" altLang="ja-JP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TIR provides difference in partial column density between lower and upper troposphere.</a:t>
            </a:r>
          </a:p>
          <a:p>
            <a:pPr algn="l"/>
            <a:endParaRPr lang="en-US" altLang="ja-JP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year GOSAT and 2 year GOSAT-2 products 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available at https://www.eorc.jaxa.jp/GOSAT/GPCG/index_GOSAT2.html</a:t>
            </a:r>
          </a:p>
          <a:p>
            <a:pPr algn="l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file for one month global clear sky conditions,</a:t>
            </a:r>
          </a:p>
          <a:p>
            <a:pPr algn="l"/>
            <a:endParaRPr lang="en-US" altLang="ja-JP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CSV format, only 2 M byte per month file</a:t>
            </a:r>
          </a:p>
          <a:p>
            <a:pPr algn="l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XCO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XCH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XCO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(LT, UT), XCH</a:t>
            </a:r>
            <a:r>
              <a:rPr lang="en-US" altLang="ja-JP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(LT, UT), XCO (GOSAT-2 only), aerosol optical thickness (AOT),Retrieved surface pressure (P), solar-induced chlorophyll fluorescence (SIF) time, geometry 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021B52-FABF-4C22-8485-4EF966BD9BD7}"/>
              </a:ext>
            </a:extLst>
          </p:cNvPr>
          <p:cNvSpPr txBox="1"/>
          <p:nvPr/>
        </p:nvSpPr>
        <p:spPr>
          <a:xfrm>
            <a:off x="264310" y="5743690"/>
            <a:ext cx="11457914" cy="830997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chemeClr val="tx1"/>
                </a:solidFill>
              </a:rPr>
              <a:t>GOSAT-1 Version 1</a:t>
            </a:r>
          </a:p>
          <a:p>
            <a:r>
              <a:rPr lang="en-US" altLang="ja-JP" sz="800" dirty="0" err="1">
                <a:solidFill>
                  <a:schemeClr val="tx1"/>
                </a:solidFill>
              </a:rPr>
              <a:t>yyyy</a:t>
            </a:r>
            <a:r>
              <a:rPr lang="en-US" altLang="ja-JP" sz="800" dirty="0">
                <a:solidFill>
                  <a:schemeClr val="tx1"/>
                </a:solidFill>
              </a:rPr>
              <a:t>/mm/dd  </a:t>
            </a:r>
            <a:r>
              <a:rPr lang="en-US" altLang="ja-JP" sz="800" dirty="0" err="1">
                <a:solidFill>
                  <a:schemeClr val="tx1"/>
                </a:solidFill>
              </a:rPr>
              <a:t>hh:mm:ss</a:t>
            </a:r>
            <a:r>
              <a:rPr lang="en-US" altLang="ja-JP" sz="800" dirty="0">
                <a:solidFill>
                  <a:schemeClr val="tx1"/>
                </a:solidFill>
              </a:rPr>
              <a:t>  Latitude Longitude  LSFLG  XCO2_apr  XCO2_tot  XCO2_low  XCO2_upp  XCH4_apr  XCH4_tot  XCH4_low  XCH4_upp   </a:t>
            </a:r>
            <a:r>
              <a:rPr lang="en-US" altLang="ja-JP" sz="800" dirty="0" err="1">
                <a:solidFill>
                  <a:schemeClr val="tx1"/>
                </a:solidFill>
              </a:rPr>
              <a:t>XCO_apr</a:t>
            </a:r>
            <a:r>
              <a:rPr lang="en-US" altLang="ja-JP" sz="800" dirty="0">
                <a:solidFill>
                  <a:schemeClr val="tx1"/>
                </a:solidFill>
              </a:rPr>
              <a:t>   </a:t>
            </a:r>
            <a:r>
              <a:rPr lang="en-US" altLang="ja-JP" sz="800" dirty="0" err="1">
                <a:solidFill>
                  <a:schemeClr val="tx1"/>
                </a:solidFill>
              </a:rPr>
              <a:t>XCO_tot</a:t>
            </a:r>
            <a:r>
              <a:rPr lang="en-US" altLang="ja-JP" sz="800" dirty="0">
                <a:solidFill>
                  <a:schemeClr val="tx1"/>
                </a:solidFill>
              </a:rPr>
              <a:t>  </a:t>
            </a:r>
            <a:r>
              <a:rPr lang="en-US" altLang="ja-JP" sz="800" dirty="0" err="1">
                <a:solidFill>
                  <a:schemeClr val="tx1"/>
                </a:solidFill>
              </a:rPr>
              <a:t>Psrf_apr</a:t>
            </a:r>
            <a:r>
              <a:rPr lang="en-US" altLang="ja-JP" sz="800" dirty="0">
                <a:solidFill>
                  <a:schemeClr val="tx1"/>
                </a:solidFill>
              </a:rPr>
              <a:t>  </a:t>
            </a:r>
            <a:r>
              <a:rPr lang="en-US" altLang="ja-JP" sz="800" dirty="0" err="1">
                <a:solidFill>
                  <a:schemeClr val="tx1"/>
                </a:solidFill>
              </a:rPr>
              <a:t>Psrf_ret</a:t>
            </a:r>
            <a:r>
              <a:rPr lang="en-US" altLang="ja-JP" sz="800" dirty="0">
                <a:solidFill>
                  <a:schemeClr val="tx1"/>
                </a:solidFill>
              </a:rPr>
              <a:t>   AOT_076   AOT_160   AOT_206       SIF     Cloud        </a:t>
            </a:r>
            <a:r>
              <a:rPr lang="en-US" altLang="ja-JP" sz="800" dirty="0" err="1">
                <a:solidFill>
                  <a:schemeClr val="tx1"/>
                </a:solidFill>
              </a:rPr>
              <a:t>scanID</a:t>
            </a:r>
            <a:endParaRPr lang="en-US" altLang="ja-JP" sz="800" dirty="0">
              <a:solidFill>
                <a:schemeClr val="tx1"/>
              </a:solidFill>
            </a:endParaRPr>
          </a:p>
          <a:p>
            <a:r>
              <a:rPr lang="en-US" altLang="ja-JP" sz="800" dirty="0">
                <a:solidFill>
                  <a:schemeClr val="tx1"/>
                </a:solidFill>
              </a:rPr>
              <a:t>2019/01/01  01:13:04  -41.3061  173.4926      0  406.5682  397.9352  395.1537  399.3747    1.7439    1.7464    1.8315    1.7634   0.00000   0.00000    967.86    977.05    0.0963    0.0886    0.0820   10.4642 -1.000000 F190101011304</a:t>
            </a:r>
          </a:p>
          <a:p>
            <a:r>
              <a:rPr lang="en-US" altLang="ja-JP" sz="800" dirty="0">
                <a:solidFill>
                  <a:schemeClr val="tx1"/>
                </a:solidFill>
              </a:rPr>
              <a:t>2019/01/01  02:46:15  -23.9153  151.2222      0  407.7506  402.3643  402.1988  403.2452    1.7683    1.8030    1.7950    1.8469   0.00000   0.00000   1007.32   1001.42    0.3487    0.3636    0.3583    1.2205 -1.000000 F190101024615</a:t>
            </a:r>
          </a:p>
          <a:p>
            <a:r>
              <a:rPr lang="en-US" altLang="ja-JP" sz="800" dirty="0">
                <a:solidFill>
                  <a:schemeClr val="tx1"/>
                </a:solidFill>
              </a:rPr>
              <a:t>2019/01/01  02:47:06  -23.9548  148.3777      0  407.6141  404.1903  401.7923  406.6639    1.7696    1.8011    1.8437    1.8281   0.00000   0.00000    990.35    989.26    0.0255    0.0134    0.0110   -0.1822 -1.000000 F190101024706</a:t>
            </a:r>
            <a:endParaRPr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スライド番号プレースホルダー 1">
            <a:extLst>
              <a:ext uri="{FF2B5EF4-FFF2-40B4-BE49-F238E27FC236}">
                <a16:creationId xmlns:a16="http://schemas.microsoft.com/office/drawing/2014/main" id="{8E14BB6C-9AF4-4A22-8AD6-569CAFCFCC84}"/>
              </a:ext>
            </a:extLst>
          </p:cNvPr>
          <p:cNvSpPr txBox="1">
            <a:spLocks/>
          </p:cNvSpPr>
          <p:nvPr/>
        </p:nvSpPr>
        <p:spPr>
          <a:xfrm>
            <a:off x="9433169" y="6382730"/>
            <a:ext cx="2540000" cy="246221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fld id="{52491B9E-DD64-4F4E-BF49-B719B0785475}" type="slidenum">
              <a:rPr lang="ja-JP" altLang="en-US" sz="2800" smtClean="0">
                <a:solidFill>
                  <a:srgbClr val="008000"/>
                </a:solidFill>
              </a:rPr>
              <a:pPr algn="r"/>
              <a:t>5</a:t>
            </a:fld>
            <a:endParaRPr lang="ja-JP" altLang="en-US" sz="2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876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0DA5092-B861-4D59-A454-3CFAD197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433169" y="6382728"/>
            <a:ext cx="2540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52491B9E-DD64-4F4E-BF49-B719B0785475}" type="slidenum">
              <a:rPr lang="ja-JP" altLang="en-US" smtClean="0"/>
              <a:pPr/>
              <a:t>6</a:t>
            </a:fld>
            <a:endParaRPr kumimoji="1" lang="ja-JP" altLang="en-US" dirty="0"/>
          </a:p>
        </p:txBody>
      </p:sp>
      <p:sp>
        <p:nvSpPr>
          <p:cNvPr id="3" name="タイトル 6">
            <a:extLst>
              <a:ext uri="{FF2B5EF4-FFF2-40B4-BE49-F238E27FC236}">
                <a16:creationId xmlns:a16="http://schemas.microsoft.com/office/drawing/2014/main" id="{16C2BDE3-FE5C-49C5-94D6-A936D082E831}"/>
              </a:ext>
            </a:extLst>
          </p:cNvPr>
          <p:cNvSpPr txBox="1">
            <a:spLocks/>
          </p:cNvSpPr>
          <p:nvPr/>
        </p:nvSpPr>
        <p:spPr>
          <a:xfrm>
            <a:off x="2777032" y="162778"/>
            <a:ext cx="6201503" cy="400476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 dashboard (AQ &amp; GHG)</a:t>
            </a:r>
          </a:p>
          <a:p>
            <a:pPr algn="ctr"/>
            <a:r>
              <a:rPr lang="en-US" altLang="ja-JP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TROPOMI-OCO-3-GOSAT-GOSAT-2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D42777-8A7A-41CA-9FB3-F53FE9D7F20D}"/>
              </a:ext>
            </a:extLst>
          </p:cNvPr>
          <p:cNvSpPr txBox="1"/>
          <p:nvPr/>
        </p:nvSpPr>
        <p:spPr>
          <a:xfrm>
            <a:off x="946300" y="1336379"/>
            <a:ext cx="1108708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GOSAT: long term data (2009-) Intense urban data since 2015 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Number of target cities are limited due to onboard memories (about 500 targets per day)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High clear sky ratio cities: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Present dashboard cities: Beijing, Shanghai, Tokyo, New Deli,  Mumbai, Dhakka, NYC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+ Santiago, Madrid, Lahore, Riyadh  </a:t>
            </a:r>
          </a:p>
          <a:p>
            <a:endParaRPr lang="en-US" altLang="ja-JP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GOSAT-2 Fully-customized target observation 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50 world mega cities</a:t>
            </a: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US cities Atlanta, Baltimore-Washington, Boston, Chicago, Denver, LA Basin, Las Vegas, NYC + 2</a:t>
            </a:r>
            <a:r>
              <a:rPr lang="ja-JP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</a:p>
          <a:p>
            <a:endParaRPr lang="en-US" altLang="ja-JP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ja-JP" altLang="en-US" sz="1800" dirty="0"/>
          </a:p>
        </p:txBody>
      </p:sp>
      <p:pic>
        <p:nvPicPr>
          <p:cNvPr id="11" name="Picture 8" descr="gosat（中）">
            <a:extLst>
              <a:ext uri="{FF2B5EF4-FFF2-40B4-BE49-F238E27FC236}">
                <a16:creationId xmlns:a16="http://schemas.microsoft.com/office/drawing/2014/main" id="{BDB5BA85-DDA1-4B2A-973C-BD808A92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077" y="1336379"/>
            <a:ext cx="560709" cy="44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2ACDE80-0F49-46D1-958C-73EE5C900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89" y="3028692"/>
            <a:ext cx="634797" cy="4487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47C6E9A-A95D-4D22-8310-CBF5CC36A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6" r="31879"/>
          <a:stretch/>
        </p:blipFill>
        <p:spPr>
          <a:xfrm>
            <a:off x="6367924" y="3956400"/>
            <a:ext cx="3191900" cy="253148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F63DCA6-7DB9-4918-9C27-B493C8B9B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910" y="4089230"/>
            <a:ext cx="3266044" cy="231725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0EA58F0-4752-42D2-BFA3-F8657299AA39}"/>
              </a:ext>
            </a:extLst>
          </p:cNvPr>
          <p:cNvSpPr txBox="1"/>
          <p:nvPr/>
        </p:nvSpPr>
        <p:spPr>
          <a:xfrm>
            <a:off x="1623618" y="6403965"/>
            <a:ext cx="8944763" cy="45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Atlanta, Baltimore-Washington, Boston, Chicago, Denver, LA Basin, Las Vegas, NYC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　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8765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D8FE18C-9917-4D29-8E84-82494214C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223" y="1333245"/>
            <a:ext cx="4905166" cy="2913372"/>
          </a:xfrm>
          <a:prstGeom prst="rect">
            <a:avLst/>
          </a:prstGeom>
        </p:spPr>
      </p:pic>
      <p:sp>
        <p:nvSpPr>
          <p:cNvPr id="22" name="スライド番号プレースホルダ 1">
            <a:extLst>
              <a:ext uri="{FF2B5EF4-FFF2-40B4-BE49-F238E27FC236}">
                <a16:creationId xmlns:a16="http://schemas.microsoft.com/office/drawing/2014/main" id="{120B7677-DCD6-48B2-AE4B-6C5E30104A99}"/>
              </a:ext>
            </a:extLst>
          </p:cNvPr>
          <p:cNvSpPr txBox="1">
            <a:spLocks noGrp="1"/>
          </p:cNvSpPr>
          <p:nvPr/>
        </p:nvSpPr>
        <p:spPr bwMode="auto">
          <a:xfrm>
            <a:off x="11352175" y="631395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8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pPr algn="r" eaLnBrk="1" hangingPunct="1"/>
              <a:t>7</a:t>
            </a:fld>
            <a:endParaRPr lang="en-US" altLang="ja-JP" sz="2800" dirty="0">
              <a:solidFill>
                <a:srgbClr val="008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E49C58-E18F-4F0E-B027-2F3669DB5194}"/>
              </a:ext>
            </a:extLst>
          </p:cNvPr>
          <p:cNvSpPr txBox="1"/>
          <p:nvPr/>
        </p:nvSpPr>
        <p:spPr>
          <a:xfrm>
            <a:off x="609600" y="4331664"/>
            <a:ext cx="11186160" cy="21185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After the pointing mechanism was switched from primary to secondary on 26 January 2015, more frequent target observations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uploading AT and CT pointing angles and observation timing as commands from the ground every day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About 1000 locations are allocated to target observations such as calibration and validation site, megacities, or large emission sources.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タイトル 6">
            <a:extLst>
              <a:ext uri="{FF2B5EF4-FFF2-40B4-BE49-F238E27FC236}">
                <a16:creationId xmlns:a16="http://schemas.microsoft.com/office/drawing/2014/main" id="{1F126400-C585-4C1B-BD39-CA53334F0E50}"/>
              </a:ext>
            </a:extLst>
          </p:cNvPr>
          <p:cNvSpPr txBox="1">
            <a:spLocks/>
          </p:cNvSpPr>
          <p:nvPr/>
        </p:nvSpPr>
        <p:spPr>
          <a:xfrm>
            <a:off x="508000" y="375770"/>
            <a:ext cx="10546080" cy="394719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Observations with 2-axis Agile Pointing System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BE7C46C-8B1E-4EC9-8E30-354C556D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05" y="1333245"/>
            <a:ext cx="3429691" cy="276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1584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142779" y="356107"/>
            <a:ext cx="4147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Global and Local Flux</a:t>
            </a:r>
            <a:endParaRPr lang="ja-JP" altLang="en-US" sz="3200" dirty="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1ED4DF-AC24-42CE-8096-B9A4B61A2EB0}"/>
              </a:ext>
            </a:extLst>
          </p:cNvPr>
          <p:cNvSpPr txBox="1"/>
          <p:nvPr/>
        </p:nvSpPr>
        <p:spPr>
          <a:xfrm>
            <a:off x="1950720" y="1300280"/>
            <a:ext cx="342392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Global Flux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22697D-4E0A-4BF5-AE1A-3F554C54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745" y="2976254"/>
            <a:ext cx="3244861" cy="18256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1FCFD5-3019-47D5-AC6A-AE5B47A80D4F}"/>
              </a:ext>
            </a:extLst>
          </p:cNvPr>
          <p:cNvSpPr txBox="1"/>
          <p:nvPr/>
        </p:nvSpPr>
        <p:spPr>
          <a:xfrm>
            <a:off x="1074310" y="5928793"/>
            <a:ext cx="1003057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18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CO</a:t>
            </a:r>
            <a:r>
              <a:rPr lang="en-US" altLang="ja-JP" sz="1800" kern="100" baseline="-250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18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: long life, small enhancement, </a:t>
            </a:r>
            <a:r>
              <a:rPr lang="en-US" altLang="ja-JP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quantitative information for flux estimation  </a:t>
            </a:r>
          </a:p>
          <a:p>
            <a:r>
              <a:rPr lang="en-US" altLang="ja-JP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NO</a:t>
            </a:r>
            <a:r>
              <a:rPr lang="en-US" altLang="ja-JP" kern="100" baseline="-250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: short life, higher sensitivity, identifying emission sources and characterizing plumes         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CF0EBB-7767-4312-8081-103CD241AF4B}"/>
              </a:ext>
            </a:extLst>
          </p:cNvPr>
          <p:cNvSpPr txBox="1"/>
          <p:nvPr/>
        </p:nvSpPr>
        <p:spPr>
          <a:xfrm>
            <a:off x="5874910" y="1970709"/>
            <a:ext cx="547381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Intense measurement using targeting capability.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More direct estimation when w</a:t>
            </a:r>
            <a:r>
              <a:rPr lang="en-US" altLang="ja-JP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ind direction and speed data are available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2CB766-A4CD-4247-8CAB-B8A3D35319FC}"/>
              </a:ext>
            </a:extLst>
          </p:cNvPr>
          <p:cNvSpPr txBox="1"/>
          <p:nvPr/>
        </p:nvSpPr>
        <p:spPr>
          <a:xfrm>
            <a:off x="5874910" y="4947942"/>
            <a:ext cx="547381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Emission area information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8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Plume st</a:t>
            </a:r>
            <a:r>
              <a:rPr lang="en-US" altLang="ja-JP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ructure helps estimation from individual source sectors. </a:t>
            </a:r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86E0B22-E822-4C12-BB0E-DA227A57A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" y="3859399"/>
            <a:ext cx="3573780" cy="178689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8371819-CD38-4CBE-B693-C1A80D801DBB}"/>
              </a:ext>
            </a:extLst>
          </p:cNvPr>
          <p:cNvSpPr txBox="1"/>
          <p:nvPr/>
        </p:nvSpPr>
        <p:spPr>
          <a:xfrm>
            <a:off x="507985" y="1970709"/>
            <a:ext cx="5146109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Only satellites can provide global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Large footprint and/or sparse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Flux estimation needs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Fit models well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By adding satellite data, uncertainty in global flux has been reduced but still large.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スライド番号プレースホルダ 1">
            <a:extLst>
              <a:ext uri="{FF2B5EF4-FFF2-40B4-BE49-F238E27FC236}">
                <a16:creationId xmlns:a16="http://schemas.microsoft.com/office/drawing/2014/main" id="{FD481710-A8B5-4CBD-AC0E-8663D95FEBCF}"/>
              </a:ext>
            </a:extLst>
          </p:cNvPr>
          <p:cNvSpPr txBox="1">
            <a:spLocks noGrp="1"/>
          </p:cNvSpPr>
          <p:nvPr/>
        </p:nvSpPr>
        <p:spPr bwMode="auto">
          <a:xfrm>
            <a:off x="11352175" y="631395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8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pPr algn="r" eaLnBrk="1" hangingPunct="1"/>
              <a:t>8</a:t>
            </a:fld>
            <a:endParaRPr lang="en-US" altLang="ja-JP" sz="2800" dirty="0">
              <a:solidFill>
                <a:srgbClr val="008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A52EE90-0342-47DA-AE5B-13C91D7271CF}"/>
              </a:ext>
            </a:extLst>
          </p:cNvPr>
          <p:cNvSpPr txBox="1"/>
          <p:nvPr/>
        </p:nvSpPr>
        <p:spPr>
          <a:xfrm>
            <a:off x="5874911" y="1305460"/>
            <a:ext cx="5829424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rPr>
              <a:t>Local flux from large emission sources</a:t>
            </a:r>
          </a:p>
        </p:txBody>
      </p:sp>
    </p:spTree>
    <p:extLst>
      <p:ext uri="{BB962C8B-B14F-4D97-AF65-F5344CB8AC3E}">
        <p14:creationId xmlns:p14="http://schemas.microsoft.com/office/powerpoint/2010/main" val="26447388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1936E8-6824-4A75-A07E-18F04F418A1D}"/>
              </a:ext>
            </a:extLst>
          </p:cNvPr>
          <p:cNvSpPr txBox="1"/>
          <p:nvPr/>
        </p:nvSpPr>
        <p:spPr>
          <a:xfrm>
            <a:off x="335280" y="1353433"/>
            <a:ext cx="11054080" cy="484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r>
              <a:rPr lang="en-US" altLang="ja-JP" sz="1600" kern="100" dirty="0"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L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ocal flux estimations using GOSAT include large uncertainties due to too large footprint, lack of proper upwind reference observation, and lack of wind information.</a:t>
            </a:r>
            <a:r>
              <a:rPr lang="ja-JP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　</a:t>
            </a:r>
            <a:endParaRPr lang="en-US" altLang="ja-JP" sz="1600" kern="100" dirty="0">
              <a:effectLst/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endParaRPr lang="en-US" altLang="ja-JP" sz="1600" kern="100" dirty="0">
              <a:effectLst/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To contribute to the global stocktake of the Paris Agreement, we need an observation system to estimate local flux from individual source sectors.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endParaRPr lang="en-US" altLang="ja-JP" sz="1600" kern="100" dirty="0">
              <a:effectLst/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We have developed imaging spectrometer suites with optimized spectral resolution and coverage for air borne observations. 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endParaRPr lang="en-US" altLang="ja-JP" sz="1600" kern="100" dirty="0">
              <a:effectLst/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We flew over industrial zone and we acquired imaging data oxygen (O</a:t>
            </a:r>
            <a:r>
              <a:rPr lang="en-US" altLang="ja-JP" sz="1600" kern="100" baseline="-250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), CO</a:t>
            </a:r>
            <a:r>
              <a:rPr lang="en-US" altLang="ja-JP" sz="1600" kern="100" baseline="-250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, CH</a:t>
            </a:r>
            <a:r>
              <a:rPr lang="en-US" altLang="ja-JP" sz="1600" kern="100" baseline="-250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4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and nitrogen dioxide (NO</a:t>
            </a:r>
            <a:r>
              <a:rPr lang="en-US" altLang="ja-JP" sz="1600" kern="100" baseline="-250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) under different wind conditions.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endParaRPr lang="en-US" altLang="ja-JP" sz="1600" kern="100" dirty="0">
              <a:effectLst/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2247900" algn="l"/>
              </a:tabLst>
            </a:pP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The NO</a:t>
            </a:r>
            <a:r>
              <a:rPr lang="en-US" altLang="ja-JP" sz="1600" kern="100" baseline="-250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image with plume direction and spreading have detected CO</a:t>
            </a:r>
            <a:r>
              <a:rPr lang="en-US" altLang="ja-JP" sz="1600" kern="100" baseline="-250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2</a:t>
            </a:r>
            <a:r>
              <a:rPr lang="en-US" altLang="ja-JP" sz="1600" kern="100" dirty="0">
                <a:effectLst/>
                <a:latin typeface="Arial" panose="020B0604020202020204" pitchFamily="34" charset="0"/>
                <a:ea typeface="ＭＳ Ｐ明朝" panose="02020600040205080304" pitchFamily="18" charset="-128"/>
                <a:cs typeface="Arial" panose="020B0604020202020204" pitchFamily="34" charset="0"/>
              </a:rPr>
              <a:t> sources and provided wind information. </a:t>
            </a:r>
            <a:endParaRPr lang="ja-JP" altLang="ja-JP" sz="1600" kern="100" dirty="0">
              <a:effectLst/>
              <a:latin typeface="Arial" panose="020B0604020202020204" pitchFamily="34" charset="0"/>
              <a:ea typeface="ＭＳ Ｐ明朝" panose="02020600040205080304" pitchFamily="18" charset="-128"/>
              <a:cs typeface="Arial" panose="020B0604020202020204" pitchFamily="34" charset="0"/>
            </a:endParaRPr>
          </a:p>
        </p:txBody>
      </p:sp>
      <p:sp>
        <p:nvSpPr>
          <p:cNvPr id="3" name="タイトル 6">
            <a:extLst>
              <a:ext uri="{FF2B5EF4-FFF2-40B4-BE49-F238E27FC236}">
                <a16:creationId xmlns:a16="http://schemas.microsoft.com/office/drawing/2014/main" id="{220AA7DA-BB3D-4A12-A774-630B72CB4528}"/>
              </a:ext>
            </a:extLst>
          </p:cNvPr>
          <p:cNvSpPr txBox="1">
            <a:spLocks/>
          </p:cNvSpPr>
          <p:nvPr/>
        </p:nvSpPr>
        <p:spPr>
          <a:xfrm>
            <a:off x="1798321" y="459213"/>
            <a:ext cx="9265920" cy="394719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l"/>
            <a:r>
              <a:rPr lang="en-US" altLang="ja-JP" sz="2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n-US" altLang="ja-JP" sz="2400" baseline="-25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observation by an air-borne spectrometer is needed.</a:t>
            </a:r>
            <a:endParaRPr lang="en-US" altLang="ja-JP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 1">
            <a:extLst>
              <a:ext uri="{FF2B5EF4-FFF2-40B4-BE49-F238E27FC236}">
                <a16:creationId xmlns:a16="http://schemas.microsoft.com/office/drawing/2014/main" id="{C808E4E8-BCD7-4CF7-BFDC-115CE8C89B50}"/>
              </a:ext>
            </a:extLst>
          </p:cNvPr>
          <p:cNvSpPr txBox="1">
            <a:spLocks noGrp="1"/>
          </p:cNvSpPr>
          <p:nvPr/>
        </p:nvSpPr>
        <p:spPr bwMode="auto">
          <a:xfrm>
            <a:off x="11352175" y="6313955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8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pPr algn="r" eaLnBrk="1" hangingPunct="1"/>
              <a:t>9</a:t>
            </a:fld>
            <a:endParaRPr lang="en-US" altLang="ja-JP" sz="2800" dirty="0">
              <a:solidFill>
                <a:srgbClr val="008000"/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1700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テーマ">
      <a:majorFont>
        <a:latin typeface="游ゴシック"/>
        <a:ea typeface="游ゴシック"/>
        <a:cs typeface="游ゴシック"/>
      </a:majorFont>
      <a:minorFont>
        <a:latin typeface="Helvetica"/>
        <a:ea typeface="Helvetica"/>
        <a:cs typeface="Helvetic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游ゴシック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游ゴシック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テーマ">
      <a:majorFont>
        <a:latin typeface="游ゴシック"/>
        <a:ea typeface="游ゴシック"/>
        <a:cs typeface="游ゴシック"/>
      </a:majorFont>
      <a:minorFont>
        <a:latin typeface="Helvetica"/>
        <a:ea typeface="Helvetica"/>
        <a:cs typeface="Helvetic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游ゴシック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游ゴシック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</TotalTime>
  <Words>1200</Words>
  <Application>Microsoft Office PowerPoint</Application>
  <PresentationFormat>ワイド画面</PresentationFormat>
  <Paragraphs>136</Paragraphs>
  <Slides>11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0" baseType="lpstr">
      <vt:lpstr>-apple-system</vt:lpstr>
      <vt:lpstr>Meiryo UI</vt:lpstr>
      <vt:lpstr>明朝</vt:lpstr>
      <vt:lpstr>游ゴシック</vt:lpstr>
      <vt:lpstr>游ゴシック Light</vt:lpstr>
      <vt:lpstr>Arial</vt:lpstr>
      <vt:lpstr>Calibri</vt:lpstr>
      <vt:lpstr>Century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Akihiko KUZE</dc:creator>
  <cp:lastModifiedBy>Kuze Akihiko</cp:lastModifiedBy>
  <cp:revision>44</cp:revision>
  <dcterms:modified xsi:type="dcterms:W3CDTF">2021-10-23T14:02:57Z</dcterms:modified>
</cp:coreProperties>
</file>